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46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36360-FB35-4145-A1FA-86FC702F80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CEBD7-A3D3-41D0-A277-F4979DD73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91D0-0101-4166-A59F-C36A809B73A0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7501-1EBB-4D8A-AC8E-7073D6DBAEC1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B44-0631-4DDE-B8B1-A8842DE39B94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09C9-2072-4B10-B836-85DDED7C307A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055D-3F7D-4C67-8BF1-C0F1CDACD297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42A-DFE1-4528-9766-5B6202854D0C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343-C42A-4AE9-B0DD-38D3C1E2EC4F}" type="datetime1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6057-0669-43A1-B9F3-E5C6145A2CF7}" type="datetime1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E90-2F23-428E-846D-429FB2F84F4B}" type="datetime1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1C59-BADD-4654-8F79-F0B826F9F2AF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4EC3-6E1B-4E97-B9CE-1355736CC942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982D-534B-4508-AA59-7D006EE37FCF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581400"/>
            <a:ext cx="5829300" cy="2133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SEKILAS INDUSTRI SURAT KABAR GLOBAL</a:t>
            </a:r>
            <a:endParaRPr lang="en-US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299200"/>
            <a:ext cx="4800600" cy="2006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Perkembangan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Industri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Surat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Kabar</a:t>
            </a:r>
            <a:r>
              <a:rPr lang="en-US" sz="2800" b="1" dirty="0" smtClean="0">
                <a:solidFill>
                  <a:srgbClr val="C00000"/>
                </a:solidFill>
              </a:rPr>
              <a:t> Global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Kasus</a:t>
            </a:r>
            <a:r>
              <a:rPr lang="en-US" sz="2800" b="1" dirty="0" smtClean="0">
                <a:solidFill>
                  <a:srgbClr val="C00000"/>
                </a:solidFill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</a:rPr>
              <a:t>Tribun</a:t>
            </a:r>
            <a:r>
              <a:rPr lang="en-US" sz="2800" b="1" dirty="0" smtClean="0">
                <a:solidFill>
                  <a:srgbClr val="C00000"/>
                </a:solidFill>
              </a:rPr>
              <a:t> Co. (AS)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914400"/>
            <a:ext cx="3511550" cy="89208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2900" y="24384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458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Yahoo! </a:t>
            </a:r>
            <a:r>
              <a:rPr lang="en-US" sz="4500" b="1" dirty="0" err="1" smtClean="0"/>
              <a:t>dan</a:t>
            </a:r>
            <a:r>
              <a:rPr lang="en-US" sz="4500" b="1" dirty="0" smtClean="0"/>
              <a:t> ABC News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i="1" dirty="0" smtClean="0"/>
              <a:t> online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Sebagai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contoh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wartawan</a:t>
            </a:r>
            <a:r>
              <a:rPr lang="en-US" sz="4500" b="1" dirty="0" smtClean="0"/>
              <a:t> </a:t>
            </a:r>
            <a:r>
              <a:rPr lang="en-US" dirty="0" smtClean="0"/>
              <a:t>ABC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Amanpour</a:t>
            </a:r>
            <a:r>
              <a:rPr lang="en-US" dirty="0" smtClean="0"/>
              <a:t>, </a:t>
            </a:r>
            <a:r>
              <a:rPr lang="en-US" dirty="0" err="1" smtClean="0"/>
              <a:t>Couric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Barbara Walters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TV Web </a:t>
            </a:r>
            <a:r>
              <a:rPr lang="en-US" dirty="0" err="1" smtClean="0"/>
              <a:t>untuk</a:t>
            </a:r>
            <a:r>
              <a:rPr lang="en-US" dirty="0" smtClean="0"/>
              <a:t> Internet.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ABC News </a:t>
            </a:r>
            <a:r>
              <a:rPr lang="en-US" sz="4500" b="1" dirty="0" err="1" smtClean="0"/>
              <a:t>akan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mempertahankan</a:t>
            </a:r>
            <a:r>
              <a:rPr lang="en-US" sz="4500" b="1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editorial </a:t>
            </a:r>
            <a:r>
              <a:rPr lang="en-US" dirty="0" err="1" smtClean="0"/>
              <a:t>dan</a:t>
            </a:r>
            <a:r>
              <a:rPr lang="en-US" dirty="0" smtClean="0"/>
              <a:t> Yahoo!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Yahoo!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iklannya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Google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. </a:t>
            </a:r>
            <a:r>
              <a:rPr lang="en-US" dirty="0" err="1" smtClean="0"/>
              <a:t>Saham</a:t>
            </a:r>
            <a:r>
              <a:rPr lang="en-US" dirty="0" smtClean="0"/>
              <a:t> Yahoo!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  16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Yahoo! </a:t>
            </a:r>
            <a:r>
              <a:rPr lang="en-US" sz="4500" b="1" dirty="0" err="1" smtClean="0"/>
              <a:t>akhirnya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memang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bisa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pulih</a:t>
            </a:r>
            <a:r>
              <a:rPr lang="en-US" sz="4500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kemerosotan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memecat</a:t>
            </a:r>
            <a:r>
              <a:rPr lang="en-US" dirty="0" smtClean="0"/>
              <a:t> CEO-</a:t>
            </a:r>
            <a:r>
              <a:rPr lang="en-US" dirty="0" err="1" smtClean="0"/>
              <a:t>nya</a:t>
            </a:r>
            <a:r>
              <a:rPr lang="en-US" dirty="0" smtClean="0"/>
              <a:t>, Carol </a:t>
            </a:r>
            <a:r>
              <a:rPr lang="en-US" dirty="0" err="1" smtClean="0"/>
              <a:t>Bartz</a:t>
            </a:r>
            <a:r>
              <a:rPr lang="en-US" dirty="0" smtClean="0"/>
              <a:t>. Yahoo!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Sebagai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bagian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dari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kesepakatan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baru</a:t>
            </a:r>
            <a:r>
              <a:rPr lang="en-US" dirty="0" smtClean="0"/>
              <a:t>, Disney-ABC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Yahoo!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ABC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i="1" dirty="0" smtClean="0"/>
              <a:t>online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211790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Perkembangan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Surat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Kabar</a:t>
            </a:r>
            <a:r>
              <a:rPr lang="en-US" b="1" dirty="0" smtClean="0">
                <a:solidFill>
                  <a:srgbClr val="C00000"/>
                </a:solidFill>
              </a:rPr>
              <a:t> Global – </a:t>
            </a:r>
            <a:r>
              <a:rPr lang="en-US" b="1" dirty="0" err="1" smtClean="0">
                <a:solidFill>
                  <a:srgbClr val="C00000"/>
                </a:solidFill>
              </a:rPr>
              <a:t>Sirkulasinya</a:t>
            </a:r>
            <a:r>
              <a:rPr lang="en-US" b="1" dirty="0" smtClean="0">
                <a:solidFill>
                  <a:srgbClr val="C00000"/>
                </a:solidFill>
              </a:rPr>
              <a:t> 537 </a:t>
            </a:r>
            <a:r>
              <a:rPr lang="en-US" b="1" dirty="0" err="1" smtClean="0">
                <a:solidFill>
                  <a:srgbClr val="C00000"/>
                </a:solidFill>
              </a:rPr>
              <a:t>Juta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Eksemplar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Sehari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819400"/>
            <a:ext cx="6172200" cy="6477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. </a:t>
            </a:r>
            <a:r>
              <a:rPr lang="en-US" sz="2000" dirty="0" err="1" smtClean="0"/>
              <a:t>Kendati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 </a:t>
            </a:r>
            <a:r>
              <a:rPr lang="en-US" sz="2000" dirty="0" err="1" smtClean="0"/>
              <a:t>dan</a:t>
            </a:r>
            <a:r>
              <a:rPr lang="en-US" sz="2000" dirty="0" smtClean="0"/>
              <a:t> media</a:t>
            </a:r>
            <a:r>
              <a:rPr lang="en-US" sz="2000" i="1" dirty="0" smtClean="0"/>
              <a:t> online</a:t>
            </a:r>
            <a:r>
              <a:rPr lang="en-US" sz="2000" dirty="0" smtClean="0"/>
              <a:t>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,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menu </a:t>
            </a:r>
            <a:r>
              <a:rPr lang="en-US" sz="2000" dirty="0" err="1" smtClean="0"/>
              <a:t>sehari-hari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memuaskan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. Dari </a:t>
            </a:r>
            <a:r>
              <a:rPr lang="en-US" sz="2000" dirty="0" err="1" smtClean="0"/>
              <a:t>koranlah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ketinggalan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menyajikan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24 jam yang </a:t>
            </a:r>
            <a:r>
              <a:rPr lang="en-US" sz="2000" dirty="0" err="1" smtClean="0"/>
              <a:t>lalu</a:t>
            </a:r>
            <a:r>
              <a:rPr lang="en-US" sz="2000" dirty="0" smtClean="0"/>
              <a:t>. </a:t>
            </a:r>
            <a:r>
              <a:rPr lang="en-US" sz="2000" dirty="0" err="1" smtClean="0"/>
              <a:t>Lagi</a:t>
            </a:r>
            <a:r>
              <a:rPr lang="en-US" sz="2000" dirty="0" smtClean="0"/>
              <a:t> pula,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berangkat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diakui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perkembangan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digeser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mutakhir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media online. </a:t>
            </a:r>
            <a:r>
              <a:rPr lang="en-US" sz="2000" dirty="0" err="1" smtClean="0"/>
              <a:t>Pasalnya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real time</a:t>
            </a:r>
            <a:r>
              <a:rPr lang="en-US" sz="2000" dirty="0" smtClean="0"/>
              <a:t>. Dari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 pun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dirilis</a:t>
            </a:r>
            <a:r>
              <a:rPr lang="en-US" sz="2000" dirty="0" smtClean="0"/>
              <a:t> World Association of Newspaper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0,86%.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media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28,4%;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3,9%; </a:t>
            </a:r>
            <a:r>
              <a:rPr lang="en-US" sz="2000" dirty="0" err="1" smtClean="0"/>
              <a:t>dan</a:t>
            </a:r>
            <a:r>
              <a:rPr lang="en-US" sz="2000" dirty="0" smtClean="0"/>
              <a:t> radio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2,7%.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273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Masih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Ada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Optimisme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Meski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Tipis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6172200" cy="7315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Walaupun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tergeser</a:t>
            </a:r>
            <a:r>
              <a:rPr lang="en-US" sz="2800" b="1" dirty="0" smtClean="0"/>
              <a:t>,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. Koran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media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terbiasa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. Dan </a:t>
            </a:r>
            <a:r>
              <a:rPr lang="en-US" sz="2000" dirty="0" err="1" smtClean="0"/>
              <a:t>kebiasaan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mendengarkan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online,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1.500-3.500 rupiah,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sembarang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,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toilet </a:t>
            </a:r>
            <a:r>
              <a:rPr lang="en-US" sz="2000" dirty="0" err="1" smtClean="0"/>
              <a:t>sekalipun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Jika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melihat</a:t>
            </a:r>
            <a:r>
              <a:rPr lang="en-US" sz="2800" b="1" dirty="0" smtClean="0"/>
              <a:t> data yang </a:t>
            </a:r>
            <a:r>
              <a:rPr lang="en-US" sz="2800" b="1" dirty="0" err="1" smtClean="0"/>
              <a:t>dirilis</a:t>
            </a:r>
            <a:r>
              <a:rPr lang="en-US" sz="2800" b="1" dirty="0" smtClean="0"/>
              <a:t> </a:t>
            </a:r>
            <a:r>
              <a:rPr lang="en-US" sz="2000" dirty="0" smtClean="0"/>
              <a:t>World Association of Newspaper (WAN),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2,57%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harian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rekor</a:t>
            </a:r>
            <a:r>
              <a:rPr lang="en-US" sz="2000" dirty="0" smtClean="0"/>
              <a:t> 532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tercatat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80%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dipelajari</a:t>
            </a:r>
            <a:r>
              <a:rPr lang="en-US" sz="2000" dirty="0" smtClean="0"/>
              <a:t> WAN.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305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survei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melaporkan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i="1" dirty="0" smtClean="0"/>
              <a:t>website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13,8%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separuh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 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2003—diprediksi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kali </a:t>
            </a:r>
            <a:r>
              <a:rPr lang="en-US" sz="2000" dirty="0" err="1" smtClean="0"/>
              <a:t>lipat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2010 (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12% </a:t>
            </a:r>
            <a:r>
              <a:rPr lang="en-US" sz="2000" dirty="0" err="1" smtClean="0"/>
              <a:t>darinya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Rata-rata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r>
              <a:rPr lang="en-US" sz="2800" b="1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pun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,  </a:t>
            </a:r>
            <a:r>
              <a:rPr lang="en-US" sz="2000" dirty="0" err="1" smtClean="0"/>
              <a:t>dari</a:t>
            </a:r>
            <a:r>
              <a:rPr lang="en-US" sz="2000" dirty="0" smtClean="0"/>
              <a:t> 485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500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mecapai</a:t>
            </a:r>
            <a:r>
              <a:rPr lang="en-US" sz="2000" dirty="0" smtClean="0"/>
              <a:t> 1,7 </a:t>
            </a:r>
            <a:r>
              <a:rPr lang="en-US" sz="2000" dirty="0" err="1" smtClean="0"/>
              <a:t>miliar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harinya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China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107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terjual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harinya</a:t>
            </a:r>
            <a:r>
              <a:rPr lang="en-US" sz="2000" dirty="0" smtClean="0"/>
              <a:t>.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India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99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68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terjual</a:t>
            </a:r>
            <a:r>
              <a:rPr lang="en-US" sz="2000" dirty="0" smtClean="0"/>
              <a:t>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 (AS) 51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Jerman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20,6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global, 74 </a:t>
            </a:r>
            <a:r>
              <a:rPr lang="en-US" sz="2000" dirty="0" err="1" smtClean="0"/>
              <a:t>dari</a:t>
            </a:r>
            <a:r>
              <a:rPr lang="en-US" sz="2000" dirty="0" smtClean="0"/>
              <a:t> “100 top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”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Asia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China, </a:t>
            </a:r>
            <a:r>
              <a:rPr lang="en-US" sz="2000" dirty="0" err="1" smtClean="0"/>
              <a:t>Jepang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India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62% </a:t>
            </a:r>
            <a:r>
              <a:rPr lang="en-US" sz="2000" dirty="0" err="1" smtClean="0"/>
              <a:t>pasar</a:t>
            </a:r>
            <a:r>
              <a:rPr lang="en-US" sz="2000" dirty="0" smtClean="0"/>
              <a:t> Asia.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27970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Hebat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Jepang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Masih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Bertumbuh</a:t>
            </a:r>
            <a:r>
              <a:rPr lang="en-US" sz="3600" b="1" dirty="0" smtClean="0">
                <a:solidFill>
                  <a:srgbClr val="FF0000"/>
                </a:solidFill>
              </a:rPr>
              <a:t>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6172200" cy="69439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Secara</a:t>
            </a:r>
            <a:r>
              <a:rPr lang="en-US" sz="4500" b="1" dirty="0" smtClean="0"/>
              <a:t> global, </a:t>
            </a:r>
            <a:r>
              <a:rPr lang="en-US" sz="4500" b="1" dirty="0" err="1" smtClean="0"/>
              <a:t>konsumen</a:t>
            </a:r>
            <a:r>
              <a:rPr lang="en-US" sz="4500" b="1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624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per 1.000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Norwegia</a:t>
            </a:r>
            <a:r>
              <a:rPr lang="en-US" dirty="0" smtClean="0"/>
              <a:t> (580/1.000), </a:t>
            </a:r>
            <a:r>
              <a:rPr lang="en-US" dirty="0" err="1" smtClean="0"/>
              <a:t>Finlandia</a:t>
            </a:r>
            <a:r>
              <a:rPr lang="en-US" dirty="0" smtClean="0"/>
              <a:t> (503/1.000), 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(449/1.000).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rata-rata 74 </a:t>
            </a:r>
            <a:r>
              <a:rPr lang="en-US" dirty="0" err="1" smtClean="0"/>
              <a:t>menit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Belgia</a:t>
            </a:r>
            <a:r>
              <a:rPr lang="en-US" dirty="0" smtClean="0"/>
              <a:t> (54 </a:t>
            </a:r>
            <a:r>
              <a:rPr lang="en-US" dirty="0" err="1" smtClean="0"/>
              <a:t>menit</a:t>
            </a:r>
            <a:r>
              <a:rPr lang="en-US" dirty="0" smtClean="0"/>
              <a:t>), </a:t>
            </a:r>
            <a:r>
              <a:rPr lang="en-US" dirty="0" err="1" smtClean="0"/>
              <a:t>kemuadian</a:t>
            </a:r>
            <a:r>
              <a:rPr lang="en-US" dirty="0" smtClean="0"/>
              <a:t> </a:t>
            </a:r>
            <a:r>
              <a:rPr lang="en-US" dirty="0" err="1" smtClean="0"/>
              <a:t>Finlandia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China (48 </a:t>
            </a:r>
            <a:r>
              <a:rPr lang="en-US" dirty="0" err="1" smtClean="0"/>
              <a:t>menit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Masih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menurut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hasil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statistik</a:t>
            </a:r>
            <a:r>
              <a:rPr lang="en-US" sz="4500" b="1" dirty="0" smtClean="0"/>
              <a:t> WAN</a:t>
            </a:r>
            <a:r>
              <a:rPr lang="en-US" dirty="0" smtClean="0"/>
              <a:t>,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312 </a:t>
            </a:r>
            <a:r>
              <a:rPr lang="en-US" dirty="0" err="1" smtClean="0"/>
              <a:t>harian</a:t>
            </a:r>
            <a:r>
              <a:rPr lang="en-US" dirty="0" smtClean="0"/>
              <a:t> gratis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41,04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eksemplar</a:t>
            </a:r>
            <a:r>
              <a:rPr lang="en-US" dirty="0" smtClean="0"/>
              <a:t> (</a:t>
            </a:r>
            <a:r>
              <a:rPr lang="en-US" dirty="0" err="1" smtClean="0"/>
              <a:t>naik</a:t>
            </a:r>
            <a:r>
              <a:rPr lang="en-US" dirty="0" smtClean="0"/>
              <a:t> 20%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170%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2003).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7%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23%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8% </a:t>
            </a:r>
            <a:r>
              <a:rPr lang="en-US" dirty="0" err="1" smtClean="0"/>
              <a:t>di</a:t>
            </a:r>
            <a:r>
              <a:rPr lang="en-US" dirty="0" smtClean="0"/>
              <a:t> AS </a:t>
            </a:r>
            <a:r>
              <a:rPr lang="en-US" dirty="0" err="1" smtClean="0"/>
              <a:t>dan</a:t>
            </a:r>
            <a:r>
              <a:rPr lang="en-US" dirty="0" smtClean="0"/>
              <a:t> 2% </a:t>
            </a:r>
            <a:r>
              <a:rPr lang="en-US" dirty="0" err="1" smtClean="0"/>
              <a:t>di</a:t>
            </a:r>
            <a:r>
              <a:rPr lang="en-US" dirty="0" smtClean="0"/>
              <a:t> Asia.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0511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Harapan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untuk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bisa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eksis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Iklan</a:t>
            </a:r>
            <a:r>
              <a:rPr lang="en-US" sz="3600" b="1" dirty="0" smtClean="0">
                <a:solidFill>
                  <a:srgbClr val="FF0000"/>
                </a:solidFill>
              </a:rPr>
              <a:t>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6172200" cy="7467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Penerimaan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tercatat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kelima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sukses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0,86%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13%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2003. </a:t>
            </a:r>
            <a:r>
              <a:rPr lang="en-US" sz="2000" dirty="0" err="1" smtClean="0"/>
              <a:t>Tetapi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publikasi</a:t>
            </a:r>
            <a:r>
              <a:rPr lang="en-US" sz="2000" dirty="0" smtClean="0"/>
              <a:t> WAN yang </a:t>
            </a:r>
            <a:r>
              <a:rPr lang="en-US" sz="2000" dirty="0" err="1" smtClean="0"/>
              <a:t>berjudul</a:t>
            </a:r>
            <a:r>
              <a:rPr lang="en-US" sz="2000" dirty="0" smtClean="0"/>
              <a:t> </a:t>
            </a:r>
            <a:r>
              <a:rPr lang="en-US" sz="2000" i="1" dirty="0" smtClean="0"/>
              <a:t>World Press Trends 2008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</a:t>
            </a:r>
            <a:r>
              <a:rPr lang="en-US" sz="2000" i="1" dirty="0" smtClean="0"/>
              <a:t>, market share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28,7%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2006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27,5% </a:t>
            </a:r>
            <a:r>
              <a:rPr lang="en-US" sz="2000" dirty="0" err="1" smtClean="0"/>
              <a:t>di</a:t>
            </a:r>
            <a:r>
              <a:rPr lang="en-US" sz="2000" dirty="0" smtClean="0"/>
              <a:t> 2007. </a:t>
            </a:r>
            <a:r>
              <a:rPr lang="en-US" sz="2000" dirty="0" err="1" smtClean="0"/>
              <a:t>Meski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Di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terbesar</a:t>
            </a:r>
            <a:r>
              <a:rPr lang="en-US" sz="2800" b="1" dirty="0" smtClean="0"/>
              <a:t> Asia, </a:t>
            </a:r>
            <a:r>
              <a:rPr lang="en-US" sz="2800" b="1" dirty="0" err="1" smtClean="0"/>
              <a:t>Jepang</a:t>
            </a:r>
            <a:r>
              <a:rPr lang="en-US" sz="2800" b="1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4,08%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terahir</a:t>
            </a:r>
            <a:r>
              <a:rPr lang="en-US" sz="2000" dirty="0" smtClean="0"/>
              <a:t>,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Sakura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8,77%.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China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 16%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50%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2003.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India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1,42%.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total,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65%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tahun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898701"/>
          </a:xfrm>
        </p:spPr>
        <p:txBody>
          <a:bodyPr/>
          <a:lstStyle/>
          <a:p>
            <a:r>
              <a:rPr lang="en-US" b="1" dirty="0" smtClean="0"/>
              <a:t>Kasus-1: </a:t>
            </a:r>
            <a:r>
              <a:rPr lang="en-US" b="1" dirty="0" err="1" smtClean="0"/>
              <a:t>Tribun</a:t>
            </a:r>
            <a:r>
              <a:rPr lang="en-US" b="1" dirty="0"/>
              <a:t> </a:t>
            </a:r>
            <a:r>
              <a:rPr lang="en-US" b="1" dirty="0" smtClean="0"/>
              <a:t>Co. (AS)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6172200" cy="72487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Permohonan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bantuan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bangkrut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, Tribune Co. </a:t>
            </a:r>
            <a:r>
              <a:rPr lang="en-US" sz="2000" dirty="0" err="1" smtClean="0"/>
              <a:t>memunculkan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kekhawatiran</a:t>
            </a:r>
            <a:r>
              <a:rPr lang="en-US" sz="2000" dirty="0" smtClean="0"/>
              <a:t> lama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pers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era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Sepekan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berita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kebangkrutan</a:t>
            </a:r>
            <a:r>
              <a:rPr lang="en-US" sz="2000" dirty="0" smtClean="0"/>
              <a:t> Tribune Co.,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,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The Washington Post Company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Industri</a:t>
            </a:r>
            <a:r>
              <a:rPr lang="en-US" sz="2800" b="1" dirty="0" smtClean="0"/>
              <a:t> media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krisis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finansial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macet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,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harian</a:t>
            </a:r>
            <a:r>
              <a:rPr lang="en-US" sz="2000" dirty="0" smtClean="0"/>
              <a:t> The Wall Street Journal yang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0,01 </a:t>
            </a:r>
            <a:r>
              <a:rPr lang="en-US" sz="2000" dirty="0" err="1" smtClean="0"/>
              <a:t>persen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Penurunan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pembaca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beralih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media internet </a:t>
            </a: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pindahnya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media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6172200" cy="78583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Donald Graham </a:t>
            </a:r>
            <a:r>
              <a:rPr lang="en-US" sz="2800" b="1" dirty="0" err="1" smtClean="0"/>
              <a:t>Direktur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Washington Post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terbitan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Newsweek, “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iklim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buruk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kami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Penerbit</a:t>
            </a:r>
            <a:r>
              <a:rPr lang="en-US" sz="2800" b="1" dirty="0" smtClean="0"/>
              <a:t> the New York Ti</a:t>
            </a:r>
            <a:r>
              <a:rPr lang="en-US" sz="2000" dirty="0" smtClean="0"/>
              <a:t>mes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terpaksa</a:t>
            </a:r>
            <a:r>
              <a:rPr lang="en-US" sz="2000" dirty="0" smtClean="0"/>
              <a:t> </a:t>
            </a:r>
            <a:r>
              <a:rPr lang="en-US" sz="2000" dirty="0" err="1" smtClean="0"/>
              <a:t>menjaminkan</a:t>
            </a:r>
            <a:r>
              <a:rPr lang="en-US" sz="2000" dirty="0" smtClean="0"/>
              <a:t> </a:t>
            </a:r>
            <a:r>
              <a:rPr lang="en-US" sz="2000" dirty="0" err="1" smtClean="0"/>
              <a:t>kantor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berutang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Dan </a:t>
            </a:r>
            <a:r>
              <a:rPr lang="en-US" sz="2800" b="1" dirty="0" err="1" smtClean="0"/>
              <a:t>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terkemuka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The Christian Science Monitor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menyerah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menghentikan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on-line </a:t>
            </a:r>
            <a:r>
              <a:rPr lang="en-US" sz="2000" dirty="0" err="1" smtClean="0"/>
              <a:t>mulai</a:t>
            </a:r>
            <a:r>
              <a:rPr lang="en-US" sz="2000" dirty="0" smtClean="0"/>
              <a:t> April 2009.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terbit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Kasus</a:t>
            </a:r>
            <a:r>
              <a:rPr lang="en-US" sz="3600" b="1" dirty="0" smtClean="0"/>
              <a:t> 4: ABC News </a:t>
            </a:r>
            <a:r>
              <a:rPr lang="en-US" sz="3600" b="1" dirty="0" err="1" smtClean="0"/>
              <a:t>Bergabung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Yahoo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ABC News </a:t>
            </a:r>
            <a:r>
              <a:rPr lang="en-US" sz="2000" dirty="0" err="1" smtClean="0"/>
              <a:t>bergabung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Yahoo! Inc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digital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dikuti</a:t>
            </a:r>
            <a:r>
              <a:rPr lang="en-US" sz="2000" i="1" dirty="0" smtClean="0"/>
              <a:t> AP</a:t>
            </a:r>
            <a:r>
              <a:rPr lang="en-US" sz="2000" dirty="0" smtClean="0"/>
              <a:t>, </a:t>
            </a:r>
            <a:r>
              <a:rPr lang="en-US" sz="2000" dirty="0" err="1" smtClean="0"/>
              <a:t>Selasa</a:t>
            </a:r>
            <a:r>
              <a:rPr lang="en-US" sz="2000" dirty="0" smtClean="0"/>
              <a:t>, 4 </a:t>
            </a:r>
            <a:r>
              <a:rPr lang="en-US" sz="2000" dirty="0" err="1" smtClean="0"/>
              <a:t>Oktober</a:t>
            </a:r>
            <a:r>
              <a:rPr lang="en-US" sz="2000" dirty="0" smtClean="0"/>
              <a:t>,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ABC News 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mencolok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portal Yahoo! News.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dijalin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menyusul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beralih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pengunjung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100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Bagi</a:t>
            </a:r>
            <a:r>
              <a:rPr lang="en-US" sz="2000" dirty="0" smtClean="0"/>
              <a:t> ABC,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mempopulerkannya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. Yahoo! News yang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mitranya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situs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dikunjungi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Yahoo!,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 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pengunjung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 </a:t>
            </a:r>
            <a:r>
              <a:rPr lang="en-US" sz="2000" dirty="0" err="1" smtClean="0"/>
              <a:t>wartawannya</a:t>
            </a:r>
            <a:r>
              <a:rPr lang="en-US" sz="2000" dirty="0" smtClean="0"/>
              <a:t> Katie </a:t>
            </a:r>
            <a:r>
              <a:rPr lang="en-US" sz="2000" dirty="0" err="1" smtClean="0"/>
              <a:t>Couric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Christiane</a:t>
            </a:r>
            <a:r>
              <a:rPr lang="en-US" sz="2000" dirty="0" smtClean="0"/>
              <a:t> </a:t>
            </a:r>
            <a:r>
              <a:rPr lang="en-US" sz="2000" dirty="0" err="1" smtClean="0"/>
              <a:t>Amanpour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1143</Words>
  <Application>Microsoft Office PowerPoint</Application>
  <PresentationFormat>A4 Paper (210x297 mm)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SEKILAS INDUSTRI SURAT KABAR GLOBAL</vt:lpstr>
      <vt:lpstr>Perkembangan Surat Kabar Global – Sirkulasinya 537 Juta Eksemplar Sehari</vt:lpstr>
      <vt:lpstr>Masih Ada Optimisme, Meski Tipis</vt:lpstr>
      <vt:lpstr>PowerPoint Presentation</vt:lpstr>
      <vt:lpstr>Hebat: Jepang Masih Bertumbuh!</vt:lpstr>
      <vt:lpstr>Harapan untuk bisa eksis: dari Iklan!</vt:lpstr>
      <vt:lpstr>Kasus-1: Tribun Co. (AS)</vt:lpstr>
      <vt:lpstr>PowerPoint Presentation</vt:lpstr>
      <vt:lpstr>Kasus 4: ABC News Bergabung dengan Yahoo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SEKILAS INDUSTRI SURAT KABAR GLOBAL</dc:title>
  <dc:creator>Z.HIDAYAT</dc:creator>
  <cp:lastModifiedBy>May</cp:lastModifiedBy>
  <cp:revision>3</cp:revision>
  <dcterms:created xsi:type="dcterms:W3CDTF">2013-05-01T05:48:42Z</dcterms:created>
  <dcterms:modified xsi:type="dcterms:W3CDTF">2015-04-28T06:19:44Z</dcterms:modified>
</cp:coreProperties>
</file>