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60" r:id="rId3"/>
    <p:sldId id="261" r:id="rId4"/>
    <p:sldId id="264" r:id="rId5"/>
    <p:sldId id="262" r:id="rId6"/>
    <p:sldId id="258" r:id="rId7"/>
    <p:sldId id="259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91" autoAdjust="0"/>
  </p:normalViewPr>
  <p:slideViewPr>
    <p:cSldViewPr>
      <p:cViewPr>
        <p:scale>
          <a:sx n="70" d="100"/>
          <a:sy n="70" d="100"/>
        </p:scale>
        <p:origin x="-1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D9D024-F708-4280-8ADE-F71041060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90F6C-88A8-4E99-B644-E2112EE64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21283-F8A6-4332-A78F-AB8C28504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EEEB1-2665-471F-8399-7F8B24FE8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C5811-A60D-4DB0-A1A0-A0A79B4A56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E8CB4D-71F1-419E-9551-B8EAAD4902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66C446-DA5B-4ECE-827F-27F158166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73ADB-ACEC-4E80-95DE-BA02D27163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60A8E0-B4DA-415A-9E50-B6B948B33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F56CA-EBAA-4558-83D3-283EEB42C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65DFC0-2FF9-49B1-8CCA-8425708B03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145F36-C242-405D-8BB9-6A9AF3B5A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2400" b="1" dirty="0" err="1">
                <a:latin typeface="Calibri" pitchFamily="34" charset="0"/>
              </a:rPr>
              <a:t>Pokok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bahasan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alibri" pitchFamily="34" charset="0"/>
              </a:rPr>
              <a:t>		</a:t>
            </a:r>
            <a:r>
              <a:rPr lang="en-US" sz="2400" dirty="0" err="1">
                <a:latin typeface="Calibri" pitchFamily="34" charset="0"/>
              </a:rPr>
              <a:t>Pengantar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b="1" dirty="0" err="1">
                <a:latin typeface="Calibri" pitchFamily="34" charset="0"/>
              </a:rPr>
              <a:t>Tujuan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Instruksional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Khusus</a:t>
            </a:r>
            <a:r>
              <a:rPr lang="en-US" sz="2400" b="1" dirty="0">
                <a:latin typeface="Calibri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alibri" pitchFamily="34" charset="0"/>
              </a:rPr>
              <a:t>		</a:t>
            </a:r>
            <a:r>
              <a:rPr lang="en-US" sz="2400" dirty="0" err="1">
                <a:latin typeface="Calibri" pitchFamily="34" charset="0"/>
              </a:rPr>
              <a:t>Mahasiswa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memahami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konsep-konsep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alibri" pitchFamily="34" charset="0"/>
              </a:rPr>
              <a:t>		</a:t>
            </a:r>
            <a:r>
              <a:rPr lang="en-US" sz="2400" dirty="0" err="1">
                <a:latin typeface="Calibri" pitchFamily="34" charset="0"/>
              </a:rPr>
              <a:t>pokok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b="1" dirty="0" err="1">
                <a:latin typeface="Calibri" pitchFamily="34" charset="0"/>
              </a:rPr>
              <a:t>Referensi</a:t>
            </a:r>
            <a:r>
              <a:rPr lang="en-US" sz="2400" b="1" dirty="0">
                <a:latin typeface="Calibri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alibri" pitchFamily="34" charset="0"/>
              </a:rPr>
              <a:t>	   1. </a:t>
            </a:r>
            <a:r>
              <a:rPr lang="en-US" sz="2400" dirty="0" err="1">
                <a:latin typeface="Calibri" pitchFamily="34" charset="0"/>
              </a:rPr>
              <a:t>Albarian</a:t>
            </a:r>
            <a:r>
              <a:rPr lang="en-US" sz="2400" dirty="0">
                <a:latin typeface="Calibri" pitchFamily="34" charset="0"/>
              </a:rPr>
              <a:t> Alan B, </a:t>
            </a:r>
            <a:r>
              <a:rPr lang="en-US" sz="2400" i="1" dirty="0">
                <a:latin typeface="Calibri" pitchFamily="34" charset="0"/>
              </a:rPr>
              <a:t>Media Economics: Understanding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>
                <a:latin typeface="Calibri" pitchFamily="34" charset="0"/>
              </a:rPr>
              <a:t>	       Markets, Industries, and Concept</a:t>
            </a:r>
            <a:r>
              <a:rPr lang="en-US" sz="2400" dirty="0">
                <a:latin typeface="Calibri" pitchFamily="34" charset="0"/>
              </a:rPr>
              <a:t>, Iowa: Iowa State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alibri" pitchFamily="34" charset="0"/>
              </a:rPr>
              <a:t>	       University Press, 1996.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alibri" pitchFamily="34" charset="0"/>
              </a:rPr>
              <a:t>	   2. Alexander, Alison et.al (</a:t>
            </a:r>
            <a:r>
              <a:rPr lang="en-US" sz="2400" dirty="0" err="1">
                <a:latin typeface="Calibri" pitchFamily="34" charset="0"/>
              </a:rPr>
              <a:t>ed</a:t>
            </a:r>
            <a:r>
              <a:rPr lang="en-US" sz="2400" dirty="0">
                <a:latin typeface="Calibri" pitchFamily="34" charset="0"/>
              </a:rPr>
              <a:t>), </a:t>
            </a:r>
            <a:r>
              <a:rPr lang="en-US" sz="2400" i="1" dirty="0">
                <a:latin typeface="Calibri" pitchFamily="34" charset="0"/>
              </a:rPr>
              <a:t>Media Economics: Theories and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>
                <a:latin typeface="Calibri" pitchFamily="34" charset="0"/>
              </a:rPr>
              <a:t>		  Practice</a:t>
            </a:r>
            <a:r>
              <a:rPr lang="en-US" sz="2400" dirty="0">
                <a:latin typeface="Calibri" pitchFamily="34" charset="0"/>
              </a:rPr>
              <a:t>, New Jersey: Lawrence Erlbaum Associates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alibri" pitchFamily="34" charset="0"/>
              </a:rPr>
              <a:t>		  Publishers, 1998.</a:t>
            </a:r>
            <a:br>
              <a:rPr lang="en-US" sz="2400" dirty="0">
                <a:latin typeface="Calibri" pitchFamily="34" charset="0"/>
              </a:rPr>
            </a:br>
            <a:endParaRPr lang="en-US" sz="2400" dirty="0">
              <a:latin typeface="Calibri" pitchFamily="34" charset="0"/>
            </a:endParaRPr>
          </a:p>
        </p:txBody>
      </p:sp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latin typeface="Calibri" pitchFamily="34" charset="0"/>
              </a:rPr>
              <a:t>Pekan</a:t>
            </a:r>
            <a:r>
              <a:rPr lang="en-US" sz="3200" dirty="0">
                <a:latin typeface="Calibri" pitchFamily="34" charset="0"/>
              </a:rPr>
              <a:t> I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‘’</a:t>
            </a:r>
            <a:r>
              <a:rPr lang="en-US" sz="3200" dirty="0" err="1">
                <a:latin typeface="Calibri" pitchFamily="34" charset="0"/>
              </a:rPr>
              <a:t>Ekonomi</a:t>
            </a:r>
            <a:r>
              <a:rPr lang="en-US" sz="3200" dirty="0">
                <a:latin typeface="Calibri" pitchFamily="34" charset="0"/>
              </a:rPr>
              <a:t> Media’’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just">
              <a:spcBef>
                <a:spcPts val="1200"/>
              </a:spcBef>
              <a:buFont typeface="Wingdings" pitchFamily="2" charset="2"/>
              <a:buNone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Pemenuhan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kepuasan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atas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permintaan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pada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produk</a:t>
            </a:r>
            <a:r>
              <a:rPr lang="en-US" dirty="0">
                <a:latin typeface="Calibri" pitchFamily="34" charset="0"/>
              </a:rPr>
              <a:t> media </a:t>
            </a:r>
            <a:r>
              <a:rPr lang="en-US" dirty="0" err="1">
                <a:latin typeface="Calibri" pitchFamily="34" charset="0"/>
              </a:rPr>
              <a:t>bisa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dianalisis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secara</a:t>
            </a:r>
            <a:r>
              <a:rPr lang="en-US" dirty="0" smtClean="0">
                <a:latin typeface="Calibri" pitchFamily="34" charset="0"/>
              </a:rPr>
              <a:t>:</a:t>
            </a:r>
          </a:p>
          <a:p>
            <a:pPr algn="just">
              <a:spcBef>
                <a:spcPts val="1200"/>
              </a:spcBef>
              <a:buFont typeface="Wingdings" pitchFamily="2" charset="2"/>
              <a:buNone/>
            </a:pPr>
            <a:endParaRPr lang="en-US" dirty="0">
              <a:latin typeface="Calibri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en-US" b="1" dirty="0" err="1">
                <a:latin typeface="Calibri" pitchFamily="34" charset="0"/>
              </a:rPr>
              <a:t>Kuantitatif</a:t>
            </a:r>
            <a:r>
              <a:rPr lang="en-US" b="1" dirty="0">
                <a:latin typeface="Calibri" pitchFamily="34" charset="0"/>
              </a:rPr>
              <a:t>: </a:t>
            </a:r>
            <a:r>
              <a:rPr lang="en-US" i="1" dirty="0" err="1">
                <a:latin typeface="Calibri" pitchFamily="34" charset="0"/>
              </a:rPr>
              <a:t>tiras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atau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oplah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untuk</a:t>
            </a:r>
            <a:r>
              <a:rPr lang="en-US" i="1" dirty="0">
                <a:latin typeface="Calibri" pitchFamily="34" charset="0"/>
              </a:rPr>
              <a:t> media </a:t>
            </a:r>
            <a:r>
              <a:rPr lang="en-US" i="1" dirty="0" err="1">
                <a:latin typeface="Calibri" pitchFamily="34" charset="0"/>
              </a:rPr>
              <a:t>cetak</a:t>
            </a:r>
            <a:r>
              <a:rPr lang="en-US" i="1" dirty="0">
                <a:latin typeface="Calibri" pitchFamily="34" charset="0"/>
              </a:rPr>
              <a:t>, rating </a:t>
            </a:r>
            <a:r>
              <a:rPr lang="en-US" i="1" dirty="0" err="1">
                <a:latin typeface="Calibri" pitchFamily="34" charset="0"/>
              </a:rPr>
              <a:t>untuk</a:t>
            </a:r>
            <a:r>
              <a:rPr lang="en-US" i="1" dirty="0">
                <a:latin typeface="Calibri" pitchFamily="34" charset="0"/>
              </a:rPr>
              <a:t> media </a:t>
            </a:r>
            <a:r>
              <a:rPr lang="en-US" i="1" dirty="0" err="1" smtClean="0">
                <a:latin typeface="Calibri" pitchFamily="34" charset="0"/>
              </a:rPr>
              <a:t>elektronik</a:t>
            </a:r>
            <a:endParaRPr lang="en-US" i="1" dirty="0" smtClean="0">
              <a:latin typeface="Calibri" pitchFamily="34" charset="0"/>
            </a:endParaRPr>
          </a:p>
          <a:p>
            <a:pPr algn="just">
              <a:spcBef>
                <a:spcPts val="1200"/>
              </a:spcBef>
            </a:pPr>
            <a:endParaRPr lang="en-US" i="1" dirty="0">
              <a:latin typeface="Calibri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en-US" b="1" dirty="0" err="1">
                <a:latin typeface="Calibri" pitchFamily="34" charset="0"/>
              </a:rPr>
              <a:t>Kualitatif</a:t>
            </a:r>
            <a:r>
              <a:rPr lang="en-US" b="1" dirty="0">
                <a:latin typeface="Calibri" pitchFamily="34" charset="0"/>
              </a:rPr>
              <a:t>: </a:t>
            </a:r>
            <a:r>
              <a:rPr lang="en-US" i="1" dirty="0" err="1">
                <a:latin typeface="Calibri" pitchFamily="34" charset="0"/>
              </a:rPr>
              <a:t>kepuasan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audiens</a:t>
            </a:r>
            <a:r>
              <a:rPr lang="en-US" i="1" dirty="0">
                <a:latin typeface="Calibri" pitchFamily="34" charset="0"/>
              </a:rPr>
              <a:t> (</a:t>
            </a:r>
            <a:r>
              <a:rPr lang="en-US" i="1" dirty="0" err="1">
                <a:latin typeface="Calibri" pitchFamily="34" charset="0"/>
              </a:rPr>
              <a:t>teori</a:t>
            </a:r>
            <a:r>
              <a:rPr lang="en-US" i="1" dirty="0">
                <a:latin typeface="Calibri" pitchFamily="34" charset="0"/>
              </a:rPr>
              <a:t> uses and gratification), </a:t>
            </a:r>
            <a:r>
              <a:rPr lang="en-US" i="1" dirty="0" err="1">
                <a:latin typeface="Calibri" pitchFamily="34" charset="0"/>
              </a:rPr>
              <a:t>daya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jangkau</a:t>
            </a:r>
            <a:r>
              <a:rPr lang="en-US" i="1" dirty="0">
                <a:latin typeface="Calibri" pitchFamily="34" charset="0"/>
              </a:rPr>
              <a:t> (</a:t>
            </a:r>
            <a:r>
              <a:rPr lang="en-US" i="1" dirty="0" err="1">
                <a:latin typeface="Calibri" pitchFamily="34" charset="0"/>
              </a:rPr>
              <a:t>terutama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bagi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pengiklan</a:t>
            </a:r>
            <a:r>
              <a:rPr lang="en-US" i="1" dirty="0" smtClean="0">
                <a:latin typeface="Calibri" pitchFamily="34" charset="0"/>
              </a:rPr>
              <a:t>).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sz="3200" dirty="0" err="1">
                <a:latin typeface="Calibri" pitchFamily="34" charset="0"/>
              </a:rPr>
              <a:t>Tipe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Permintaan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pada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Produk</a:t>
            </a:r>
            <a:r>
              <a:rPr lang="en-US" sz="3200" dirty="0">
                <a:latin typeface="Calibri" pitchFamily="34" charset="0"/>
              </a:rPr>
              <a:t> Media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Calibri" pitchFamily="34" charset="0"/>
              </a:rPr>
              <a:t>Kualitatif</a:t>
            </a:r>
            <a:r>
              <a:rPr lang="en-US" sz="2800" dirty="0">
                <a:latin typeface="Calibri" pitchFamily="34" charset="0"/>
              </a:rPr>
              <a:t>: </a:t>
            </a:r>
            <a:r>
              <a:rPr lang="en-US" sz="2800" dirty="0" err="1">
                <a:latin typeface="Calibri" pitchFamily="34" charset="0"/>
              </a:rPr>
              <a:t>Kualitas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isi</a:t>
            </a:r>
            <a:r>
              <a:rPr lang="en-US" sz="2800" dirty="0">
                <a:latin typeface="Calibri" pitchFamily="34" charset="0"/>
              </a:rPr>
              <a:t>, </a:t>
            </a:r>
            <a:r>
              <a:rPr lang="en-US" sz="2800" dirty="0" err="1">
                <a:latin typeface="Calibri" pitchFamily="34" charset="0"/>
              </a:rPr>
              <a:t>materi</a:t>
            </a:r>
            <a:r>
              <a:rPr lang="en-US" sz="2800" dirty="0">
                <a:latin typeface="Calibri" pitchFamily="34" charset="0"/>
              </a:rPr>
              <a:t>, program, positioning</a:t>
            </a:r>
            <a:r>
              <a:rPr lang="en-US" sz="2800" dirty="0" smtClean="0">
                <a:latin typeface="Calibri" pitchFamily="34" charset="0"/>
              </a:rPr>
              <a:t>.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 err="1">
                <a:latin typeface="Calibri" pitchFamily="34" charset="0"/>
              </a:rPr>
              <a:t>Kuantitatif</a:t>
            </a:r>
            <a:r>
              <a:rPr lang="en-US" sz="2800" dirty="0">
                <a:latin typeface="Calibri" pitchFamily="34" charset="0"/>
              </a:rPr>
              <a:t>: </a:t>
            </a:r>
            <a:r>
              <a:rPr lang="en-US" sz="2800" dirty="0" err="1" smtClean="0">
                <a:latin typeface="Calibri" pitchFamily="34" charset="0"/>
              </a:rPr>
              <a:t>Spesialis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versus </a:t>
            </a:r>
            <a:r>
              <a:rPr lang="en-US" sz="2800" dirty="0" err="1">
                <a:latin typeface="Calibri" pitchFamily="34" charset="0"/>
              </a:rPr>
              <a:t>generalis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dirty="0" err="1">
                <a:latin typeface="Calibri" pitchFamily="34" charset="0"/>
              </a:rPr>
              <a:t>Tipe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Penawaran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oleh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Industri</a:t>
            </a:r>
            <a:r>
              <a:rPr lang="en-US" sz="3200" dirty="0">
                <a:latin typeface="Calibri" pitchFamily="34" charset="0"/>
              </a:rPr>
              <a:t> Media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8991600" cy="49530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400" dirty="0" err="1">
                <a:latin typeface="Calibri" pitchFamily="34" charset="0"/>
              </a:rPr>
              <a:t>Ruang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lingkup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teoretis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ts val="1200"/>
              </a:spcBef>
              <a:buFont typeface="Wingdings" pitchFamily="2" charset="2"/>
              <a:buNone/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n-US" sz="2400" dirty="0" err="1">
                <a:latin typeface="Calibri" pitchFamily="34" charset="0"/>
              </a:rPr>
              <a:t>Ruang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lingkup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teoretis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meliputi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konsep-konsep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dasar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pasar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penawaran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permintaan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dll</a:t>
            </a:r>
            <a:r>
              <a:rPr lang="en-US" sz="2400" dirty="0">
                <a:latin typeface="Calibri" pitchFamily="34" charset="0"/>
              </a:rPr>
              <a:t>), </a:t>
            </a:r>
            <a:r>
              <a:rPr lang="en-US" sz="2400" dirty="0" err="1">
                <a:latin typeface="Calibri" pitchFamily="34" charset="0"/>
              </a:rPr>
              <a:t>regulasi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kompetisi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kepemilikan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sumber-sumber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media, </a:t>
            </a:r>
            <a:r>
              <a:rPr lang="en-US" sz="2400" dirty="0" err="1">
                <a:latin typeface="Calibri" pitchFamily="34" charset="0"/>
              </a:rPr>
              <a:t>teknologi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dll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endParaRPr lang="en-US" sz="2400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400" dirty="0" err="1">
                <a:latin typeface="Calibri" pitchFamily="34" charset="0"/>
              </a:rPr>
              <a:t>Ruang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lingkup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praktis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ts val="1200"/>
              </a:spcBef>
              <a:buFont typeface="Wingdings" pitchFamily="2" charset="2"/>
              <a:buNone/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n-US" sz="2400" dirty="0" err="1">
                <a:latin typeface="Calibri" pitchFamily="34" charset="0"/>
              </a:rPr>
              <a:t>Ruang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lingkup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praktis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meliputi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industri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penyiaran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televisi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radio),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industri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televisi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berlangganan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televisi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kabel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televisi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satelit</a:t>
            </a:r>
            <a:r>
              <a:rPr lang="en-US" sz="2400" dirty="0">
                <a:latin typeface="Calibri" pitchFamily="34" charset="0"/>
              </a:rPr>
              <a:t>),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industri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cetak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koran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majalah</a:t>
            </a:r>
            <a:r>
              <a:rPr lang="en-US" sz="2400" dirty="0">
                <a:latin typeface="Calibri" pitchFamily="34" charset="0"/>
              </a:rPr>
              <a:t>/tabloid, </a:t>
            </a:r>
            <a:r>
              <a:rPr lang="en-US" sz="2400" dirty="0" err="1">
                <a:latin typeface="Calibri" pitchFamily="34" charset="0"/>
              </a:rPr>
              <a:t>buku</a:t>
            </a:r>
            <a:r>
              <a:rPr lang="en-US" sz="2400" dirty="0">
                <a:latin typeface="Calibri" pitchFamily="34" charset="0"/>
              </a:rPr>
              <a:t>),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industri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baru</a:t>
            </a:r>
            <a:r>
              <a:rPr lang="en-US" sz="2400" dirty="0">
                <a:latin typeface="Calibri" pitchFamily="34" charset="0"/>
              </a:rPr>
              <a:t> (internet, </a:t>
            </a:r>
            <a:r>
              <a:rPr lang="en-US" sz="2400" dirty="0" err="1">
                <a:latin typeface="Calibri" pitchFamily="34" charset="0"/>
              </a:rPr>
              <a:t>handphone</a:t>
            </a:r>
            <a:r>
              <a:rPr lang="en-US" sz="2400" dirty="0">
                <a:latin typeface="Calibri" pitchFamily="34" charset="0"/>
              </a:rPr>
              <a:t>, digital TV, </a:t>
            </a:r>
            <a:r>
              <a:rPr lang="en-US" sz="2400" dirty="0" err="1">
                <a:latin typeface="Calibri" pitchFamily="34" charset="0"/>
              </a:rPr>
              <a:t>dll</a:t>
            </a:r>
            <a:r>
              <a:rPr lang="en-US" sz="2400" dirty="0">
                <a:latin typeface="Calibri" pitchFamily="34" charset="0"/>
              </a:rPr>
              <a:t>),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industri</a:t>
            </a:r>
            <a:r>
              <a:rPr lang="en-US" sz="2400" dirty="0">
                <a:latin typeface="Calibri" pitchFamily="34" charset="0"/>
              </a:rPr>
              <a:t> film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rekaman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internasional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industri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periklanan</a:t>
            </a:r>
            <a:r>
              <a:rPr lang="en-US" sz="2400" dirty="0">
                <a:latin typeface="Calibri" pitchFamily="34" charset="0"/>
              </a:rPr>
              <a:t>. </a:t>
            </a:r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Calibri" pitchFamily="34" charset="0"/>
              </a:rPr>
              <a:t>Ruang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Lingkup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Ekonomi</a:t>
            </a:r>
            <a:r>
              <a:rPr lang="en-US" dirty="0">
                <a:latin typeface="Calibri" pitchFamily="34" charset="0"/>
              </a:rPr>
              <a:t> Media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menurut</a:t>
            </a:r>
            <a:r>
              <a:rPr lang="en-US" sz="2400" dirty="0">
                <a:latin typeface="Calibri" pitchFamily="34" charset="0"/>
              </a:rPr>
              <a:t> Samuelson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Nordhaus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adalah</a:t>
            </a:r>
            <a:r>
              <a:rPr lang="en-US" sz="2400" dirty="0">
                <a:latin typeface="Calibri" pitchFamily="34" charset="0"/>
              </a:rPr>
              <a:t> </a:t>
            </a:r>
            <a:endParaRPr lang="en-US" sz="2400" dirty="0" smtClean="0">
              <a:latin typeface="Calibri" pitchFamily="34" charset="0"/>
            </a:endParaRPr>
          </a:p>
          <a:p>
            <a:pPr marL="393700" lvl="1" indent="-1588" algn="ctr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b="1" i="1" dirty="0" smtClean="0">
                <a:latin typeface="Calibri" pitchFamily="34" charset="0"/>
              </a:rPr>
              <a:t>“</a:t>
            </a:r>
            <a:r>
              <a:rPr lang="en-US" sz="2000" b="1" i="1" dirty="0" err="1" smtClean="0">
                <a:latin typeface="Calibri" pitchFamily="34" charset="0"/>
              </a:rPr>
              <a:t>studi</a:t>
            </a:r>
            <a:r>
              <a:rPr lang="en-US" sz="2000" b="1" i="1" dirty="0" smtClean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tentang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bagaimana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manusia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menggunakan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sumber-sumber</a:t>
            </a:r>
            <a:r>
              <a:rPr lang="en-US" sz="2000" b="1" i="1" dirty="0">
                <a:latin typeface="Calibri" pitchFamily="34" charset="0"/>
              </a:rPr>
              <a:t> yang </a:t>
            </a:r>
            <a:r>
              <a:rPr lang="en-US" sz="2000" b="1" i="1" dirty="0" err="1">
                <a:latin typeface="Calibri" pitchFamily="34" charset="0"/>
              </a:rPr>
              <a:t>terbatas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untuk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memproduksi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komoditas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dan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mendistribusikannya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kepada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manusia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atau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kelompok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manusia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 smtClean="0">
                <a:latin typeface="Calibri" pitchFamily="34" charset="0"/>
              </a:rPr>
              <a:t>lainnya</a:t>
            </a:r>
            <a:r>
              <a:rPr lang="en-US" sz="2000" b="1" i="1" dirty="0" smtClean="0">
                <a:latin typeface="Calibri" pitchFamily="34" charset="0"/>
              </a:rPr>
              <a:t>”</a:t>
            </a:r>
            <a:endParaRPr lang="en-US" sz="2000" b="1" i="1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Calibri" pitchFamily="34" charset="0"/>
              </a:rPr>
              <a:t>Dari </a:t>
            </a:r>
            <a:r>
              <a:rPr lang="en-US" sz="2400" dirty="0" err="1">
                <a:latin typeface="Calibri" pitchFamily="34" charset="0"/>
              </a:rPr>
              <a:t>definisi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atas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tiga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konsep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pokok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dalam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ekonomi</a:t>
            </a:r>
            <a:r>
              <a:rPr lang="en-US" sz="2400" dirty="0" smtClean="0">
                <a:latin typeface="Calibri" pitchFamily="34" charset="0"/>
              </a:rPr>
              <a:t>:</a:t>
            </a:r>
          </a:p>
          <a:p>
            <a:pPr marL="693738" lvl="1" indent="-301625" algn="just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 smtClean="0">
                <a:latin typeface="Calibri" pitchFamily="34" charset="0"/>
              </a:rPr>
              <a:t>Sumber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</a:rPr>
              <a:t>segala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sesuatu</a:t>
            </a:r>
            <a:r>
              <a:rPr lang="en-US" sz="2000" dirty="0">
                <a:latin typeface="Calibri" pitchFamily="34" charset="0"/>
              </a:rPr>
              <a:t> yang </a:t>
            </a:r>
            <a:r>
              <a:rPr lang="en-US" sz="2000" dirty="0" err="1">
                <a:latin typeface="Calibri" pitchFamily="34" charset="0"/>
              </a:rPr>
              <a:t>digunakan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untuk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memproduksi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barang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jasa</a:t>
            </a:r>
            <a:r>
              <a:rPr lang="en-US" sz="2000" dirty="0">
                <a:latin typeface="Calibri" pitchFamily="34" charset="0"/>
              </a:rPr>
              <a:t>), </a:t>
            </a:r>
            <a:endParaRPr lang="en-US" sz="2000" dirty="0" smtClean="0">
              <a:latin typeface="Calibri" pitchFamily="34" charset="0"/>
            </a:endParaRPr>
          </a:p>
          <a:p>
            <a:pPr marL="693738" lvl="1" indent="-301625" algn="just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 smtClean="0">
                <a:latin typeface="Calibri" pitchFamily="34" charset="0"/>
              </a:rPr>
              <a:t>Produksi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</a:rPr>
              <a:t>penciptaan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barang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jasa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untuk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konsumsi</a:t>
            </a:r>
            <a:r>
              <a:rPr lang="en-US" sz="2000" dirty="0">
                <a:latin typeface="Calibri" pitchFamily="34" charset="0"/>
              </a:rPr>
              <a:t>), </a:t>
            </a:r>
            <a:endParaRPr lang="en-US" sz="2000" dirty="0" smtClean="0">
              <a:latin typeface="Calibri" pitchFamily="34" charset="0"/>
            </a:endParaRPr>
          </a:p>
          <a:p>
            <a:pPr marL="693738" lvl="1" indent="-301625" algn="just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Serta </a:t>
            </a:r>
            <a:r>
              <a:rPr lang="en-US" sz="2000" dirty="0" err="1">
                <a:latin typeface="Calibri" pitchFamily="34" charset="0"/>
              </a:rPr>
              <a:t>konsumsi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</a:rPr>
              <a:t>penggunaan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barang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jasa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untuk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memenuhi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keinginan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kebutuhan</a:t>
            </a:r>
            <a:r>
              <a:rPr lang="en-US" sz="2000" dirty="0">
                <a:latin typeface="Calibri" pitchFamily="34" charset="0"/>
              </a:rPr>
              <a:t>).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Calibri" pitchFamily="34" charset="0"/>
              </a:rPr>
              <a:t>Definisi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Ekonomi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1800"/>
              </a:spcBef>
            </a:pP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adalah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i="1" dirty="0" smtClean="0">
                <a:latin typeface="Calibri" pitchFamily="34" charset="0"/>
              </a:rPr>
              <a:t>“</a:t>
            </a:r>
            <a:r>
              <a:rPr lang="en-US" sz="2400" i="1" dirty="0" err="1" smtClean="0">
                <a:latin typeface="Calibri" pitchFamily="34" charset="0"/>
              </a:rPr>
              <a:t>studi</a:t>
            </a:r>
            <a:r>
              <a:rPr lang="en-US" sz="2400" i="1" dirty="0" smtClean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tentang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bagaimana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industri</a:t>
            </a:r>
            <a:r>
              <a:rPr lang="en-US" sz="2400" i="1" dirty="0">
                <a:latin typeface="Calibri" pitchFamily="34" charset="0"/>
              </a:rPr>
              <a:t> media </a:t>
            </a:r>
            <a:r>
              <a:rPr lang="en-US" sz="2400" i="1" dirty="0" err="1">
                <a:latin typeface="Calibri" pitchFamily="34" charset="0"/>
              </a:rPr>
              <a:t>menggunakan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sumber-sumber</a:t>
            </a:r>
            <a:r>
              <a:rPr lang="en-US" sz="2400" i="1" dirty="0">
                <a:latin typeface="Calibri" pitchFamily="34" charset="0"/>
              </a:rPr>
              <a:t> yang </a:t>
            </a:r>
            <a:r>
              <a:rPr lang="en-US" sz="2400" i="1" dirty="0" err="1">
                <a:latin typeface="Calibri" pitchFamily="34" charset="0"/>
              </a:rPr>
              <a:t>terbatas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untuk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menghasilkan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jasa</a:t>
            </a:r>
            <a:r>
              <a:rPr lang="en-US" sz="2400" i="1" dirty="0">
                <a:latin typeface="Calibri" pitchFamily="34" charset="0"/>
              </a:rPr>
              <a:t> yang </a:t>
            </a:r>
            <a:r>
              <a:rPr lang="en-US" sz="2400" i="1" dirty="0" err="1">
                <a:latin typeface="Calibri" pitchFamily="34" charset="0"/>
              </a:rPr>
              <a:t>didistribusikan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kepada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konsumen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dalam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masyarakat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untuk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memenuhi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berbagai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keinginan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dan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kebutuhan</a:t>
            </a:r>
            <a:r>
              <a:rPr lang="en-US" sz="2400" i="1" dirty="0">
                <a:latin typeface="Calibri" pitchFamily="34" charset="0"/>
              </a:rPr>
              <a:t>. (</a:t>
            </a:r>
            <a:r>
              <a:rPr lang="en-US" sz="2400" i="1" dirty="0" err="1">
                <a:latin typeface="Calibri" pitchFamily="34" charset="0"/>
              </a:rPr>
              <a:t>Albarran</a:t>
            </a:r>
            <a:r>
              <a:rPr lang="en-US" sz="2400" i="1" dirty="0">
                <a:latin typeface="Calibri" pitchFamily="34" charset="0"/>
              </a:rPr>
              <a:t>, 1996</a:t>
            </a:r>
            <a:r>
              <a:rPr lang="en-US" sz="2400" i="1" dirty="0" smtClean="0">
                <a:latin typeface="Calibri" pitchFamily="34" charset="0"/>
              </a:rPr>
              <a:t>)”</a:t>
            </a:r>
            <a:endParaRPr lang="en-US" sz="2400" i="1" dirty="0">
              <a:latin typeface="Calibri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 smtClean="0">
                <a:latin typeface="Calibri" pitchFamily="34" charset="0"/>
              </a:rPr>
              <a:t>adalah</a:t>
            </a:r>
            <a:r>
              <a:rPr lang="en-US" sz="2400" dirty="0" smtClean="0">
                <a:latin typeface="Calibri" pitchFamily="34" charset="0"/>
              </a:rPr>
              <a:t> : </a:t>
            </a:r>
            <a:r>
              <a:rPr lang="en-US" sz="2400" i="1" dirty="0" smtClean="0">
                <a:latin typeface="Calibri" pitchFamily="34" charset="0"/>
              </a:rPr>
              <a:t>“</a:t>
            </a:r>
            <a:r>
              <a:rPr lang="en-US" sz="2400" i="1" dirty="0" err="1" smtClean="0">
                <a:latin typeface="Calibri" pitchFamily="34" charset="0"/>
              </a:rPr>
              <a:t>Berkaitan</a:t>
            </a:r>
            <a:r>
              <a:rPr lang="en-US" sz="2400" i="1" dirty="0" smtClean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dengan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bagaimana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industri</a:t>
            </a:r>
            <a:r>
              <a:rPr lang="en-US" sz="2400" i="1" dirty="0">
                <a:latin typeface="Calibri" pitchFamily="34" charset="0"/>
              </a:rPr>
              <a:t> media </a:t>
            </a:r>
            <a:r>
              <a:rPr lang="en-US" sz="2400" i="1" dirty="0" err="1">
                <a:latin typeface="Calibri" pitchFamily="34" charset="0"/>
              </a:rPr>
              <a:t>mengalokasikan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berbagai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sumber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untuk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menghasilkan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materi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informasi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dan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hiburan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untuk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memenuhi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kebutuhan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audiens</a:t>
            </a:r>
            <a:r>
              <a:rPr lang="en-US" sz="2400" i="1" dirty="0">
                <a:latin typeface="Calibri" pitchFamily="34" charset="0"/>
              </a:rPr>
              <a:t>, </a:t>
            </a:r>
            <a:r>
              <a:rPr lang="en-US" sz="2400" i="1" dirty="0" err="1">
                <a:latin typeface="Calibri" pitchFamily="34" charset="0"/>
              </a:rPr>
              <a:t>pengiklan</a:t>
            </a:r>
            <a:r>
              <a:rPr lang="en-US" sz="2400" i="1" dirty="0">
                <a:latin typeface="Calibri" pitchFamily="34" charset="0"/>
              </a:rPr>
              <a:t>, </a:t>
            </a:r>
            <a:r>
              <a:rPr lang="en-US" sz="2400" i="1" dirty="0" err="1">
                <a:latin typeface="Calibri" pitchFamily="34" charset="0"/>
              </a:rPr>
              <a:t>dan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institusi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sosial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i="1" dirty="0" err="1">
                <a:latin typeface="Calibri" pitchFamily="34" charset="0"/>
              </a:rPr>
              <a:t>lainnya</a:t>
            </a:r>
            <a:r>
              <a:rPr lang="en-US" sz="2400" i="1" dirty="0">
                <a:latin typeface="Calibri" pitchFamily="34" charset="0"/>
              </a:rPr>
              <a:t> (Picard, 1990</a:t>
            </a:r>
            <a:r>
              <a:rPr lang="en-US" sz="2400" i="1" dirty="0" smtClean="0">
                <a:latin typeface="Calibri" pitchFamily="34" charset="0"/>
              </a:rPr>
              <a:t>).”</a:t>
            </a:r>
            <a:endParaRPr lang="en-US" sz="2400" i="1" dirty="0">
              <a:latin typeface="Calibri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en-US" sz="2400" dirty="0" err="1">
                <a:latin typeface="Calibri" pitchFamily="34" charset="0"/>
              </a:rPr>
              <a:t>Tiga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konsep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pokok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media: </a:t>
            </a:r>
            <a:endParaRPr lang="en-US" sz="2400" dirty="0" smtClean="0">
              <a:latin typeface="Calibri" pitchFamily="34" charset="0"/>
            </a:endParaRPr>
          </a:p>
          <a:p>
            <a:pPr marL="693738" lvl="1" indent="-301625" algn="just">
              <a:spcBef>
                <a:spcPts val="1800"/>
              </a:spcBef>
              <a:buFont typeface="+mj-lt"/>
              <a:buAutoNum type="arabicPeriod"/>
            </a:pPr>
            <a:r>
              <a:rPr lang="en-US" sz="2000" b="1" dirty="0" err="1" smtClean="0">
                <a:latin typeface="Calibri" pitchFamily="34" charset="0"/>
              </a:rPr>
              <a:t>Sumber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ekonomi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</a:rPr>
              <a:t>sumber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daya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manusia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kamera</a:t>
            </a:r>
            <a:r>
              <a:rPr lang="en-US" sz="2000" dirty="0">
                <a:latin typeface="Calibri" pitchFamily="34" charset="0"/>
              </a:rPr>
              <a:t>, video tape, </a:t>
            </a:r>
            <a:r>
              <a:rPr lang="en-US" sz="2000" dirty="0" err="1">
                <a:latin typeface="Calibri" pitchFamily="34" charset="0"/>
              </a:rPr>
              <a:t>dll</a:t>
            </a:r>
            <a:r>
              <a:rPr lang="en-US" sz="2000" dirty="0">
                <a:latin typeface="Calibri" pitchFamily="34" charset="0"/>
              </a:rPr>
              <a:t>), </a:t>
            </a:r>
            <a:endParaRPr lang="en-US" sz="2000" dirty="0" smtClean="0">
              <a:latin typeface="Calibri" pitchFamily="34" charset="0"/>
            </a:endParaRPr>
          </a:p>
          <a:p>
            <a:pPr marL="693738" lvl="1" indent="-301625" algn="just">
              <a:spcBef>
                <a:spcPts val="1800"/>
              </a:spcBef>
              <a:buFont typeface="+mj-lt"/>
              <a:buAutoNum type="arabicPeriod"/>
            </a:pPr>
            <a:r>
              <a:rPr lang="en-US" sz="2000" b="1" dirty="0" err="1" smtClean="0">
                <a:latin typeface="Calibri" pitchFamily="34" charset="0"/>
              </a:rPr>
              <a:t>Produksi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</a:rPr>
              <a:t>proses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produksi</a:t>
            </a:r>
            <a:r>
              <a:rPr lang="en-US" sz="2000" dirty="0">
                <a:latin typeface="Calibri" pitchFamily="34" charset="0"/>
              </a:rPr>
              <a:t> media </a:t>
            </a:r>
            <a:r>
              <a:rPr lang="en-US" sz="2000" dirty="0" err="1">
                <a:latin typeface="Calibri" pitchFamily="34" charset="0"/>
              </a:rPr>
              <a:t>cetak</a:t>
            </a:r>
            <a:r>
              <a:rPr lang="en-US" sz="2000" dirty="0">
                <a:latin typeface="Calibri" pitchFamily="34" charset="0"/>
              </a:rPr>
              <a:t>, media </a:t>
            </a:r>
            <a:r>
              <a:rPr lang="en-US" sz="2000" dirty="0" err="1">
                <a:latin typeface="Calibri" pitchFamily="34" charset="0"/>
              </a:rPr>
              <a:t>elektronik</a:t>
            </a:r>
            <a:r>
              <a:rPr lang="en-US" sz="2000" dirty="0">
                <a:latin typeface="Calibri" pitchFamily="34" charset="0"/>
              </a:rPr>
              <a:t>, film, </a:t>
            </a:r>
            <a:r>
              <a:rPr lang="en-US" sz="2000" dirty="0" err="1">
                <a:latin typeface="Calibri" pitchFamily="34" charset="0"/>
              </a:rPr>
              <a:t>rekaman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buku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dll</a:t>
            </a:r>
            <a:r>
              <a:rPr lang="en-US" sz="2000" dirty="0">
                <a:latin typeface="Calibri" pitchFamily="34" charset="0"/>
              </a:rPr>
              <a:t>), </a:t>
            </a:r>
            <a:endParaRPr lang="en-US" sz="2000" dirty="0" smtClean="0">
              <a:latin typeface="Calibri" pitchFamily="34" charset="0"/>
            </a:endParaRPr>
          </a:p>
          <a:p>
            <a:pPr marL="693738" lvl="1" indent="-301625" algn="just">
              <a:spcBef>
                <a:spcPts val="1800"/>
              </a:spcBef>
              <a:buFont typeface="+mj-lt"/>
              <a:buAutoNum type="arabicPeriod"/>
            </a:pPr>
            <a:r>
              <a:rPr lang="en-US" sz="2000" b="1" dirty="0" err="1" smtClean="0">
                <a:latin typeface="Calibri" pitchFamily="34" charset="0"/>
              </a:rPr>
              <a:t>Konsumsi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</a:rPr>
              <a:t>mengonsumsi</a:t>
            </a:r>
            <a:r>
              <a:rPr lang="en-US" sz="2000" dirty="0">
                <a:latin typeface="Calibri" pitchFamily="34" charset="0"/>
              </a:rPr>
              <a:t> media </a:t>
            </a:r>
            <a:r>
              <a:rPr lang="en-US" sz="2000" dirty="0" err="1">
                <a:latin typeface="Calibri" pitchFamily="34" charset="0"/>
              </a:rPr>
              <a:t>untuk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hiburan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informasi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pengetahuan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pendidikan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dll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>
                <a:latin typeface="Calibri" pitchFamily="34" charset="0"/>
              </a:rPr>
              <a:t>Definisi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Ekonomi</a:t>
            </a:r>
            <a:r>
              <a:rPr lang="en-US" dirty="0">
                <a:latin typeface="Calibri" pitchFamily="34" charset="0"/>
              </a:rPr>
              <a:t> Media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1125" indent="-1588" algn="just">
              <a:buNone/>
            </a:pPr>
            <a:r>
              <a:rPr lang="en-US" b="1" dirty="0">
                <a:latin typeface="Calibri" pitchFamily="34" charset="0"/>
              </a:rPr>
              <a:t>Media </a:t>
            </a:r>
            <a:r>
              <a:rPr lang="en-US" dirty="0" err="1">
                <a:latin typeface="Calibri" pitchFamily="34" charset="0"/>
              </a:rPr>
              <a:t>adalah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“</a:t>
            </a:r>
            <a:r>
              <a:rPr lang="en-US" i="1" dirty="0" err="1" smtClean="0">
                <a:latin typeface="Calibri" pitchFamily="34" charset="0"/>
              </a:rPr>
              <a:t>institusi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bisnis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atau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institusi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ekonomi</a:t>
            </a:r>
            <a:r>
              <a:rPr lang="en-US" i="1" dirty="0">
                <a:latin typeface="Calibri" pitchFamily="34" charset="0"/>
              </a:rPr>
              <a:t> yang </a:t>
            </a:r>
            <a:r>
              <a:rPr lang="en-US" i="1" dirty="0" err="1" smtClean="0">
                <a:latin typeface="Calibri" pitchFamily="34" charset="0"/>
              </a:rPr>
              <a:t>memproduksi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dan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menyebarkan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informasi</a:t>
            </a:r>
            <a:r>
              <a:rPr lang="en-US" i="1" dirty="0">
                <a:latin typeface="Calibri" pitchFamily="34" charset="0"/>
              </a:rPr>
              <a:t>, </a:t>
            </a:r>
            <a:r>
              <a:rPr lang="en-US" i="1" dirty="0" err="1">
                <a:latin typeface="Calibri" pitchFamily="34" charset="0"/>
              </a:rPr>
              <a:t>pengetahuan</a:t>
            </a:r>
            <a:r>
              <a:rPr lang="en-US" i="1" dirty="0">
                <a:latin typeface="Calibri" pitchFamily="34" charset="0"/>
              </a:rPr>
              <a:t>, </a:t>
            </a:r>
            <a:r>
              <a:rPr lang="en-US" i="1" dirty="0" err="1">
                <a:latin typeface="Calibri" pitchFamily="34" charset="0"/>
              </a:rPr>
              <a:t>pendidikan</a:t>
            </a:r>
            <a:r>
              <a:rPr lang="en-US" i="1" dirty="0">
                <a:latin typeface="Calibri" pitchFamily="34" charset="0"/>
              </a:rPr>
              <a:t>, </a:t>
            </a:r>
            <a:r>
              <a:rPr lang="en-US" i="1" dirty="0" err="1">
                <a:latin typeface="Calibri" pitchFamily="34" charset="0"/>
              </a:rPr>
              <a:t>hiburan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kepada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konsumen</a:t>
            </a:r>
            <a:r>
              <a:rPr lang="en-US" i="1" dirty="0">
                <a:latin typeface="Calibri" pitchFamily="34" charset="0"/>
              </a:rPr>
              <a:t> yang </a:t>
            </a:r>
            <a:r>
              <a:rPr lang="en-US" i="1" dirty="0" err="1">
                <a:latin typeface="Calibri" pitchFamily="34" charset="0"/>
              </a:rPr>
              <a:t>menjadi</a:t>
            </a:r>
            <a:r>
              <a:rPr lang="en-US" i="1" dirty="0">
                <a:latin typeface="Calibri" pitchFamily="34" charset="0"/>
              </a:rPr>
              <a:t> target. </a:t>
            </a:r>
            <a:r>
              <a:rPr lang="en-US" i="1" dirty="0" err="1">
                <a:latin typeface="Calibri" pitchFamily="34" charset="0"/>
              </a:rPr>
              <a:t>Karena</a:t>
            </a:r>
            <a:r>
              <a:rPr lang="en-US" i="1" dirty="0">
                <a:latin typeface="Calibri" pitchFamily="34" charset="0"/>
              </a:rPr>
              <a:t> media </a:t>
            </a:r>
            <a:r>
              <a:rPr lang="en-US" i="1" dirty="0" err="1">
                <a:latin typeface="Calibri" pitchFamily="34" charset="0"/>
              </a:rPr>
              <a:t>merupakan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entitas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ekonomi</a:t>
            </a:r>
            <a:r>
              <a:rPr lang="en-US" i="1" dirty="0">
                <a:latin typeface="Calibri" pitchFamily="34" charset="0"/>
              </a:rPr>
              <a:t>, </a:t>
            </a:r>
            <a:r>
              <a:rPr lang="en-US" i="1" dirty="0" err="1">
                <a:latin typeface="Calibri" pitchFamily="34" charset="0"/>
              </a:rPr>
              <a:t>perilakunya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dipengaruhi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oleh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</a:rPr>
              <a:t>ekonomi</a:t>
            </a:r>
            <a:r>
              <a:rPr lang="en-US" i="1" dirty="0" smtClean="0">
                <a:latin typeface="Calibri" pitchFamily="34" charset="0"/>
              </a:rPr>
              <a:t>.”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Mengapa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Ekonomi</a:t>
            </a:r>
            <a:r>
              <a:rPr lang="en-US" dirty="0">
                <a:latin typeface="Calibri" pitchFamily="34" charset="0"/>
              </a:rPr>
              <a:t> Media?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181600"/>
          </a:xfrm>
        </p:spPr>
        <p:txBody>
          <a:bodyPr>
            <a:noAutofit/>
          </a:bodyPr>
          <a:lstStyle/>
          <a:p>
            <a:pPr marL="346075" indent="-346075" algn="just">
              <a:lnSpc>
                <a:spcPct val="80000"/>
              </a:lnSpc>
              <a:spcBef>
                <a:spcPts val="1200"/>
              </a:spcBef>
              <a:buFontTx/>
              <a:buAutoNum type="arabicPeriod"/>
            </a:pP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berguna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untuk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mempelajari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dimensi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massa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untuk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melengkapi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subyek-subyek</a:t>
            </a:r>
            <a:r>
              <a:rPr lang="en-US" sz="2400" dirty="0">
                <a:latin typeface="Calibri" pitchFamily="34" charset="0"/>
              </a:rPr>
              <a:t> ‘’</a:t>
            </a:r>
            <a:r>
              <a:rPr lang="en-US" sz="2400" dirty="0" err="1">
                <a:latin typeface="Calibri" pitchFamily="34" charset="0"/>
              </a:rPr>
              <a:t>tradisional</a:t>
            </a:r>
            <a:r>
              <a:rPr lang="en-US" sz="2400" dirty="0">
                <a:latin typeface="Calibri" pitchFamily="34" charset="0"/>
              </a:rPr>
              <a:t>’’ lain </a:t>
            </a:r>
            <a:r>
              <a:rPr lang="en-US" sz="2400" dirty="0" err="1">
                <a:latin typeface="Calibri" pitchFamily="34" charset="0"/>
              </a:rPr>
              <a:t>dari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massa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seperti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penulisan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pengambilan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gambar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manajemen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massa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dampak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massa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promosi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ataupun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iklan</a:t>
            </a:r>
            <a:r>
              <a:rPr lang="en-US" sz="2400" dirty="0">
                <a:latin typeface="Calibri" pitchFamily="34" charset="0"/>
              </a:rPr>
              <a:t>. </a:t>
            </a:r>
          </a:p>
          <a:p>
            <a:pPr marL="346075" indent="-346075" algn="just">
              <a:lnSpc>
                <a:spcPct val="80000"/>
              </a:lnSpc>
              <a:spcBef>
                <a:spcPts val="1200"/>
              </a:spcBef>
              <a:buFontTx/>
              <a:buAutoNum type="arabicPeriod"/>
            </a:pPr>
            <a:r>
              <a:rPr lang="en-US" sz="2400" dirty="0" err="1" smtClean="0">
                <a:latin typeface="Calibri" pitchFamily="34" charset="0"/>
              </a:rPr>
              <a:t>Mempelajari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menjadikan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kita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bisa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mengembangkan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karir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industri</a:t>
            </a:r>
            <a:r>
              <a:rPr lang="en-US" sz="2400" dirty="0">
                <a:latin typeface="Calibri" pitchFamily="34" charset="0"/>
              </a:rPr>
              <a:t> media. </a:t>
            </a:r>
            <a:r>
              <a:rPr lang="en-US" sz="2400" dirty="0" err="1">
                <a:latin typeface="Calibri" pitchFamily="34" charset="0"/>
              </a:rPr>
              <a:t>Dengan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mempelajari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media, </a:t>
            </a:r>
            <a:r>
              <a:rPr lang="en-US" sz="2400" dirty="0" err="1">
                <a:latin typeface="Calibri" pitchFamily="34" charset="0"/>
              </a:rPr>
              <a:t>kita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paham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industri</a:t>
            </a:r>
            <a:r>
              <a:rPr lang="en-US" sz="2400" dirty="0">
                <a:latin typeface="Calibri" pitchFamily="34" charset="0"/>
              </a:rPr>
              <a:t> media yang </a:t>
            </a:r>
            <a:r>
              <a:rPr lang="en-US" sz="2400" dirty="0" err="1">
                <a:latin typeface="Calibri" pitchFamily="34" charset="0"/>
              </a:rPr>
              <a:t>beroperasi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secara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lebih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efektif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efisien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 marL="346075" indent="-346075" algn="just">
              <a:lnSpc>
                <a:spcPct val="80000"/>
              </a:lnSpc>
              <a:spcBef>
                <a:spcPts val="1200"/>
              </a:spcBef>
              <a:buFontTx/>
              <a:buAutoNum type="arabicPeriod"/>
            </a:pPr>
            <a:r>
              <a:rPr lang="en-US" sz="2400" dirty="0" err="1">
                <a:latin typeface="Calibri" pitchFamily="34" charset="0"/>
              </a:rPr>
              <a:t>Mempelajari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membuat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kita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mampu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menganalisis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berbagai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industri</a:t>
            </a:r>
            <a:r>
              <a:rPr lang="en-US" sz="2400" dirty="0">
                <a:latin typeface="Calibri" pitchFamily="34" charset="0"/>
              </a:rPr>
              <a:t> media. Kita </a:t>
            </a:r>
            <a:r>
              <a:rPr lang="en-US" sz="2400" dirty="0" err="1">
                <a:latin typeface="Calibri" pitchFamily="34" charset="0"/>
              </a:rPr>
              <a:t>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mampu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memahami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bagaimana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struktur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pasar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mempengaruhi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berbagai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industri</a:t>
            </a:r>
            <a:r>
              <a:rPr lang="en-US" sz="2400" dirty="0">
                <a:latin typeface="Calibri" pitchFamily="34" charset="0"/>
              </a:rPr>
              <a:t> media, </a:t>
            </a:r>
            <a:r>
              <a:rPr lang="en-US" sz="2400" dirty="0" err="1">
                <a:latin typeface="Calibri" pitchFamily="34" charset="0"/>
              </a:rPr>
              <a:t>bagaimana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tertentu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membidik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pasar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tertentu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serta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bagaimana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regulasi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pemerintah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serta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perkembangan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teknologi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mempengaruhi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perilaku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pasar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masa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mendatang</a:t>
            </a:r>
            <a:r>
              <a:rPr lang="en-US" sz="2400" dirty="0">
                <a:latin typeface="Calibri" pitchFamily="34" charset="0"/>
              </a:rPr>
              <a:t>.</a:t>
            </a:r>
          </a:p>
        </p:txBody>
      </p:sp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15962"/>
          </a:xfrm>
        </p:spPr>
        <p:txBody>
          <a:bodyPr/>
          <a:lstStyle/>
          <a:p>
            <a:r>
              <a:rPr lang="en-US" sz="3200" dirty="0" err="1">
                <a:latin typeface="Calibri" pitchFamily="34" charset="0"/>
              </a:rPr>
              <a:t>Pentingnya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Mempelajari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Ekonomi</a:t>
            </a:r>
            <a:r>
              <a:rPr lang="en-US" sz="3200" dirty="0">
                <a:latin typeface="Calibri" pitchFamily="34" charset="0"/>
              </a:rPr>
              <a:t> Media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400" dirty="0" err="1">
                <a:latin typeface="Calibri" pitchFamily="34" charset="0"/>
              </a:rPr>
              <a:t>Ekonom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membedakan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studi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bidang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menjadi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mikroekonomi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makroekonomi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400" dirty="0" err="1">
                <a:latin typeface="Calibri" pitchFamily="34" charset="0"/>
              </a:rPr>
              <a:t>Makroekonomi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mempelajari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sebagai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sistem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secara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menyeluruh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terutama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</a:rPr>
              <a:t> level </a:t>
            </a:r>
            <a:r>
              <a:rPr lang="en-US" sz="2400" dirty="0" err="1">
                <a:latin typeface="Calibri" pitchFamily="34" charset="0"/>
              </a:rPr>
              <a:t>nasional</a:t>
            </a:r>
            <a:r>
              <a:rPr lang="en-US" sz="2400" dirty="0">
                <a:latin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</a:rPr>
              <a:t>Makroekonomi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meliputi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topik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seperti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pertumbuhan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politik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kebijakan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publik</a:t>
            </a:r>
            <a:r>
              <a:rPr lang="en-US" sz="2400" dirty="0">
                <a:latin typeface="Calibri" pitchFamily="34" charset="0"/>
              </a:rPr>
              <a:t> yang </a:t>
            </a:r>
            <a:r>
              <a:rPr lang="en-US" sz="2400" dirty="0" err="1">
                <a:latin typeface="Calibri" pitchFamily="34" charset="0"/>
              </a:rPr>
              <a:t>berkaitan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dengan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produksi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serta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konsumsi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nasional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tenaga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kerja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inflasi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400" dirty="0" err="1">
                <a:latin typeface="Calibri" pitchFamily="34" charset="0"/>
              </a:rPr>
              <a:t>Mikroekonomi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memusatkan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perhatian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aktivitas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tertentu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dalam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sistem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seperti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individu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sebagai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pasar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perusahan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serta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konsumen</a:t>
            </a:r>
            <a:r>
              <a:rPr lang="en-US" sz="2400" dirty="0">
                <a:latin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</a:rPr>
              <a:t>Mikroekonomi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mempelajari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struktur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perilaku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pasar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aktivitas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produsen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konsumen</a:t>
            </a:r>
            <a:r>
              <a:rPr lang="en-US" sz="2400" dirty="0">
                <a:latin typeface="Calibri" pitchFamily="34" charset="0"/>
              </a:rPr>
              <a:t>.  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dirty="0" err="1">
                <a:latin typeface="Calibri" pitchFamily="34" charset="0"/>
              </a:rPr>
              <a:t>Mikroekonomi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dan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Makroekonomi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111125" indent="-1588" algn="just">
              <a:spcBef>
                <a:spcPts val="1200"/>
              </a:spcBef>
              <a:buNone/>
            </a:pPr>
            <a:r>
              <a:rPr lang="en-US" dirty="0" err="1">
                <a:latin typeface="Calibri" pitchFamily="34" charset="0"/>
              </a:rPr>
              <a:t>Studi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ekonomi</a:t>
            </a:r>
            <a:r>
              <a:rPr lang="en-US" dirty="0">
                <a:latin typeface="Calibri" pitchFamily="34" charset="0"/>
              </a:rPr>
              <a:t> media </a:t>
            </a:r>
            <a:r>
              <a:rPr lang="en-US" dirty="0" err="1">
                <a:latin typeface="Calibri" pitchFamily="34" charset="0"/>
              </a:rPr>
              <a:t>mencakup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mikroekonomi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maupun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makroekonomi</a:t>
            </a:r>
            <a:r>
              <a:rPr lang="en-US" dirty="0">
                <a:latin typeface="Calibri" pitchFamily="34" charset="0"/>
              </a:rPr>
              <a:t>. </a:t>
            </a:r>
            <a:r>
              <a:rPr lang="en-US" dirty="0" err="1">
                <a:latin typeface="Calibri" pitchFamily="34" charset="0"/>
              </a:rPr>
              <a:t>Sebagai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contoh</a:t>
            </a:r>
            <a:r>
              <a:rPr lang="en-US" dirty="0">
                <a:latin typeface="Calibri" pitchFamily="34" charset="0"/>
              </a:rPr>
              <a:t>, </a:t>
            </a:r>
            <a:endParaRPr lang="en-US" dirty="0" smtClean="0">
              <a:latin typeface="Calibri" pitchFamily="34" charset="0"/>
            </a:endParaRPr>
          </a:p>
          <a:p>
            <a:pPr marL="623887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en-US" dirty="0" err="1" smtClean="0">
                <a:latin typeface="Calibri" pitchFamily="34" charset="0"/>
              </a:rPr>
              <a:t>Makroekonomi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</a:rPr>
              <a:t>Regulasi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tentang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keharusan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televisi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nasional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bekerjasama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dengan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televisi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nasional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jika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ingin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bersiaran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daerah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 marL="623887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en-US" dirty="0" err="1" smtClean="0">
                <a:latin typeface="Calibri" pitchFamily="34" charset="0"/>
              </a:rPr>
              <a:t>Mikroekonomi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</a:rPr>
              <a:t>Pengaruh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pola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investasi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atau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permodalan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televisi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nasional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maupun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lokal</a:t>
            </a:r>
            <a:r>
              <a:rPr lang="en-US" dirty="0">
                <a:latin typeface="Calibri" pitchFamily="34" charset="0"/>
              </a:rPr>
              <a:t> (</a:t>
            </a:r>
            <a:r>
              <a:rPr lang="en-US" dirty="0" err="1">
                <a:latin typeface="Calibri" pitchFamily="34" charset="0"/>
              </a:rPr>
              <a:t>mikroekonomi</a:t>
            </a:r>
            <a:r>
              <a:rPr lang="en-US" dirty="0">
                <a:latin typeface="Calibri" pitchFamily="34" charset="0"/>
              </a:rPr>
              <a:t>)   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Calibri" pitchFamily="34" charset="0"/>
              </a:rPr>
              <a:t>Ekonomi</a:t>
            </a:r>
            <a:r>
              <a:rPr lang="en-US" sz="2800" dirty="0">
                <a:latin typeface="Calibri" pitchFamily="34" charset="0"/>
              </a:rPr>
              <a:t> Media: </a:t>
            </a:r>
            <a:r>
              <a:rPr lang="en-US" sz="2800" dirty="0" err="1">
                <a:latin typeface="Calibri" pitchFamily="34" charset="0"/>
              </a:rPr>
              <a:t>Mikroekonomi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atau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Makroekonomi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8991600" cy="4525963"/>
          </a:xfrm>
        </p:spPr>
        <p:txBody>
          <a:bodyPr>
            <a:noAutofit/>
          </a:bodyPr>
          <a:lstStyle/>
          <a:p>
            <a:pPr marL="346075" indent="-346075" algn="just">
              <a:lnSpc>
                <a:spcPct val="80000"/>
              </a:lnSpc>
              <a:spcBef>
                <a:spcPts val="1200"/>
              </a:spcBef>
              <a:buFontTx/>
              <a:buAutoNum type="arabicPeriod"/>
            </a:pPr>
            <a:r>
              <a:rPr lang="en-US" sz="2400" b="1" dirty="0" err="1">
                <a:latin typeface="Calibri" pitchFamily="34" charset="0"/>
              </a:rPr>
              <a:t>Ekonomi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terpimpin</a:t>
            </a:r>
            <a:r>
              <a:rPr lang="en-US" sz="2400" b="1" dirty="0">
                <a:latin typeface="Calibri" pitchFamily="34" charset="0"/>
              </a:rPr>
              <a:t> (command economy): </a:t>
            </a:r>
            <a:r>
              <a:rPr lang="en-US" sz="2400" dirty="0" err="1">
                <a:latin typeface="Calibri" pitchFamily="34" charset="0"/>
              </a:rPr>
              <a:t>pemerintah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mengatur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berbagai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persoalan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yang </a:t>
            </a:r>
            <a:r>
              <a:rPr lang="en-US" sz="2400" dirty="0" err="1">
                <a:latin typeface="Calibri" pitchFamily="34" charset="0"/>
              </a:rPr>
              <a:t>dihadapi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masyarakat</a:t>
            </a:r>
            <a:r>
              <a:rPr lang="en-US" sz="2400" dirty="0">
                <a:latin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</a:rPr>
              <a:t>Pemerintah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mengatur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secara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ketat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industri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massa</a:t>
            </a:r>
            <a:r>
              <a:rPr lang="en-US" sz="2400" dirty="0">
                <a:latin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</a:rPr>
              <a:t>Bahkan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di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beberapa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negara</a:t>
            </a:r>
            <a:r>
              <a:rPr lang="en-US" sz="2400" dirty="0">
                <a:latin typeface="Calibri" pitchFamily="34" charset="0"/>
              </a:rPr>
              <a:t>, media </a:t>
            </a:r>
            <a:r>
              <a:rPr lang="en-US" sz="2400" dirty="0" err="1">
                <a:latin typeface="Calibri" pitchFamily="34" charset="0"/>
              </a:rPr>
              <a:t>massa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harus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dimiliki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pemerintah</a:t>
            </a:r>
            <a:r>
              <a:rPr lang="en-US" sz="2400" dirty="0">
                <a:latin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</a:rPr>
              <a:t>Contoh</a:t>
            </a:r>
            <a:r>
              <a:rPr lang="en-US" sz="2400" dirty="0">
                <a:latin typeface="Calibri" pitchFamily="34" charset="0"/>
              </a:rPr>
              <a:t>: China, </a:t>
            </a:r>
            <a:r>
              <a:rPr lang="en-US" sz="2400" dirty="0" err="1">
                <a:latin typeface="Calibri" pitchFamily="34" charset="0"/>
              </a:rPr>
              <a:t>Kuba</a:t>
            </a:r>
            <a:r>
              <a:rPr lang="en-US" sz="2400" dirty="0">
                <a:latin typeface="Calibri" pitchFamily="34" charset="0"/>
              </a:rPr>
              <a:t>, Korea Utara.</a:t>
            </a:r>
          </a:p>
          <a:p>
            <a:pPr marL="346075" indent="-346075" algn="just">
              <a:lnSpc>
                <a:spcPct val="80000"/>
              </a:lnSpc>
              <a:spcBef>
                <a:spcPts val="1200"/>
              </a:spcBef>
              <a:buFontTx/>
              <a:buAutoNum type="arabicPeriod"/>
            </a:pPr>
            <a:r>
              <a:rPr lang="en-US" sz="2400" b="1" dirty="0" err="1">
                <a:latin typeface="Calibri" pitchFamily="34" charset="0"/>
              </a:rPr>
              <a:t>Ekonomi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pasar</a:t>
            </a:r>
            <a:r>
              <a:rPr lang="en-US" sz="2400" b="1" dirty="0">
                <a:latin typeface="Calibri" pitchFamily="34" charset="0"/>
              </a:rPr>
              <a:t> (market economy): </a:t>
            </a:r>
            <a:r>
              <a:rPr lang="en-US" sz="2400" dirty="0" err="1">
                <a:latin typeface="Calibri" pitchFamily="34" charset="0"/>
              </a:rPr>
              <a:t>keseluruhan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sistem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</a:rPr>
              <a:t>pembeli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penjual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harga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keuntungan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kerugian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dll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n-US" sz="2400" dirty="0" err="1">
                <a:latin typeface="Calibri" pitchFamily="34" charset="0"/>
              </a:rPr>
              <a:t>mencari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jawaban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atas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pertanyaan</a:t>
            </a:r>
            <a:r>
              <a:rPr lang="en-US" sz="2400" dirty="0">
                <a:latin typeface="Calibri" pitchFamily="34" charset="0"/>
              </a:rPr>
              <a:t> yang </a:t>
            </a:r>
            <a:r>
              <a:rPr lang="en-US" sz="2400" dirty="0" err="1">
                <a:latin typeface="Calibri" pitchFamily="34" charset="0"/>
              </a:rPr>
              <a:t>berkaitan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dengan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proses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produksi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distribusi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tanpa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campur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tangan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pemerintah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 marL="346075" indent="-346075" algn="just">
              <a:lnSpc>
                <a:spcPct val="80000"/>
              </a:lnSpc>
              <a:spcBef>
                <a:spcPts val="1200"/>
              </a:spcBef>
              <a:buFontTx/>
              <a:buAutoNum type="arabicPeriod"/>
            </a:pPr>
            <a:r>
              <a:rPr lang="en-US" sz="2400" b="1" dirty="0" err="1">
                <a:latin typeface="Calibri" pitchFamily="34" charset="0"/>
              </a:rPr>
              <a:t>Ekonomi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campuran</a:t>
            </a:r>
            <a:r>
              <a:rPr lang="en-US" sz="2400" b="1" dirty="0">
                <a:latin typeface="Calibri" pitchFamily="34" charset="0"/>
              </a:rPr>
              <a:t> (mixed economy):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kombinasi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antara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sistem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terpimpin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sistem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pasar</a:t>
            </a:r>
            <a:r>
              <a:rPr lang="en-US" sz="2400" dirty="0">
                <a:latin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</a:rPr>
              <a:t>Amerika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adalah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negara</a:t>
            </a:r>
            <a:r>
              <a:rPr lang="en-US" sz="2400" dirty="0">
                <a:latin typeface="Calibri" pitchFamily="34" charset="0"/>
              </a:rPr>
              <a:t> yang </a:t>
            </a:r>
            <a:r>
              <a:rPr lang="en-US" sz="2400" dirty="0" err="1">
                <a:latin typeface="Calibri" pitchFamily="34" charset="0"/>
              </a:rPr>
              <a:t>menerapkan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sistem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ini</a:t>
            </a:r>
            <a:r>
              <a:rPr lang="en-US" sz="2400" dirty="0">
                <a:latin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</a:rPr>
              <a:t>Dalam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sistem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ekonomi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campuran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pemerintah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menerbitkan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regulasi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kebijakan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</a:rPr>
              <a:t>dengan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tetap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mengijinkan</a:t>
            </a:r>
            <a:r>
              <a:rPr lang="en-US" sz="2400" dirty="0">
                <a:latin typeface="Calibri" pitchFamily="34" charset="0"/>
              </a:rPr>
              <a:t> media </a:t>
            </a:r>
            <a:r>
              <a:rPr lang="en-US" sz="2400" dirty="0" err="1">
                <a:latin typeface="Calibri" pitchFamily="34" charset="0"/>
              </a:rPr>
              <a:t>dimiliki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oleh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swasta</a:t>
            </a:r>
            <a:r>
              <a:rPr lang="en-US" sz="2400" dirty="0">
                <a:latin typeface="Calibri" pitchFamily="34" charset="0"/>
              </a:rPr>
              <a:t>.    </a:t>
            </a:r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US" sz="3200" dirty="0" err="1">
                <a:latin typeface="Calibri" pitchFamily="34" charset="0"/>
              </a:rPr>
              <a:t>Tipe-tipe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Ekonomi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dan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Industri</a:t>
            </a:r>
            <a:r>
              <a:rPr lang="en-US" sz="3200" dirty="0">
                <a:latin typeface="Calibri" pitchFamily="34" charset="0"/>
              </a:rPr>
              <a:t> Media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1054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800" dirty="0" err="1">
                <a:latin typeface="Calibri" pitchFamily="34" charset="0"/>
              </a:rPr>
              <a:t>Dua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konsep</a:t>
            </a:r>
            <a:r>
              <a:rPr lang="en-US" sz="2800" dirty="0">
                <a:latin typeface="Calibri" pitchFamily="34" charset="0"/>
              </a:rPr>
              <a:t> fundamental </a:t>
            </a:r>
            <a:r>
              <a:rPr lang="en-US" sz="2800" dirty="0" err="1">
                <a:latin typeface="Calibri" pitchFamily="34" charset="0"/>
              </a:rPr>
              <a:t>dalam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ekonomi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pasar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adalah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penawaran</a:t>
            </a:r>
            <a:r>
              <a:rPr lang="en-US" sz="2800" dirty="0">
                <a:latin typeface="Calibri" pitchFamily="34" charset="0"/>
              </a:rPr>
              <a:t> (supply) </a:t>
            </a:r>
            <a:r>
              <a:rPr lang="en-US" sz="2800" dirty="0" err="1">
                <a:latin typeface="Calibri" pitchFamily="34" charset="0"/>
              </a:rPr>
              <a:t>dan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permintaan</a:t>
            </a:r>
            <a:r>
              <a:rPr lang="en-US" sz="2800" dirty="0">
                <a:latin typeface="Calibri" pitchFamily="34" charset="0"/>
              </a:rPr>
              <a:t> (demand).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800" dirty="0" err="1">
                <a:latin typeface="Calibri" pitchFamily="34" charset="0"/>
              </a:rPr>
              <a:t>Penawaran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adalah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jumlah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barang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atau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jasa</a:t>
            </a:r>
            <a:r>
              <a:rPr lang="en-US" sz="2800" dirty="0">
                <a:latin typeface="Calibri" pitchFamily="34" charset="0"/>
              </a:rPr>
              <a:t> yang </a:t>
            </a:r>
            <a:r>
              <a:rPr lang="en-US" sz="2800" dirty="0" err="1">
                <a:latin typeface="Calibri" pitchFamily="34" charset="0"/>
              </a:rPr>
              <a:t>dihasilkan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oleh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produsen</a:t>
            </a:r>
            <a:r>
              <a:rPr lang="en-US" sz="2800" dirty="0">
                <a:latin typeface="Calibri" pitchFamily="34" charset="0"/>
              </a:rPr>
              <a:t> yang </a:t>
            </a:r>
            <a:r>
              <a:rPr lang="en-US" sz="2800" dirty="0" err="1">
                <a:latin typeface="Calibri" pitchFamily="34" charset="0"/>
              </a:rPr>
              <a:t>ditawarkan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dengan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harga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tertentu</a:t>
            </a:r>
            <a:r>
              <a:rPr lang="en-US" sz="2800" dirty="0">
                <a:latin typeface="Calibri" pitchFamily="34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800" dirty="0" err="1">
                <a:latin typeface="Calibri" pitchFamily="34" charset="0"/>
              </a:rPr>
              <a:t>Permintaan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adalah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jumlah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barang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atau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jasa</a:t>
            </a:r>
            <a:r>
              <a:rPr lang="en-US" sz="2800" dirty="0">
                <a:latin typeface="Calibri" pitchFamily="34" charset="0"/>
              </a:rPr>
              <a:t> yang </a:t>
            </a:r>
            <a:r>
              <a:rPr lang="en-US" sz="2800" dirty="0" err="1">
                <a:latin typeface="Calibri" pitchFamily="34" charset="0"/>
              </a:rPr>
              <a:t>dibeli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konsumen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pada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harga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tertentu</a:t>
            </a:r>
            <a:r>
              <a:rPr lang="en-US" sz="2800" dirty="0">
                <a:latin typeface="Calibri" pitchFamily="34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800" dirty="0" err="1">
                <a:latin typeface="Calibri" pitchFamily="34" charset="0"/>
              </a:rPr>
              <a:t>Jumlah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penawaran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dipengaruhi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secara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langsung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oleh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jumlah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permintaan</a:t>
            </a:r>
            <a:r>
              <a:rPr lang="en-US" sz="2800" dirty="0">
                <a:latin typeface="Calibri" pitchFamily="34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800" dirty="0" err="1">
                <a:latin typeface="Calibri" pitchFamily="34" charset="0"/>
              </a:rPr>
              <a:t>Permintaan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penawaran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berhubungan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erat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dengan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</a:rPr>
              <a:t>harga</a:t>
            </a:r>
            <a:r>
              <a:rPr lang="en-US" sz="2800" dirty="0">
                <a:latin typeface="Calibri" pitchFamily="34" charset="0"/>
              </a:rPr>
              <a:t>. </a:t>
            </a:r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Calibri" pitchFamily="34" charset="0"/>
              </a:rPr>
              <a:t>Permintaan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dan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Penawaran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</TotalTime>
  <Words>725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Pekan I ‘’Ekonomi Media’’</vt:lpstr>
      <vt:lpstr>Definisi Ekonomi</vt:lpstr>
      <vt:lpstr>Definisi Ekonomi Media</vt:lpstr>
      <vt:lpstr>Mengapa Ekonomi Media?</vt:lpstr>
      <vt:lpstr>Pentingnya Mempelajari Ekonomi Media</vt:lpstr>
      <vt:lpstr>Mikroekonomi dan Makroekonomi</vt:lpstr>
      <vt:lpstr>Ekonomi Media: Mikroekonomi atau Makroekonomi</vt:lpstr>
      <vt:lpstr>Tipe-tipe Ekonomi dan Industri Media</vt:lpstr>
      <vt:lpstr>Permintaan dan Penawaran</vt:lpstr>
      <vt:lpstr>Tipe Permintaan pada Produk Media</vt:lpstr>
      <vt:lpstr>Tipe Penawaran oleh Industri Media</vt:lpstr>
      <vt:lpstr>Ruang Lingkup Ekonomi Media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22</cp:revision>
  <dcterms:created xsi:type="dcterms:W3CDTF">2007-03-12T03:45:23Z</dcterms:created>
  <dcterms:modified xsi:type="dcterms:W3CDTF">2015-05-29T04:02:33Z</dcterms:modified>
</cp:coreProperties>
</file>