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1" r:id="rId4"/>
    <p:sldId id="266" r:id="rId5"/>
    <p:sldId id="270" r:id="rId6"/>
    <p:sldId id="260" r:id="rId7"/>
    <p:sldId id="267" r:id="rId8"/>
    <p:sldId id="268" r:id="rId9"/>
    <p:sldId id="275" r:id="rId10"/>
    <p:sldId id="276" r:id="rId11"/>
    <p:sldId id="278" r:id="rId12"/>
    <p:sldId id="280" r:id="rId13"/>
    <p:sldId id="277" r:id="rId14"/>
    <p:sldId id="281" r:id="rId15"/>
    <p:sldId id="282" r:id="rId16"/>
    <p:sldId id="272" r:id="rId17"/>
    <p:sldId id="273" r:id="rId18"/>
    <p:sldId id="274" r:id="rId19"/>
    <p:sldId id="284" r:id="rId20"/>
    <p:sldId id="269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44" autoAdjust="0"/>
    <p:restoredTop sz="94660"/>
  </p:normalViewPr>
  <p:slideViewPr>
    <p:cSldViewPr snapToGrid="0">
      <p:cViewPr varScale="1">
        <p:scale>
          <a:sx n="77" d="100"/>
          <a:sy n="77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7339992-67E1-4DE3-8909-4BFE0C7E42E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634B-4B89-4503-9FBC-EDB035477E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97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9992-67E1-4DE3-8909-4BFE0C7E42E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634B-4B89-4503-9FBC-EDB03547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8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9992-67E1-4DE3-8909-4BFE0C7E42E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634B-4B89-4503-9FBC-EDB035477EB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89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9992-67E1-4DE3-8909-4BFE0C7E42E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634B-4B89-4503-9FBC-EDB03547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1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9992-67E1-4DE3-8909-4BFE0C7E42E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634B-4B89-4503-9FBC-EDB035477E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18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9992-67E1-4DE3-8909-4BFE0C7E42E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634B-4B89-4503-9FBC-EDB03547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6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9992-67E1-4DE3-8909-4BFE0C7E42E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634B-4B89-4503-9FBC-EDB03547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9992-67E1-4DE3-8909-4BFE0C7E42E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634B-4B89-4503-9FBC-EDB03547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5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9992-67E1-4DE3-8909-4BFE0C7E42E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634B-4B89-4503-9FBC-EDB03547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7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9992-67E1-4DE3-8909-4BFE0C7E42E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634B-4B89-4503-9FBC-EDB03547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7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9992-67E1-4DE3-8909-4BFE0C7E42E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634B-4B89-4503-9FBC-EDB035477E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20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7339992-67E1-4DE3-8909-4BFE0C7E42E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C2E634B-4B89-4503-9FBC-EDB035477EB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27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557" y="4989930"/>
            <a:ext cx="7772400" cy="14630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Organize and actuate the advertisement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Bugi</a:t>
            </a:r>
            <a:r>
              <a:rPr lang="en-US" sz="2400" dirty="0" smtClean="0"/>
              <a:t> </a:t>
            </a:r>
            <a:r>
              <a:rPr lang="en-US" sz="2400" dirty="0" err="1" smtClean="0"/>
              <a:t>Satrio</a:t>
            </a:r>
            <a:r>
              <a:rPr lang="en-US" sz="2400" dirty="0" smtClean="0"/>
              <a:t> </a:t>
            </a:r>
            <a:r>
              <a:rPr lang="en-US" sz="2400" dirty="0" err="1" smtClean="0"/>
              <a:t>Adiwibowo</a:t>
            </a:r>
            <a:r>
              <a:rPr lang="en-US" sz="2400" dirty="0" smtClean="0"/>
              <a:t>, S.E., </a:t>
            </a:r>
            <a:r>
              <a:rPr lang="en-US" sz="2400" dirty="0" err="1" smtClean="0"/>
              <a:t>M.I.Kom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t="30191" r="29295" b="16193"/>
          <a:stretch/>
        </p:blipFill>
        <p:spPr>
          <a:xfrm>
            <a:off x="68839" y="117811"/>
            <a:ext cx="6005383" cy="4823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8" t="12037" r="29358" b="14221"/>
          <a:stretch/>
        </p:blipFill>
        <p:spPr>
          <a:xfrm>
            <a:off x="6197792" y="111633"/>
            <a:ext cx="5907711" cy="48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10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45086" y="1642815"/>
            <a:ext cx="6975231" cy="4022725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They would discuss about the status quo of current marketing, planning and goals, competitive situation, marketing target, etc.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This forum is called as                        </a:t>
            </a:r>
            <a:r>
              <a:rPr lang="en-US" sz="3600" b="1" dirty="0" smtClean="0"/>
              <a:t>Marketing Brief or Client’s Brief.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2" t="1860" r="5927" b="-1860"/>
          <a:stretch/>
        </p:blipFill>
        <p:spPr>
          <a:xfrm>
            <a:off x="7956287" y="580767"/>
            <a:ext cx="4235713" cy="551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98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05130" y="1641388"/>
            <a:ext cx="6353908" cy="402272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After reach the necessary information from Advertiser, Account Executive would meet the </a:t>
            </a:r>
            <a:r>
              <a:rPr lang="en-US" sz="3200" b="1" dirty="0" smtClean="0"/>
              <a:t>creative team </a:t>
            </a:r>
            <a:r>
              <a:rPr lang="en-US" sz="3200" dirty="0" smtClean="0"/>
              <a:t>and </a:t>
            </a:r>
            <a:r>
              <a:rPr lang="en-US" sz="3200" b="1" dirty="0" smtClean="0"/>
              <a:t>media planner</a:t>
            </a:r>
            <a:r>
              <a:rPr lang="en-US" sz="3200" dirty="0" smtClean="0"/>
              <a:t> in Advertising Agency.</a:t>
            </a:r>
            <a:endParaRPr lang="en-US" sz="3200" b="1" dirty="0"/>
          </a:p>
        </p:txBody>
      </p:sp>
      <p:sp>
        <p:nvSpPr>
          <p:cNvPr id="3" name="Freeform 2"/>
          <p:cNvSpPr/>
          <p:nvPr/>
        </p:nvSpPr>
        <p:spPr>
          <a:xfrm>
            <a:off x="8185898" y="1098254"/>
            <a:ext cx="2585457" cy="1259263"/>
          </a:xfrm>
          <a:custGeom>
            <a:avLst/>
            <a:gdLst>
              <a:gd name="connsiteX0" fmla="*/ 0 w 2553467"/>
              <a:gd name="connsiteY0" fmla="*/ 153208 h 1532080"/>
              <a:gd name="connsiteX1" fmla="*/ 153208 w 2553467"/>
              <a:gd name="connsiteY1" fmla="*/ 0 h 1532080"/>
              <a:gd name="connsiteX2" fmla="*/ 2400259 w 2553467"/>
              <a:gd name="connsiteY2" fmla="*/ 0 h 1532080"/>
              <a:gd name="connsiteX3" fmla="*/ 2553467 w 2553467"/>
              <a:gd name="connsiteY3" fmla="*/ 153208 h 1532080"/>
              <a:gd name="connsiteX4" fmla="*/ 2553467 w 2553467"/>
              <a:gd name="connsiteY4" fmla="*/ 1378872 h 1532080"/>
              <a:gd name="connsiteX5" fmla="*/ 2400259 w 2553467"/>
              <a:gd name="connsiteY5" fmla="*/ 1532080 h 1532080"/>
              <a:gd name="connsiteX6" fmla="*/ 153208 w 2553467"/>
              <a:gd name="connsiteY6" fmla="*/ 1532080 h 1532080"/>
              <a:gd name="connsiteX7" fmla="*/ 0 w 2553467"/>
              <a:gd name="connsiteY7" fmla="*/ 1378872 h 1532080"/>
              <a:gd name="connsiteX8" fmla="*/ 0 w 2553467"/>
              <a:gd name="connsiteY8" fmla="*/ 153208 h 15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467" h="1532080">
                <a:moveTo>
                  <a:pt x="0" y="153208"/>
                </a:moveTo>
                <a:cubicBezTo>
                  <a:pt x="0" y="68594"/>
                  <a:pt x="68594" y="0"/>
                  <a:pt x="153208" y="0"/>
                </a:cubicBezTo>
                <a:lnTo>
                  <a:pt x="2400259" y="0"/>
                </a:lnTo>
                <a:cubicBezTo>
                  <a:pt x="2484873" y="0"/>
                  <a:pt x="2553467" y="68594"/>
                  <a:pt x="2553467" y="153208"/>
                </a:cubicBezTo>
                <a:lnTo>
                  <a:pt x="2553467" y="1378872"/>
                </a:lnTo>
                <a:cubicBezTo>
                  <a:pt x="2553467" y="1463486"/>
                  <a:pt x="2484873" y="1532080"/>
                  <a:pt x="2400259" y="1532080"/>
                </a:cubicBezTo>
                <a:lnTo>
                  <a:pt x="153208" y="1532080"/>
                </a:lnTo>
                <a:cubicBezTo>
                  <a:pt x="68594" y="1532080"/>
                  <a:pt x="0" y="1463486"/>
                  <a:pt x="0" y="1378872"/>
                </a:cubicBezTo>
                <a:lnTo>
                  <a:pt x="0" y="153208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82033" tIns="182033" rIns="182033" bIns="1820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Account Executive</a:t>
            </a:r>
            <a:endParaRPr lang="en-US" sz="3600" kern="1200" dirty="0"/>
          </a:p>
        </p:txBody>
      </p:sp>
      <p:sp>
        <p:nvSpPr>
          <p:cNvPr id="4" name="Freeform 3"/>
          <p:cNvSpPr/>
          <p:nvPr/>
        </p:nvSpPr>
        <p:spPr>
          <a:xfrm rot="5400000">
            <a:off x="8961257" y="2765379"/>
            <a:ext cx="1148517" cy="876815"/>
          </a:xfrm>
          <a:custGeom>
            <a:avLst/>
            <a:gdLst>
              <a:gd name="connsiteX0" fmla="*/ 0 w 541335"/>
              <a:gd name="connsiteY0" fmla="*/ 126652 h 633259"/>
              <a:gd name="connsiteX1" fmla="*/ 270668 w 541335"/>
              <a:gd name="connsiteY1" fmla="*/ 126652 h 633259"/>
              <a:gd name="connsiteX2" fmla="*/ 270668 w 541335"/>
              <a:gd name="connsiteY2" fmla="*/ 0 h 633259"/>
              <a:gd name="connsiteX3" fmla="*/ 541335 w 541335"/>
              <a:gd name="connsiteY3" fmla="*/ 316630 h 633259"/>
              <a:gd name="connsiteX4" fmla="*/ 270668 w 541335"/>
              <a:gd name="connsiteY4" fmla="*/ 633259 h 633259"/>
              <a:gd name="connsiteX5" fmla="*/ 270668 w 541335"/>
              <a:gd name="connsiteY5" fmla="*/ 506607 h 633259"/>
              <a:gd name="connsiteX6" fmla="*/ 0 w 541335"/>
              <a:gd name="connsiteY6" fmla="*/ 506607 h 633259"/>
              <a:gd name="connsiteX7" fmla="*/ 0 w 541335"/>
              <a:gd name="connsiteY7" fmla="*/ 126652 h 63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335" h="633259">
                <a:moveTo>
                  <a:pt x="0" y="126652"/>
                </a:moveTo>
                <a:lnTo>
                  <a:pt x="270668" y="126652"/>
                </a:lnTo>
                <a:lnTo>
                  <a:pt x="270668" y="0"/>
                </a:lnTo>
                <a:lnTo>
                  <a:pt x="541335" y="316630"/>
                </a:lnTo>
                <a:lnTo>
                  <a:pt x="270668" y="633259"/>
                </a:lnTo>
                <a:lnTo>
                  <a:pt x="270668" y="506607"/>
                </a:lnTo>
                <a:lnTo>
                  <a:pt x="0" y="506607"/>
                </a:lnTo>
                <a:lnTo>
                  <a:pt x="0" y="12665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6652" rIns="162400" bIns="1266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5" name="Freeform 4"/>
          <p:cNvSpPr/>
          <p:nvPr/>
        </p:nvSpPr>
        <p:spPr>
          <a:xfrm>
            <a:off x="6893170" y="3800624"/>
            <a:ext cx="2585457" cy="1259263"/>
          </a:xfrm>
          <a:custGeom>
            <a:avLst/>
            <a:gdLst>
              <a:gd name="connsiteX0" fmla="*/ 0 w 2553467"/>
              <a:gd name="connsiteY0" fmla="*/ 153208 h 1532080"/>
              <a:gd name="connsiteX1" fmla="*/ 153208 w 2553467"/>
              <a:gd name="connsiteY1" fmla="*/ 0 h 1532080"/>
              <a:gd name="connsiteX2" fmla="*/ 2400259 w 2553467"/>
              <a:gd name="connsiteY2" fmla="*/ 0 h 1532080"/>
              <a:gd name="connsiteX3" fmla="*/ 2553467 w 2553467"/>
              <a:gd name="connsiteY3" fmla="*/ 153208 h 1532080"/>
              <a:gd name="connsiteX4" fmla="*/ 2553467 w 2553467"/>
              <a:gd name="connsiteY4" fmla="*/ 1378872 h 1532080"/>
              <a:gd name="connsiteX5" fmla="*/ 2400259 w 2553467"/>
              <a:gd name="connsiteY5" fmla="*/ 1532080 h 1532080"/>
              <a:gd name="connsiteX6" fmla="*/ 153208 w 2553467"/>
              <a:gd name="connsiteY6" fmla="*/ 1532080 h 1532080"/>
              <a:gd name="connsiteX7" fmla="*/ 0 w 2553467"/>
              <a:gd name="connsiteY7" fmla="*/ 1378872 h 1532080"/>
              <a:gd name="connsiteX8" fmla="*/ 0 w 2553467"/>
              <a:gd name="connsiteY8" fmla="*/ 153208 h 15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467" h="1532080">
                <a:moveTo>
                  <a:pt x="0" y="153208"/>
                </a:moveTo>
                <a:cubicBezTo>
                  <a:pt x="0" y="68594"/>
                  <a:pt x="68594" y="0"/>
                  <a:pt x="153208" y="0"/>
                </a:cubicBezTo>
                <a:lnTo>
                  <a:pt x="2400259" y="0"/>
                </a:lnTo>
                <a:cubicBezTo>
                  <a:pt x="2484873" y="0"/>
                  <a:pt x="2553467" y="68594"/>
                  <a:pt x="2553467" y="153208"/>
                </a:cubicBezTo>
                <a:lnTo>
                  <a:pt x="2553467" y="1378872"/>
                </a:lnTo>
                <a:cubicBezTo>
                  <a:pt x="2553467" y="1463486"/>
                  <a:pt x="2484873" y="1532080"/>
                  <a:pt x="2400259" y="1532080"/>
                </a:cubicBezTo>
                <a:lnTo>
                  <a:pt x="153208" y="1532080"/>
                </a:lnTo>
                <a:cubicBezTo>
                  <a:pt x="68594" y="1532080"/>
                  <a:pt x="0" y="1463486"/>
                  <a:pt x="0" y="1378872"/>
                </a:cubicBezTo>
                <a:lnTo>
                  <a:pt x="0" y="15320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182033" tIns="182033" rIns="182033" bIns="1820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Creative Team</a:t>
            </a:r>
            <a:endParaRPr lang="en-US" sz="3600" kern="1200" dirty="0"/>
          </a:p>
        </p:txBody>
      </p:sp>
      <p:sp>
        <p:nvSpPr>
          <p:cNvPr id="6" name="Freeform 5"/>
          <p:cNvSpPr/>
          <p:nvPr/>
        </p:nvSpPr>
        <p:spPr>
          <a:xfrm>
            <a:off x="9512759" y="3800623"/>
            <a:ext cx="2585457" cy="1259263"/>
          </a:xfrm>
          <a:custGeom>
            <a:avLst/>
            <a:gdLst>
              <a:gd name="connsiteX0" fmla="*/ 0 w 2553467"/>
              <a:gd name="connsiteY0" fmla="*/ 153208 h 1532080"/>
              <a:gd name="connsiteX1" fmla="*/ 153208 w 2553467"/>
              <a:gd name="connsiteY1" fmla="*/ 0 h 1532080"/>
              <a:gd name="connsiteX2" fmla="*/ 2400259 w 2553467"/>
              <a:gd name="connsiteY2" fmla="*/ 0 h 1532080"/>
              <a:gd name="connsiteX3" fmla="*/ 2553467 w 2553467"/>
              <a:gd name="connsiteY3" fmla="*/ 153208 h 1532080"/>
              <a:gd name="connsiteX4" fmla="*/ 2553467 w 2553467"/>
              <a:gd name="connsiteY4" fmla="*/ 1378872 h 1532080"/>
              <a:gd name="connsiteX5" fmla="*/ 2400259 w 2553467"/>
              <a:gd name="connsiteY5" fmla="*/ 1532080 h 1532080"/>
              <a:gd name="connsiteX6" fmla="*/ 153208 w 2553467"/>
              <a:gd name="connsiteY6" fmla="*/ 1532080 h 1532080"/>
              <a:gd name="connsiteX7" fmla="*/ 0 w 2553467"/>
              <a:gd name="connsiteY7" fmla="*/ 1378872 h 1532080"/>
              <a:gd name="connsiteX8" fmla="*/ 0 w 2553467"/>
              <a:gd name="connsiteY8" fmla="*/ 153208 h 15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467" h="1532080">
                <a:moveTo>
                  <a:pt x="0" y="153208"/>
                </a:moveTo>
                <a:cubicBezTo>
                  <a:pt x="0" y="68594"/>
                  <a:pt x="68594" y="0"/>
                  <a:pt x="153208" y="0"/>
                </a:cubicBezTo>
                <a:lnTo>
                  <a:pt x="2400259" y="0"/>
                </a:lnTo>
                <a:cubicBezTo>
                  <a:pt x="2484873" y="0"/>
                  <a:pt x="2553467" y="68594"/>
                  <a:pt x="2553467" y="153208"/>
                </a:cubicBezTo>
                <a:lnTo>
                  <a:pt x="2553467" y="1378872"/>
                </a:lnTo>
                <a:cubicBezTo>
                  <a:pt x="2553467" y="1463486"/>
                  <a:pt x="2484873" y="1532080"/>
                  <a:pt x="2400259" y="1532080"/>
                </a:cubicBezTo>
                <a:lnTo>
                  <a:pt x="153208" y="1532080"/>
                </a:lnTo>
                <a:cubicBezTo>
                  <a:pt x="68594" y="1532080"/>
                  <a:pt x="0" y="1463486"/>
                  <a:pt x="0" y="1378872"/>
                </a:cubicBezTo>
                <a:lnTo>
                  <a:pt x="0" y="15320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182033" tIns="182033" rIns="182033" bIns="1820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Media Planner</a:t>
            </a:r>
            <a:endParaRPr lang="en-US" sz="3600" kern="1200" dirty="0"/>
          </a:p>
        </p:txBody>
      </p:sp>
    </p:spTree>
    <p:extLst>
      <p:ext uri="{BB962C8B-B14F-4D97-AF65-F5344CB8AC3E}">
        <p14:creationId xmlns:p14="http://schemas.microsoft.com/office/powerpoint/2010/main" val="737305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94512" y="1543961"/>
            <a:ext cx="6975231" cy="4022725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They would discuss about marketing planning (product, price, promotion, place), target, competitive situation, and product knowledge that gotten from Advertiser.</a:t>
            </a:r>
            <a:endParaRPr lang="en-US" sz="36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It is called as </a:t>
            </a:r>
            <a:r>
              <a:rPr lang="en-US" sz="3600" b="1" dirty="0" smtClean="0"/>
              <a:t>Brainstorming.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2" t="1860" r="5927" b="-1860"/>
          <a:stretch/>
        </p:blipFill>
        <p:spPr>
          <a:xfrm>
            <a:off x="7956287" y="580767"/>
            <a:ext cx="4235713" cy="551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19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45717" y="1592438"/>
            <a:ext cx="6975231" cy="402272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In </a:t>
            </a:r>
            <a:r>
              <a:rPr lang="en-US" sz="3200" b="1" dirty="0" smtClean="0"/>
              <a:t>Brainstorming,</a:t>
            </a:r>
            <a:r>
              <a:rPr lang="en-US" sz="3200" dirty="0" smtClean="0"/>
              <a:t> they discuss about the temporary suggestions from </a:t>
            </a:r>
            <a:r>
              <a:rPr lang="en-US" sz="3200" b="1" dirty="0" smtClean="0"/>
              <a:t>creative team</a:t>
            </a:r>
            <a:r>
              <a:rPr lang="en-US" sz="3200" dirty="0" smtClean="0"/>
              <a:t> and </a:t>
            </a:r>
            <a:r>
              <a:rPr lang="en-US" sz="3200" b="1" dirty="0" smtClean="0"/>
              <a:t>media planner</a:t>
            </a:r>
            <a:r>
              <a:rPr lang="en-US" sz="3200" dirty="0" smtClean="0"/>
              <a:t> to discuss with Account Service, Creative Team, and Media.</a:t>
            </a:r>
            <a:endParaRPr lang="en-US" sz="3200" dirty="0"/>
          </a:p>
        </p:txBody>
      </p:sp>
      <p:sp>
        <p:nvSpPr>
          <p:cNvPr id="3" name="Oval 2"/>
          <p:cNvSpPr/>
          <p:nvPr/>
        </p:nvSpPr>
        <p:spPr>
          <a:xfrm>
            <a:off x="8172448" y="1061905"/>
            <a:ext cx="2585457" cy="12592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033" tIns="182033" rIns="182033" bIns="1820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Result</a:t>
            </a:r>
            <a:endParaRPr lang="en-US" sz="3600" kern="1200" dirty="0"/>
          </a:p>
        </p:txBody>
      </p:sp>
      <p:sp>
        <p:nvSpPr>
          <p:cNvPr id="4" name="Freeform 3"/>
          <p:cNvSpPr/>
          <p:nvPr/>
        </p:nvSpPr>
        <p:spPr>
          <a:xfrm rot="5400000">
            <a:off x="8890917" y="2881257"/>
            <a:ext cx="1148517" cy="876815"/>
          </a:xfrm>
          <a:custGeom>
            <a:avLst/>
            <a:gdLst>
              <a:gd name="connsiteX0" fmla="*/ 0 w 541335"/>
              <a:gd name="connsiteY0" fmla="*/ 126652 h 633259"/>
              <a:gd name="connsiteX1" fmla="*/ 270668 w 541335"/>
              <a:gd name="connsiteY1" fmla="*/ 126652 h 633259"/>
              <a:gd name="connsiteX2" fmla="*/ 270668 w 541335"/>
              <a:gd name="connsiteY2" fmla="*/ 0 h 633259"/>
              <a:gd name="connsiteX3" fmla="*/ 541335 w 541335"/>
              <a:gd name="connsiteY3" fmla="*/ 316630 h 633259"/>
              <a:gd name="connsiteX4" fmla="*/ 270668 w 541335"/>
              <a:gd name="connsiteY4" fmla="*/ 633259 h 633259"/>
              <a:gd name="connsiteX5" fmla="*/ 270668 w 541335"/>
              <a:gd name="connsiteY5" fmla="*/ 506607 h 633259"/>
              <a:gd name="connsiteX6" fmla="*/ 0 w 541335"/>
              <a:gd name="connsiteY6" fmla="*/ 506607 h 633259"/>
              <a:gd name="connsiteX7" fmla="*/ 0 w 541335"/>
              <a:gd name="connsiteY7" fmla="*/ 126652 h 63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335" h="633259">
                <a:moveTo>
                  <a:pt x="0" y="126652"/>
                </a:moveTo>
                <a:lnTo>
                  <a:pt x="270668" y="126652"/>
                </a:lnTo>
                <a:lnTo>
                  <a:pt x="270668" y="0"/>
                </a:lnTo>
                <a:lnTo>
                  <a:pt x="541335" y="316630"/>
                </a:lnTo>
                <a:lnTo>
                  <a:pt x="270668" y="633259"/>
                </a:lnTo>
                <a:lnTo>
                  <a:pt x="270668" y="506607"/>
                </a:lnTo>
                <a:lnTo>
                  <a:pt x="0" y="506607"/>
                </a:lnTo>
                <a:lnTo>
                  <a:pt x="0" y="12665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6652" rIns="162400" bIns="1266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5" name="Oval 4"/>
          <p:cNvSpPr/>
          <p:nvPr/>
        </p:nvSpPr>
        <p:spPr>
          <a:xfrm>
            <a:off x="7520948" y="4318161"/>
            <a:ext cx="3888453" cy="18681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033" tIns="182033" rIns="182033" bIns="1820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/>
              <a:t>Brainstorming Process</a:t>
            </a:r>
            <a:endParaRPr lang="en-US" sz="3200" kern="1200" dirty="0"/>
          </a:p>
        </p:txBody>
      </p:sp>
    </p:spTree>
    <p:extLst>
      <p:ext uri="{BB962C8B-B14F-4D97-AF65-F5344CB8AC3E}">
        <p14:creationId xmlns:p14="http://schemas.microsoft.com/office/powerpoint/2010/main" val="781778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9260" y="2133099"/>
            <a:ext cx="6049109" cy="402272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After the result is agreed by three parties (Account Service, Creative Team, and Media), then it would be </a:t>
            </a:r>
            <a:r>
              <a:rPr lang="en-US" sz="3200" dirty="0" smtClean="0"/>
              <a:t>the </a:t>
            </a:r>
            <a:r>
              <a:rPr lang="en-US" sz="3200" b="1" dirty="0" smtClean="0"/>
              <a:t>Creative </a:t>
            </a:r>
            <a:r>
              <a:rPr lang="en-US" sz="3200" b="1" dirty="0" smtClean="0"/>
              <a:t>Plan.</a:t>
            </a:r>
            <a:endParaRPr lang="en-US" sz="3200" dirty="0"/>
          </a:p>
        </p:txBody>
      </p:sp>
      <p:sp>
        <p:nvSpPr>
          <p:cNvPr id="3" name="Freeform 2"/>
          <p:cNvSpPr/>
          <p:nvPr/>
        </p:nvSpPr>
        <p:spPr>
          <a:xfrm>
            <a:off x="7881097" y="873836"/>
            <a:ext cx="2585457" cy="1259263"/>
          </a:xfrm>
          <a:custGeom>
            <a:avLst/>
            <a:gdLst>
              <a:gd name="connsiteX0" fmla="*/ 0 w 2553467"/>
              <a:gd name="connsiteY0" fmla="*/ 153208 h 1532080"/>
              <a:gd name="connsiteX1" fmla="*/ 153208 w 2553467"/>
              <a:gd name="connsiteY1" fmla="*/ 0 h 1532080"/>
              <a:gd name="connsiteX2" fmla="*/ 2400259 w 2553467"/>
              <a:gd name="connsiteY2" fmla="*/ 0 h 1532080"/>
              <a:gd name="connsiteX3" fmla="*/ 2553467 w 2553467"/>
              <a:gd name="connsiteY3" fmla="*/ 153208 h 1532080"/>
              <a:gd name="connsiteX4" fmla="*/ 2553467 w 2553467"/>
              <a:gd name="connsiteY4" fmla="*/ 1378872 h 1532080"/>
              <a:gd name="connsiteX5" fmla="*/ 2400259 w 2553467"/>
              <a:gd name="connsiteY5" fmla="*/ 1532080 h 1532080"/>
              <a:gd name="connsiteX6" fmla="*/ 153208 w 2553467"/>
              <a:gd name="connsiteY6" fmla="*/ 1532080 h 1532080"/>
              <a:gd name="connsiteX7" fmla="*/ 0 w 2553467"/>
              <a:gd name="connsiteY7" fmla="*/ 1378872 h 1532080"/>
              <a:gd name="connsiteX8" fmla="*/ 0 w 2553467"/>
              <a:gd name="connsiteY8" fmla="*/ 153208 h 15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467" h="1532080">
                <a:moveTo>
                  <a:pt x="0" y="153208"/>
                </a:moveTo>
                <a:cubicBezTo>
                  <a:pt x="0" y="68594"/>
                  <a:pt x="68594" y="0"/>
                  <a:pt x="153208" y="0"/>
                </a:cubicBezTo>
                <a:lnTo>
                  <a:pt x="2400259" y="0"/>
                </a:lnTo>
                <a:cubicBezTo>
                  <a:pt x="2484873" y="0"/>
                  <a:pt x="2553467" y="68594"/>
                  <a:pt x="2553467" y="153208"/>
                </a:cubicBezTo>
                <a:lnTo>
                  <a:pt x="2553467" y="1378872"/>
                </a:lnTo>
                <a:cubicBezTo>
                  <a:pt x="2553467" y="1463486"/>
                  <a:pt x="2484873" y="1532080"/>
                  <a:pt x="2400259" y="1532080"/>
                </a:cubicBezTo>
                <a:lnTo>
                  <a:pt x="153208" y="1532080"/>
                </a:lnTo>
                <a:cubicBezTo>
                  <a:pt x="68594" y="1532080"/>
                  <a:pt x="0" y="1463486"/>
                  <a:pt x="0" y="1378872"/>
                </a:cubicBezTo>
                <a:lnTo>
                  <a:pt x="0" y="153208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82033" tIns="182033" rIns="182033" bIns="1820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Account Executive</a:t>
            </a:r>
            <a:endParaRPr lang="en-US" sz="3600" kern="1200" dirty="0"/>
          </a:p>
        </p:txBody>
      </p:sp>
      <p:sp>
        <p:nvSpPr>
          <p:cNvPr id="5" name="Freeform 4"/>
          <p:cNvSpPr/>
          <p:nvPr/>
        </p:nvSpPr>
        <p:spPr>
          <a:xfrm>
            <a:off x="6588369" y="2204349"/>
            <a:ext cx="2585457" cy="1259263"/>
          </a:xfrm>
          <a:custGeom>
            <a:avLst/>
            <a:gdLst>
              <a:gd name="connsiteX0" fmla="*/ 0 w 2553467"/>
              <a:gd name="connsiteY0" fmla="*/ 153208 h 1532080"/>
              <a:gd name="connsiteX1" fmla="*/ 153208 w 2553467"/>
              <a:gd name="connsiteY1" fmla="*/ 0 h 1532080"/>
              <a:gd name="connsiteX2" fmla="*/ 2400259 w 2553467"/>
              <a:gd name="connsiteY2" fmla="*/ 0 h 1532080"/>
              <a:gd name="connsiteX3" fmla="*/ 2553467 w 2553467"/>
              <a:gd name="connsiteY3" fmla="*/ 153208 h 1532080"/>
              <a:gd name="connsiteX4" fmla="*/ 2553467 w 2553467"/>
              <a:gd name="connsiteY4" fmla="*/ 1378872 h 1532080"/>
              <a:gd name="connsiteX5" fmla="*/ 2400259 w 2553467"/>
              <a:gd name="connsiteY5" fmla="*/ 1532080 h 1532080"/>
              <a:gd name="connsiteX6" fmla="*/ 153208 w 2553467"/>
              <a:gd name="connsiteY6" fmla="*/ 1532080 h 1532080"/>
              <a:gd name="connsiteX7" fmla="*/ 0 w 2553467"/>
              <a:gd name="connsiteY7" fmla="*/ 1378872 h 1532080"/>
              <a:gd name="connsiteX8" fmla="*/ 0 w 2553467"/>
              <a:gd name="connsiteY8" fmla="*/ 153208 h 15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467" h="1532080">
                <a:moveTo>
                  <a:pt x="0" y="153208"/>
                </a:moveTo>
                <a:cubicBezTo>
                  <a:pt x="0" y="68594"/>
                  <a:pt x="68594" y="0"/>
                  <a:pt x="153208" y="0"/>
                </a:cubicBezTo>
                <a:lnTo>
                  <a:pt x="2400259" y="0"/>
                </a:lnTo>
                <a:cubicBezTo>
                  <a:pt x="2484873" y="0"/>
                  <a:pt x="2553467" y="68594"/>
                  <a:pt x="2553467" y="153208"/>
                </a:cubicBezTo>
                <a:lnTo>
                  <a:pt x="2553467" y="1378872"/>
                </a:lnTo>
                <a:cubicBezTo>
                  <a:pt x="2553467" y="1463486"/>
                  <a:pt x="2484873" y="1532080"/>
                  <a:pt x="2400259" y="1532080"/>
                </a:cubicBezTo>
                <a:lnTo>
                  <a:pt x="153208" y="1532080"/>
                </a:lnTo>
                <a:cubicBezTo>
                  <a:pt x="68594" y="1532080"/>
                  <a:pt x="0" y="1463486"/>
                  <a:pt x="0" y="1378872"/>
                </a:cubicBezTo>
                <a:lnTo>
                  <a:pt x="0" y="15320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182033" tIns="182033" rIns="182033" bIns="1820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Creative Team</a:t>
            </a:r>
            <a:endParaRPr lang="en-US" sz="3600" kern="1200" dirty="0"/>
          </a:p>
        </p:txBody>
      </p:sp>
      <p:sp>
        <p:nvSpPr>
          <p:cNvPr id="6" name="Freeform 5"/>
          <p:cNvSpPr/>
          <p:nvPr/>
        </p:nvSpPr>
        <p:spPr>
          <a:xfrm>
            <a:off x="9217528" y="2204349"/>
            <a:ext cx="2585457" cy="1259263"/>
          </a:xfrm>
          <a:custGeom>
            <a:avLst/>
            <a:gdLst>
              <a:gd name="connsiteX0" fmla="*/ 0 w 2553467"/>
              <a:gd name="connsiteY0" fmla="*/ 153208 h 1532080"/>
              <a:gd name="connsiteX1" fmla="*/ 153208 w 2553467"/>
              <a:gd name="connsiteY1" fmla="*/ 0 h 1532080"/>
              <a:gd name="connsiteX2" fmla="*/ 2400259 w 2553467"/>
              <a:gd name="connsiteY2" fmla="*/ 0 h 1532080"/>
              <a:gd name="connsiteX3" fmla="*/ 2553467 w 2553467"/>
              <a:gd name="connsiteY3" fmla="*/ 153208 h 1532080"/>
              <a:gd name="connsiteX4" fmla="*/ 2553467 w 2553467"/>
              <a:gd name="connsiteY4" fmla="*/ 1378872 h 1532080"/>
              <a:gd name="connsiteX5" fmla="*/ 2400259 w 2553467"/>
              <a:gd name="connsiteY5" fmla="*/ 1532080 h 1532080"/>
              <a:gd name="connsiteX6" fmla="*/ 153208 w 2553467"/>
              <a:gd name="connsiteY6" fmla="*/ 1532080 h 1532080"/>
              <a:gd name="connsiteX7" fmla="*/ 0 w 2553467"/>
              <a:gd name="connsiteY7" fmla="*/ 1378872 h 1532080"/>
              <a:gd name="connsiteX8" fmla="*/ 0 w 2553467"/>
              <a:gd name="connsiteY8" fmla="*/ 153208 h 15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467" h="1532080">
                <a:moveTo>
                  <a:pt x="0" y="153208"/>
                </a:moveTo>
                <a:cubicBezTo>
                  <a:pt x="0" y="68594"/>
                  <a:pt x="68594" y="0"/>
                  <a:pt x="153208" y="0"/>
                </a:cubicBezTo>
                <a:lnTo>
                  <a:pt x="2400259" y="0"/>
                </a:lnTo>
                <a:cubicBezTo>
                  <a:pt x="2484873" y="0"/>
                  <a:pt x="2553467" y="68594"/>
                  <a:pt x="2553467" y="153208"/>
                </a:cubicBezTo>
                <a:lnTo>
                  <a:pt x="2553467" y="1378872"/>
                </a:lnTo>
                <a:cubicBezTo>
                  <a:pt x="2553467" y="1463486"/>
                  <a:pt x="2484873" y="1532080"/>
                  <a:pt x="2400259" y="1532080"/>
                </a:cubicBezTo>
                <a:lnTo>
                  <a:pt x="153208" y="1532080"/>
                </a:lnTo>
                <a:cubicBezTo>
                  <a:pt x="68594" y="1532080"/>
                  <a:pt x="0" y="1463486"/>
                  <a:pt x="0" y="1378872"/>
                </a:cubicBezTo>
                <a:lnTo>
                  <a:pt x="0" y="15320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182033" tIns="182033" rIns="182033" bIns="1820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Media</a:t>
            </a:r>
            <a:endParaRPr lang="en-US" sz="3600" kern="1200" dirty="0"/>
          </a:p>
        </p:txBody>
      </p:sp>
      <p:sp>
        <p:nvSpPr>
          <p:cNvPr id="7" name="Freeform 6"/>
          <p:cNvSpPr/>
          <p:nvPr/>
        </p:nvSpPr>
        <p:spPr>
          <a:xfrm rot="5400000">
            <a:off x="8643269" y="3842550"/>
            <a:ext cx="1148517" cy="876815"/>
          </a:xfrm>
          <a:custGeom>
            <a:avLst/>
            <a:gdLst>
              <a:gd name="connsiteX0" fmla="*/ 0 w 541335"/>
              <a:gd name="connsiteY0" fmla="*/ 126652 h 633259"/>
              <a:gd name="connsiteX1" fmla="*/ 270668 w 541335"/>
              <a:gd name="connsiteY1" fmla="*/ 126652 h 633259"/>
              <a:gd name="connsiteX2" fmla="*/ 270668 w 541335"/>
              <a:gd name="connsiteY2" fmla="*/ 0 h 633259"/>
              <a:gd name="connsiteX3" fmla="*/ 541335 w 541335"/>
              <a:gd name="connsiteY3" fmla="*/ 316630 h 633259"/>
              <a:gd name="connsiteX4" fmla="*/ 270668 w 541335"/>
              <a:gd name="connsiteY4" fmla="*/ 633259 h 633259"/>
              <a:gd name="connsiteX5" fmla="*/ 270668 w 541335"/>
              <a:gd name="connsiteY5" fmla="*/ 506607 h 633259"/>
              <a:gd name="connsiteX6" fmla="*/ 0 w 541335"/>
              <a:gd name="connsiteY6" fmla="*/ 506607 h 633259"/>
              <a:gd name="connsiteX7" fmla="*/ 0 w 541335"/>
              <a:gd name="connsiteY7" fmla="*/ 126652 h 63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335" h="633259">
                <a:moveTo>
                  <a:pt x="0" y="126652"/>
                </a:moveTo>
                <a:lnTo>
                  <a:pt x="270668" y="126652"/>
                </a:lnTo>
                <a:lnTo>
                  <a:pt x="270668" y="0"/>
                </a:lnTo>
                <a:lnTo>
                  <a:pt x="541335" y="316630"/>
                </a:lnTo>
                <a:lnTo>
                  <a:pt x="270668" y="633259"/>
                </a:lnTo>
                <a:lnTo>
                  <a:pt x="270668" y="506607"/>
                </a:lnTo>
                <a:lnTo>
                  <a:pt x="0" y="506607"/>
                </a:lnTo>
                <a:lnTo>
                  <a:pt x="0" y="12665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6652" rIns="162400" bIns="1266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8" name="Oval 7"/>
          <p:cNvSpPr/>
          <p:nvPr/>
        </p:nvSpPr>
        <p:spPr>
          <a:xfrm>
            <a:off x="7717408" y="5040017"/>
            <a:ext cx="2912834" cy="12592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033" tIns="182033" rIns="182033" bIns="1820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Creative Plan</a:t>
            </a:r>
            <a:endParaRPr lang="en-US" sz="3600" kern="1200" dirty="0"/>
          </a:p>
        </p:txBody>
      </p:sp>
    </p:spTree>
    <p:extLst>
      <p:ext uri="{BB962C8B-B14F-4D97-AF65-F5344CB8AC3E}">
        <p14:creationId xmlns:p14="http://schemas.microsoft.com/office/powerpoint/2010/main" val="36429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44060" y="1629508"/>
            <a:ext cx="6975231" cy="4022725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 smtClean="0"/>
              <a:t>Creative Plan </a:t>
            </a:r>
            <a:r>
              <a:rPr lang="en-US" sz="3600" dirty="0" smtClean="0"/>
              <a:t>is made based on       </a:t>
            </a:r>
            <a:r>
              <a:rPr lang="en-US" sz="3600" b="1" dirty="0" smtClean="0"/>
              <a:t>Creative Director. </a:t>
            </a:r>
            <a:r>
              <a:rPr lang="en-US" sz="3600" dirty="0" smtClean="0"/>
              <a:t>It is also include the visualization and copywriter.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In order to present the </a:t>
            </a:r>
            <a:r>
              <a:rPr lang="en-US" sz="3600" dirty="0" err="1" smtClean="0"/>
              <a:t>dummie</a:t>
            </a:r>
            <a:r>
              <a:rPr lang="en-US" sz="3600" dirty="0" smtClean="0"/>
              <a:t> to Advertiser, they usually build a          </a:t>
            </a:r>
            <a:r>
              <a:rPr lang="en-US" sz="3600" b="1" dirty="0" smtClean="0"/>
              <a:t>mock up ads</a:t>
            </a:r>
            <a:r>
              <a:rPr lang="en-US" sz="3600" dirty="0" smtClean="0"/>
              <a:t>.</a:t>
            </a:r>
            <a:endParaRPr lang="en-US" sz="3600" b="1" dirty="0"/>
          </a:p>
        </p:txBody>
      </p:sp>
      <p:sp>
        <p:nvSpPr>
          <p:cNvPr id="3" name="Oval 2"/>
          <p:cNvSpPr/>
          <p:nvPr/>
        </p:nvSpPr>
        <p:spPr>
          <a:xfrm>
            <a:off x="8197358" y="1432077"/>
            <a:ext cx="2837501" cy="12592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033" tIns="182033" rIns="182033" bIns="1820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Creative Plan</a:t>
            </a:r>
            <a:endParaRPr lang="en-US" sz="3600" kern="1200" dirty="0"/>
          </a:p>
        </p:txBody>
      </p:sp>
      <p:sp>
        <p:nvSpPr>
          <p:cNvPr id="4" name="Freeform 3"/>
          <p:cNvSpPr/>
          <p:nvPr/>
        </p:nvSpPr>
        <p:spPr>
          <a:xfrm rot="5400000">
            <a:off x="9041852" y="3202462"/>
            <a:ext cx="1148517" cy="876815"/>
          </a:xfrm>
          <a:custGeom>
            <a:avLst/>
            <a:gdLst>
              <a:gd name="connsiteX0" fmla="*/ 0 w 541335"/>
              <a:gd name="connsiteY0" fmla="*/ 126652 h 633259"/>
              <a:gd name="connsiteX1" fmla="*/ 270668 w 541335"/>
              <a:gd name="connsiteY1" fmla="*/ 126652 h 633259"/>
              <a:gd name="connsiteX2" fmla="*/ 270668 w 541335"/>
              <a:gd name="connsiteY2" fmla="*/ 0 h 633259"/>
              <a:gd name="connsiteX3" fmla="*/ 541335 w 541335"/>
              <a:gd name="connsiteY3" fmla="*/ 316630 h 633259"/>
              <a:gd name="connsiteX4" fmla="*/ 270668 w 541335"/>
              <a:gd name="connsiteY4" fmla="*/ 633259 h 633259"/>
              <a:gd name="connsiteX5" fmla="*/ 270668 w 541335"/>
              <a:gd name="connsiteY5" fmla="*/ 506607 h 633259"/>
              <a:gd name="connsiteX6" fmla="*/ 0 w 541335"/>
              <a:gd name="connsiteY6" fmla="*/ 506607 h 633259"/>
              <a:gd name="connsiteX7" fmla="*/ 0 w 541335"/>
              <a:gd name="connsiteY7" fmla="*/ 126652 h 63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335" h="633259">
                <a:moveTo>
                  <a:pt x="0" y="126652"/>
                </a:moveTo>
                <a:lnTo>
                  <a:pt x="270668" y="126652"/>
                </a:lnTo>
                <a:lnTo>
                  <a:pt x="270668" y="0"/>
                </a:lnTo>
                <a:lnTo>
                  <a:pt x="541335" y="316630"/>
                </a:lnTo>
                <a:lnTo>
                  <a:pt x="270668" y="633259"/>
                </a:lnTo>
                <a:lnTo>
                  <a:pt x="270668" y="506607"/>
                </a:lnTo>
                <a:lnTo>
                  <a:pt x="0" y="506607"/>
                </a:lnTo>
                <a:lnTo>
                  <a:pt x="0" y="12665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6652" rIns="162400" bIns="1266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5" name="Oval 4"/>
          <p:cNvSpPr/>
          <p:nvPr/>
        </p:nvSpPr>
        <p:spPr>
          <a:xfrm>
            <a:off x="8071336" y="4590399"/>
            <a:ext cx="3089547" cy="12592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033" tIns="182033" rIns="182033" bIns="1820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Ads Making</a:t>
            </a:r>
            <a:endParaRPr lang="en-US" sz="3600" kern="1200" dirty="0"/>
          </a:p>
        </p:txBody>
      </p:sp>
    </p:spTree>
    <p:extLst>
      <p:ext uri="{BB962C8B-B14F-4D97-AF65-F5344CB8AC3E}">
        <p14:creationId xmlns:p14="http://schemas.microsoft.com/office/powerpoint/2010/main" val="2370144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61291" y="1061905"/>
            <a:ext cx="6775939" cy="402272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If the ads need a lot of material, facilities, and complicated process (</a:t>
            </a:r>
            <a:r>
              <a:rPr lang="en-US" sz="3200" i="1" dirty="0" smtClean="0"/>
              <a:t>outdoor or audio-video ads)</a:t>
            </a:r>
            <a:r>
              <a:rPr lang="en-US" sz="3200" dirty="0" smtClean="0"/>
              <a:t>, advertising agency often offer it to the third-party to handle.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It is known as a </a:t>
            </a:r>
            <a:r>
              <a:rPr lang="en-US" sz="3200" b="1" dirty="0" smtClean="0"/>
              <a:t>Production House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Freeform 2"/>
          <p:cNvSpPr/>
          <p:nvPr/>
        </p:nvSpPr>
        <p:spPr>
          <a:xfrm>
            <a:off x="8383464" y="1386311"/>
            <a:ext cx="2585457" cy="1259263"/>
          </a:xfrm>
          <a:custGeom>
            <a:avLst/>
            <a:gdLst>
              <a:gd name="connsiteX0" fmla="*/ 0 w 2553467"/>
              <a:gd name="connsiteY0" fmla="*/ 153208 h 1532080"/>
              <a:gd name="connsiteX1" fmla="*/ 153208 w 2553467"/>
              <a:gd name="connsiteY1" fmla="*/ 0 h 1532080"/>
              <a:gd name="connsiteX2" fmla="*/ 2400259 w 2553467"/>
              <a:gd name="connsiteY2" fmla="*/ 0 h 1532080"/>
              <a:gd name="connsiteX3" fmla="*/ 2553467 w 2553467"/>
              <a:gd name="connsiteY3" fmla="*/ 153208 h 1532080"/>
              <a:gd name="connsiteX4" fmla="*/ 2553467 w 2553467"/>
              <a:gd name="connsiteY4" fmla="*/ 1378872 h 1532080"/>
              <a:gd name="connsiteX5" fmla="*/ 2400259 w 2553467"/>
              <a:gd name="connsiteY5" fmla="*/ 1532080 h 1532080"/>
              <a:gd name="connsiteX6" fmla="*/ 153208 w 2553467"/>
              <a:gd name="connsiteY6" fmla="*/ 1532080 h 1532080"/>
              <a:gd name="connsiteX7" fmla="*/ 0 w 2553467"/>
              <a:gd name="connsiteY7" fmla="*/ 1378872 h 1532080"/>
              <a:gd name="connsiteX8" fmla="*/ 0 w 2553467"/>
              <a:gd name="connsiteY8" fmla="*/ 153208 h 15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467" h="1532080">
                <a:moveTo>
                  <a:pt x="0" y="153208"/>
                </a:moveTo>
                <a:cubicBezTo>
                  <a:pt x="0" y="68594"/>
                  <a:pt x="68594" y="0"/>
                  <a:pt x="153208" y="0"/>
                </a:cubicBezTo>
                <a:lnTo>
                  <a:pt x="2400259" y="0"/>
                </a:lnTo>
                <a:cubicBezTo>
                  <a:pt x="2484873" y="0"/>
                  <a:pt x="2553467" y="68594"/>
                  <a:pt x="2553467" y="153208"/>
                </a:cubicBezTo>
                <a:lnTo>
                  <a:pt x="2553467" y="1378872"/>
                </a:lnTo>
                <a:cubicBezTo>
                  <a:pt x="2553467" y="1463486"/>
                  <a:pt x="2484873" y="1532080"/>
                  <a:pt x="2400259" y="1532080"/>
                </a:cubicBezTo>
                <a:lnTo>
                  <a:pt x="153208" y="1532080"/>
                </a:lnTo>
                <a:cubicBezTo>
                  <a:pt x="68594" y="1532080"/>
                  <a:pt x="0" y="1463486"/>
                  <a:pt x="0" y="1378872"/>
                </a:cubicBezTo>
                <a:lnTo>
                  <a:pt x="0" y="15320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182033" tIns="182033" rIns="182033" bIns="1820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Advertising Agency</a:t>
            </a:r>
            <a:endParaRPr lang="en-US" sz="3600" kern="1200" dirty="0"/>
          </a:p>
        </p:txBody>
      </p:sp>
      <p:sp>
        <p:nvSpPr>
          <p:cNvPr id="4" name="Freeform 3"/>
          <p:cNvSpPr/>
          <p:nvPr/>
        </p:nvSpPr>
        <p:spPr>
          <a:xfrm rot="5400000">
            <a:off x="9101933" y="3205663"/>
            <a:ext cx="1148517" cy="876815"/>
          </a:xfrm>
          <a:custGeom>
            <a:avLst/>
            <a:gdLst>
              <a:gd name="connsiteX0" fmla="*/ 0 w 541335"/>
              <a:gd name="connsiteY0" fmla="*/ 126652 h 633259"/>
              <a:gd name="connsiteX1" fmla="*/ 270668 w 541335"/>
              <a:gd name="connsiteY1" fmla="*/ 126652 h 633259"/>
              <a:gd name="connsiteX2" fmla="*/ 270668 w 541335"/>
              <a:gd name="connsiteY2" fmla="*/ 0 h 633259"/>
              <a:gd name="connsiteX3" fmla="*/ 541335 w 541335"/>
              <a:gd name="connsiteY3" fmla="*/ 316630 h 633259"/>
              <a:gd name="connsiteX4" fmla="*/ 270668 w 541335"/>
              <a:gd name="connsiteY4" fmla="*/ 633259 h 633259"/>
              <a:gd name="connsiteX5" fmla="*/ 270668 w 541335"/>
              <a:gd name="connsiteY5" fmla="*/ 506607 h 633259"/>
              <a:gd name="connsiteX6" fmla="*/ 0 w 541335"/>
              <a:gd name="connsiteY6" fmla="*/ 506607 h 633259"/>
              <a:gd name="connsiteX7" fmla="*/ 0 w 541335"/>
              <a:gd name="connsiteY7" fmla="*/ 126652 h 63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335" h="633259">
                <a:moveTo>
                  <a:pt x="0" y="126652"/>
                </a:moveTo>
                <a:lnTo>
                  <a:pt x="270668" y="126652"/>
                </a:lnTo>
                <a:lnTo>
                  <a:pt x="270668" y="0"/>
                </a:lnTo>
                <a:lnTo>
                  <a:pt x="541335" y="316630"/>
                </a:lnTo>
                <a:lnTo>
                  <a:pt x="270668" y="633259"/>
                </a:lnTo>
                <a:lnTo>
                  <a:pt x="270668" y="506607"/>
                </a:lnTo>
                <a:lnTo>
                  <a:pt x="0" y="506607"/>
                </a:lnTo>
                <a:lnTo>
                  <a:pt x="0" y="12665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6652" rIns="162400" bIns="1266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5" name="Freeform 4"/>
          <p:cNvSpPr/>
          <p:nvPr/>
        </p:nvSpPr>
        <p:spPr>
          <a:xfrm>
            <a:off x="8383464" y="4454998"/>
            <a:ext cx="2585457" cy="1259263"/>
          </a:xfrm>
          <a:custGeom>
            <a:avLst/>
            <a:gdLst>
              <a:gd name="connsiteX0" fmla="*/ 0 w 2553467"/>
              <a:gd name="connsiteY0" fmla="*/ 153208 h 1532080"/>
              <a:gd name="connsiteX1" fmla="*/ 153208 w 2553467"/>
              <a:gd name="connsiteY1" fmla="*/ 0 h 1532080"/>
              <a:gd name="connsiteX2" fmla="*/ 2400259 w 2553467"/>
              <a:gd name="connsiteY2" fmla="*/ 0 h 1532080"/>
              <a:gd name="connsiteX3" fmla="*/ 2553467 w 2553467"/>
              <a:gd name="connsiteY3" fmla="*/ 153208 h 1532080"/>
              <a:gd name="connsiteX4" fmla="*/ 2553467 w 2553467"/>
              <a:gd name="connsiteY4" fmla="*/ 1378872 h 1532080"/>
              <a:gd name="connsiteX5" fmla="*/ 2400259 w 2553467"/>
              <a:gd name="connsiteY5" fmla="*/ 1532080 h 1532080"/>
              <a:gd name="connsiteX6" fmla="*/ 153208 w 2553467"/>
              <a:gd name="connsiteY6" fmla="*/ 1532080 h 1532080"/>
              <a:gd name="connsiteX7" fmla="*/ 0 w 2553467"/>
              <a:gd name="connsiteY7" fmla="*/ 1378872 h 1532080"/>
              <a:gd name="connsiteX8" fmla="*/ 0 w 2553467"/>
              <a:gd name="connsiteY8" fmla="*/ 153208 h 15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467" h="1532080">
                <a:moveTo>
                  <a:pt x="0" y="153208"/>
                </a:moveTo>
                <a:cubicBezTo>
                  <a:pt x="0" y="68594"/>
                  <a:pt x="68594" y="0"/>
                  <a:pt x="153208" y="0"/>
                </a:cubicBezTo>
                <a:lnTo>
                  <a:pt x="2400259" y="0"/>
                </a:lnTo>
                <a:cubicBezTo>
                  <a:pt x="2484873" y="0"/>
                  <a:pt x="2553467" y="68594"/>
                  <a:pt x="2553467" y="153208"/>
                </a:cubicBezTo>
                <a:lnTo>
                  <a:pt x="2553467" y="1378872"/>
                </a:lnTo>
                <a:cubicBezTo>
                  <a:pt x="2553467" y="1463486"/>
                  <a:pt x="2484873" y="1532080"/>
                  <a:pt x="2400259" y="1532080"/>
                </a:cubicBezTo>
                <a:lnTo>
                  <a:pt x="153208" y="1532080"/>
                </a:lnTo>
                <a:cubicBezTo>
                  <a:pt x="68594" y="1532080"/>
                  <a:pt x="0" y="1463486"/>
                  <a:pt x="0" y="1378872"/>
                </a:cubicBezTo>
                <a:lnTo>
                  <a:pt x="0" y="153208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82033" tIns="182033" rIns="182033" bIns="1820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Production House</a:t>
            </a:r>
            <a:endParaRPr lang="en-US" sz="3600" kern="1200" dirty="0"/>
          </a:p>
        </p:txBody>
      </p:sp>
    </p:spTree>
    <p:extLst>
      <p:ext uri="{BB962C8B-B14F-4D97-AF65-F5344CB8AC3E}">
        <p14:creationId xmlns:p14="http://schemas.microsoft.com/office/powerpoint/2010/main" val="3524054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51495" y="1447008"/>
            <a:ext cx="6775939" cy="402272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/>
              <a:t>Production House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An professional organization that specialized into ads material making, especially in ads on TV, radio, and outdoor ads (billboard).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61"/>
          <a:stretch/>
        </p:blipFill>
        <p:spPr>
          <a:xfrm>
            <a:off x="7627434" y="1067292"/>
            <a:ext cx="4564566" cy="4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6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31801" y="2215662"/>
            <a:ext cx="6578600" cy="402272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Even some Production House also offer the production of visual design ads making, copy-writing, and jingle.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" r="1699"/>
          <a:stretch/>
        </p:blipFill>
        <p:spPr>
          <a:xfrm>
            <a:off x="7452732" y="1566127"/>
            <a:ext cx="4739268" cy="376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16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61291" y="1840523"/>
            <a:ext cx="6775939" cy="402272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/>
              <a:t>Production House </a:t>
            </a:r>
            <a:r>
              <a:rPr lang="en-US" sz="3200" dirty="0" smtClean="0"/>
              <a:t>convey the final result of ads to the Advertising Agency after get the approval from the Advertiser.</a:t>
            </a:r>
          </a:p>
        </p:txBody>
      </p:sp>
      <p:sp>
        <p:nvSpPr>
          <p:cNvPr id="3" name="Freeform 2"/>
          <p:cNvSpPr/>
          <p:nvPr/>
        </p:nvSpPr>
        <p:spPr>
          <a:xfrm>
            <a:off x="8383464" y="1386311"/>
            <a:ext cx="2585457" cy="1259263"/>
          </a:xfrm>
          <a:custGeom>
            <a:avLst/>
            <a:gdLst>
              <a:gd name="connsiteX0" fmla="*/ 0 w 2553467"/>
              <a:gd name="connsiteY0" fmla="*/ 153208 h 1532080"/>
              <a:gd name="connsiteX1" fmla="*/ 153208 w 2553467"/>
              <a:gd name="connsiteY1" fmla="*/ 0 h 1532080"/>
              <a:gd name="connsiteX2" fmla="*/ 2400259 w 2553467"/>
              <a:gd name="connsiteY2" fmla="*/ 0 h 1532080"/>
              <a:gd name="connsiteX3" fmla="*/ 2553467 w 2553467"/>
              <a:gd name="connsiteY3" fmla="*/ 153208 h 1532080"/>
              <a:gd name="connsiteX4" fmla="*/ 2553467 w 2553467"/>
              <a:gd name="connsiteY4" fmla="*/ 1378872 h 1532080"/>
              <a:gd name="connsiteX5" fmla="*/ 2400259 w 2553467"/>
              <a:gd name="connsiteY5" fmla="*/ 1532080 h 1532080"/>
              <a:gd name="connsiteX6" fmla="*/ 153208 w 2553467"/>
              <a:gd name="connsiteY6" fmla="*/ 1532080 h 1532080"/>
              <a:gd name="connsiteX7" fmla="*/ 0 w 2553467"/>
              <a:gd name="connsiteY7" fmla="*/ 1378872 h 1532080"/>
              <a:gd name="connsiteX8" fmla="*/ 0 w 2553467"/>
              <a:gd name="connsiteY8" fmla="*/ 153208 h 15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467" h="1532080">
                <a:moveTo>
                  <a:pt x="0" y="153208"/>
                </a:moveTo>
                <a:cubicBezTo>
                  <a:pt x="0" y="68594"/>
                  <a:pt x="68594" y="0"/>
                  <a:pt x="153208" y="0"/>
                </a:cubicBezTo>
                <a:lnTo>
                  <a:pt x="2400259" y="0"/>
                </a:lnTo>
                <a:cubicBezTo>
                  <a:pt x="2484873" y="0"/>
                  <a:pt x="2553467" y="68594"/>
                  <a:pt x="2553467" y="153208"/>
                </a:cubicBezTo>
                <a:lnTo>
                  <a:pt x="2553467" y="1378872"/>
                </a:lnTo>
                <a:cubicBezTo>
                  <a:pt x="2553467" y="1463486"/>
                  <a:pt x="2484873" y="1532080"/>
                  <a:pt x="2400259" y="1532080"/>
                </a:cubicBezTo>
                <a:lnTo>
                  <a:pt x="153208" y="1532080"/>
                </a:lnTo>
                <a:cubicBezTo>
                  <a:pt x="68594" y="1532080"/>
                  <a:pt x="0" y="1463486"/>
                  <a:pt x="0" y="1378872"/>
                </a:cubicBezTo>
                <a:lnTo>
                  <a:pt x="0" y="153208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82033" tIns="182033" rIns="182033" bIns="1820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Production House</a:t>
            </a:r>
            <a:endParaRPr lang="en-US" sz="3600" kern="1200" dirty="0"/>
          </a:p>
        </p:txBody>
      </p:sp>
      <p:sp>
        <p:nvSpPr>
          <p:cNvPr id="4" name="Freeform 3"/>
          <p:cNvSpPr/>
          <p:nvPr/>
        </p:nvSpPr>
        <p:spPr>
          <a:xfrm rot="5400000">
            <a:off x="9101933" y="3205663"/>
            <a:ext cx="1148517" cy="876815"/>
          </a:xfrm>
          <a:custGeom>
            <a:avLst/>
            <a:gdLst>
              <a:gd name="connsiteX0" fmla="*/ 0 w 541335"/>
              <a:gd name="connsiteY0" fmla="*/ 126652 h 633259"/>
              <a:gd name="connsiteX1" fmla="*/ 270668 w 541335"/>
              <a:gd name="connsiteY1" fmla="*/ 126652 h 633259"/>
              <a:gd name="connsiteX2" fmla="*/ 270668 w 541335"/>
              <a:gd name="connsiteY2" fmla="*/ 0 h 633259"/>
              <a:gd name="connsiteX3" fmla="*/ 541335 w 541335"/>
              <a:gd name="connsiteY3" fmla="*/ 316630 h 633259"/>
              <a:gd name="connsiteX4" fmla="*/ 270668 w 541335"/>
              <a:gd name="connsiteY4" fmla="*/ 633259 h 633259"/>
              <a:gd name="connsiteX5" fmla="*/ 270668 w 541335"/>
              <a:gd name="connsiteY5" fmla="*/ 506607 h 633259"/>
              <a:gd name="connsiteX6" fmla="*/ 0 w 541335"/>
              <a:gd name="connsiteY6" fmla="*/ 506607 h 633259"/>
              <a:gd name="connsiteX7" fmla="*/ 0 w 541335"/>
              <a:gd name="connsiteY7" fmla="*/ 126652 h 63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335" h="633259">
                <a:moveTo>
                  <a:pt x="0" y="126652"/>
                </a:moveTo>
                <a:lnTo>
                  <a:pt x="270668" y="126652"/>
                </a:lnTo>
                <a:lnTo>
                  <a:pt x="270668" y="0"/>
                </a:lnTo>
                <a:lnTo>
                  <a:pt x="541335" y="316630"/>
                </a:lnTo>
                <a:lnTo>
                  <a:pt x="270668" y="633259"/>
                </a:lnTo>
                <a:lnTo>
                  <a:pt x="270668" y="506607"/>
                </a:lnTo>
                <a:lnTo>
                  <a:pt x="0" y="506607"/>
                </a:lnTo>
                <a:lnTo>
                  <a:pt x="0" y="12665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6652" rIns="162400" bIns="1266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5" name="Freeform 4"/>
          <p:cNvSpPr/>
          <p:nvPr/>
        </p:nvSpPr>
        <p:spPr>
          <a:xfrm>
            <a:off x="8383464" y="4454998"/>
            <a:ext cx="2585457" cy="1259263"/>
          </a:xfrm>
          <a:custGeom>
            <a:avLst/>
            <a:gdLst>
              <a:gd name="connsiteX0" fmla="*/ 0 w 2553467"/>
              <a:gd name="connsiteY0" fmla="*/ 153208 h 1532080"/>
              <a:gd name="connsiteX1" fmla="*/ 153208 w 2553467"/>
              <a:gd name="connsiteY1" fmla="*/ 0 h 1532080"/>
              <a:gd name="connsiteX2" fmla="*/ 2400259 w 2553467"/>
              <a:gd name="connsiteY2" fmla="*/ 0 h 1532080"/>
              <a:gd name="connsiteX3" fmla="*/ 2553467 w 2553467"/>
              <a:gd name="connsiteY3" fmla="*/ 153208 h 1532080"/>
              <a:gd name="connsiteX4" fmla="*/ 2553467 w 2553467"/>
              <a:gd name="connsiteY4" fmla="*/ 1378872 h 1532080"/>
              <a:gd name="connsiteX5" fmla="*/ 2400259 w 2553467"/>
              <a:gd name="connsiteY5" fmla="*/ 1532080 h 1532080"/>
              <a:gd name="connsiteX6" fmla="*/ 153208 w 2553467"/>
              <a:gd name="connsiteY6" fmla="*/ 1532080 h 1532080"/>
              <a:gd name="connsiteX7" fmla="*/ 0 w 2553467"/>
              <a:gd name="connsiteY7" fmla="*/ 1378872 h 1532080"/>
              <a:gd name="connsiteX8" fmla="*/ 0 w 2553467"/>
              <a:gd name="connsiteY8" fmla="*/ 153208 h 15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467" h="1532080">
                <a:moveTo>
                  <a:pt x="0" y="153208"/>
                </a:moveTo>
                <a:cubicBezTo>
                  <a:pt x="0" y="68594"/>
                  <a:pt x="68594" y="0"/>
                  <a:pt x="153208" y="0"/>
                </a:cubicBezTo>
                <a:lnTo>
                  <a:pt x="2400259" y="0"/>
                </a:lnTo>
                <a:cubicBezTo>
                  <a:pt x="2484873" y="0"/>
                  <a:pt x="2553467" y="68594"/>
                  <a:pt x="2553467" y="153208"/>
                </a:cubicBezTo>
                <a:lnTo>
                  <a:pt x="2553467" y="1378872"/>
                </a:lnTo>
                <a:cubicBezTo>
                  <a:pt x="2553467" y="1463486"/>
                  <a:pt x="2484873" y="1532080"/>
                  <a:pt x="2400259" y="1532080"/>
                </a:cubicBezTo>
                <a:lnTo>
                  <a:pt x="153208" y="1532080"/>
                </a:lnTo>
                <a:cubicBezTo>
                  <a:pt x="68594" y="1532080"/>
                  <a:pt x="0" y="1463486"/>
                  <a:pt x="0" y="1378872"/>
                </a:cubicBezTo>
                <a:lnTo>
                  <a:pt x="0" y="15320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182033" tIns="182033" rIns="182033" bIns="1820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smtClean="0"/>
              <a:t>Advertising Agency</a:t>
            </a:r>
            <a:endParaRPr lang="en-US" sz="3600" kern="1200" dirty="0"/>
          </a:p>
        </p:txBody>
      </p:sp>
    </p:spTree>
    <p:extLst>
      <p:ext uri="{BB962C8B-B14F-4D97-AF65-F5344CB8AC3E}">
        <p14:creationId xmlns:p14="http://schemas.microsoft.com/office/powerpoint/2010/main" val="862079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7403" y="2080652"/>
            <a:ext cx="5414477" cy="30320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cap="none" dirty="0" smtClean="0">
                <a:latin typeface="+mn-lt"/>
              </a:rPr>
              <a:t>Advertising agency is the best choice to organize and actuate your ads</a:t>
            </a:r>
            <a:endParaRPr lang="en-US" sz="4000" cap="none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4" t="12700" r="30551" b="22117"/>
          <a:stretch/>
        </p:blipFill>
        <p:spPr>
          <a:xfrm>
            <a:off x="6478995" y="1334530"/>
            <a:ext cx="5713005" cy="410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1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2030" y="2356339"/>
            <a:ext cx="6775939" cy="402272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26830" y="2356339"/>
            <a:ext cx="6940062" cy="261424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If everything is accepted, the advertising agency would contact the media to provide the ads spot.</a:t>
            </a:r>
            <a:endParaRPr lang="en-US" sz="3600" dirty="0"/>
          </a:p>
        </p:txBody>
      </p:sp>
      <p:sp>
        <p:nvSpPr>
          <p:cNvPr id="4" name="Freeform 3"/>
          <p:cNvSpPr/>
          <p:nvPr/>
        </p:nvSpPr>
        <p:spPr>
          <a:xfrm>
            <a:off x="8323383" y="1432077"/>
            <a:ext cx="2585457" cy="1259263"/>
          </a:xfrm>
          <a:custGeom>
            <a:avLst/>
            <a:gdLst>
              <a:gd name="connsiteX0" fmla="*/ 0 w 2553467"/>
              <a:gd name="connsiteY0" fmla="*/ 153208 h 1532080"/>
              <a:gd name="connsiteX1" fmla="*/ 153208 w 2553467"/>
              <a:gd name="connsiteY1" fmla="*/ 0 h 1532080"/>
              <a:gd name="connsiteX2" fmla="*/ 2400259 w 2553467"/>
              <a:gd name="connsiteY2" fmla="*/ 0 h 1532080"/>
              <a:gd name="connsiteX3" fmla="*/ 2553467 w 2553467"/>
              <a:gd name="connsiteY3" fmla="*/ 153208 h 1532080"/>
              <a:gd name="connsiteX4" fmla="*/ 2553467 w 2553467"/>
              <a:gd name="connsiteY4" fmla="*/ 1378872 h 1532080"/>
              <a:gd name="connsiteX5" fmla="*/ 2400259 w 2553467"/>
              <a:gd name="connsiteY5" fmla="*/ 1532080 h 1532080"/>
              <a:gd name="connsiteX6" fmla="*/ 153208 w 2553467"/>
              <a:gd name="connsiteY6" fmla="*/ 1532080 h 1532080"/>
              <a:gd name="connsiteX7" fmla="*/ 0 w 2553467"/>
              <a:gd name="connsiteY7" fmla="*/ 1378872 h 1532080"/>
              <a:gd name="connsiteX8" fmla="*/ 0 w 2553467"/>
              <a:gd name="connsiteY8" fmla="*/ 153208 h 15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467" h="1532080">
                <a:moveTo>
                  <a:pt x="0" y="153208"/>
                </a:moveTo>
                <a:cubicBezTo>
                  <a:pt x="0" y="68594"/>
                  <a:pt x="68594" y="0"/>
                  <a:pt x="153208" y="0"/>
                </a:cubicBezTo>
                <a:lnTo>
                  <a:pt x="2400259" y="0"/>
                </a:lnTo>
                <a:cubicBezTo>
                  <a:pt x="2484873" y="0"/>
                  <a:pt x="2553467" y="68594"/>
                  <a:pt x="2553467" y="153208"/>
                </a:cubicBezTo>
                <a:lnTo>
                  <a:pt x="2553467" y="1378872"/>
                </a:lnTo>
                <a:cubicBezTo>
                  <a:pt x="2553467" y="1463486"/>
                  <a:pt x="2484873" y="1532080"/>
                  <a:pt x="2400259" y="1532080"/>
                </a:cubicBezTo>
                <a:lnTo>
                  <a:pt x="153208" y="1532080"/>
                </a:lnTo>
                <a:cubicBezTo>
                  <a:pt x="68594" y="1532080"/>
                  <a:pt x="0" y="1463486"/>
                  <a:pt x="0" y="1378872"/>
                </a:cubicBezTo>
                <a:lnTo>
                  <a:pt x="0" y="15320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182033" tIns="182033" rIns="182033" bIns="1820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Advertising Agency</a:t>
            </a:r>
            <a:endParaRPr lang="en-US" sz="3600" kern="1200" dirty="0"/>
          </a:p>
        </p:txBody>
      </p:sp>
      <p:sp>
        <p:nvSpPr>
          <p:cNvPr id="5" name="Freeform 4"/>
          <p:cNvSpPr/>
          <p:nvPr/>
        </p:nvSpPr>
        <p:spPr>
          <a:xfrm rot="5400000">
            <a:off x="9041852" y="3202462"/>
            <a:ext cx="1148517" cy="876815"/>
          </a:xfrm>
          <a:custGeom>
            <a:avLst/>
            <a:gdLst>
              <a:gd name="connsiteX0" fmla="*/ 0 w 541335"/>
              <a:gd name="connsiteY0" fmla="*/ 126652 h 633259"/>
              <a:gd name="connsiteX1" fmla="*/ 270668 w 541335"/>
              <a:gd name="connsiteY1" fmla="*/ 126652 h 633259"/>
              <a:gd name="connsiteX2" fmla="*/ 270668 w 541335"/>
              <a:gd name="connsiteY2" fmla="*/ 0 h 633259"/>
              <a:gd name="connsiteX3" fmla="*/ 541335 w 541335"/>
              <a:gd name="connsiteY3" fmla="*/ 316630 h 633259"/>
              <a:gd name="connsiteX4" fmla="*/ 270668 w 541335"/>
              <a:gd name="connsiteY4" fmla="*/ 633259 h 633259"/>
              <a:gd name="connsiteX5" fmla="*/ 270668 w 541335"/>
              <a:gd name="connsiteY5" fmla="*/ 506607 h 633259"/>
              <a:gd name="connsiteX6" fmla="*/ 0 w 541335"/>
              <a:gd name="connsiteY6" fmla="*/ 506607 h 633259"/>
              <a:gd name="connsiteX7" fmla="*/ 0 w 541335"/>
              <a:gd name="connsiteY7" fmla="*/ 126652 h 63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335" h="633259">
                <a:moveTo>
                  <a:pt x="0" y="126652"/>
                </a:moveTo>
                <a:lnTo>
                  <a:pt x="270668" y="126652"/>
                </a:lnTo>
                <a:lnTo>
                  <a:pt x="270668" y="0"/>
                </a:lnTo>
                <a:lnTo>
                  <a:pt x="541335" y="316630"/>
                </a:lnTo>
                <a:lnTo>
                  <a:pt x="270668" y="633259"/>
                </a:lnTo>
                <a:lnTo>
                  <a:pt x="270668" y="506607"/>
                </a:lnTo>
                <a:lnTo>
                  <a:pt x="0" y="506607"/>
                </a:lnTo>
                <a:lnTo>
                  <a:pt x="0" y="12665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6652" rIns="162400" bIns="1266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6" name="Freeform 5"/>
          <p:cNvSpPr/>
          <p:nvPr/>
        </p:nvSpPr>
        <p:spPr>
          <a:xfrm>
            <a:off x="8071336" y="4590399"/>
            <a:ext cx="3089547" cy="1259263"/>
          </a:xfrm>
          <a:custGeom>
            <a:avLst/>
            <a:gdLst>
              <a:gd name="connsiteX0" fmla="*/ 0 w 2553467"/>
              <a:gd name="connsiteY0" fmla="*/ 153208 h 1532080"/>
              <a:gd name="connsiteX1" fmla="*/ 153208 w 2553467"/>
              <a:gd name="connsiteY1" fmla="*/ 0 h 1532080"/>
              <a:gd name="connsiteX2" fmla="*/ 2400259 w 2553467"/>
              <a:gd name="connsiteY2" fmla="*/ 0 h 1532080"/>
              <a:gd name="connsiteX3" fmla="*/ 2553467 w 2553467"/>
              <a:gd name="connsiteY3" fmla="*/ 153208 h 1532080"/>
              <a:gd name="connsiteX4" fmla="*/ 2553467 w 2553467"/>
              <a:gd name="connsiteY4" fmla="*/ 1378872 h 1532080"/>
              <a:gd name="connsiteX5" fmla="*/ 2400259 w 2553467"/>
              <a:gd name="connsiteY5" fmla="*/ 1532080 h 1532080"/>
              <a:gd name="connsiteX6" fmla="*/ 153208 w 2553467"/>
              <a:gd name="connsiteY6" fmla="*/ 1532080 h 1532080"/>
              <a:gd name="connsiteX7" fmla="*/ 0 w 2553467"/>
              <a:gd name="connsiteY7" fmla="*/ 1378872 h 1532080"/>
              <a:gd name="connsiteX8" fmla="*/ 0 w 2553467"/>
              <a:gd name="connsiteY8" fmla="*/ 153208 h 15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467" h="1532080">
                <a:moveTo>
                  <a:pt x="0" y="153208"/>
                </a:moveTo>
                <a:cubicBezTo>
                  <a:pt x="0" y="68594"/>
                  <a:pt x="68594" y="0"/>
                  <a:pt x="153208" y="0"/>
                </a:cubicBezTo>
                <a:lnTo>
                  <a:pt x="2400259" y="0"/>
                </a:lnTo>
                <a:cubicBezTo>
                  <a:pt x="2484873" y="0"/>
                  <a:pt x="2553467" y="68594"/>
                  <a:pt x="2553467" y="153208"/>
                </a:cubicBezTo>
                <a:lnTo>
                  <a:pt x="2553467" y="1378872"/>
                </a:lnTo>
                <a:cubicBezTo>
                  <a:pt x="2553467" y="1463486"/>
                  <a:pt x="2484873" y="1532080"/>
                  <a:pt x="2400259" y="1532080"/>
                </a:cubicBezTo>
                <a:lnTo>
                  <a:pt x="153208" y="1532080"/>
                </a:lnTo>
                <a:cubicBezTo>
                  <a:pt x="68594" y="1532080"/>
                  <a:pt x="0" y="1463486"/>
                  <a:pt x="0" y="1378872"/>
                </a:cubicBezTo>
                <a:lnTo>
                  <a:pt x="0" y="15320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182033" tIns="182033" rIns="182033" bIns="1820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smtClean="0"/>
              <a:t>Media</a:t>
            </a:r>
            <a:endParaRPr lang="en-US" sz="3600" kern="1200" dirty="0"/>
          </a:p>
        </p:txBody>
      </p:sp>
    </p:spTree>
    <p:extLst>
      <p:ext uri="{BB962C8B-B14F-4D97-AF65-F5344CB8AC3E}">
        <p14:creationId xmlns:p14="http://schemas.microsoft.com/office/powerpoint/2010/main" val="431812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33384" y="2810005"/>
            <a:ext cx="9720263" cy="14986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6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3990" y="1669778"/>
            <a:ext cx="6533502" cy="360858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An </a:t>
            </a:r>
            <a:r>
              <a:rPr lang="en-US" sz="3200" b="1" dirty="0">
                <a:latin typeface="+mj-lt"/>
              </a:rPr>
              <a:t>advertising agency</a:t>
            </a:r>
            <a:r>
              <a:rPr lang="en-US" sz="3200" dirty="0"/>
              <a:t> is a professional services </a:t>
            </a:r>
            <a:r>
              <a:rPr lang="en-US" sz="3200" dirty="0" smtClean="0"/>
              <a:t>firm to </a:t>
            </a:r>
            <a:r>
              <a:rPr lang="en-US" sz="3200" dirty="0"/>
              <a:t>conceive, produce and manage the showing of commercial messages </a:t>
            </a:r>
            <a:r>
              <a:rPr lang="en-US" sz="3200" dirty="0" smtClean="0"/>
              <a:t>regarding </a:t>
            </a:r>
            <a:r>
              <a:rPr lang="en-US" sz="3200" dirty="0"/>
              <a:t>the goods or </a:t>
            </a:r>
            <a:r>
              <a:rPr lang="en-US" sz="3200" dirty="0" smtClean="0"/>
              <a:t>services.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8" r="31856"/>
          <a:stretch/>
        </p:blipFill>
        <p:spPr>
          <a:xfrm>
            <a:off x="7920681" y="989806"/>
            <a:ext cx="4271319" cy="496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00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the agency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3200" dirty="0"/>
              <a:t>Act as the person in charge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3200" dirty="0"/>
              <a:t>Producing movies and videos, creative teams and art, photography, printing, setting letters, marketing research and offering the media an economical way of buying and selling advertising space and time.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3200" dirty="0"/>
              <a:t> </a:t>
            </a:r>
            <a:r>
              <a:rPr lang="en-US" sz="3200" dirty="0" smtClean="0"/>
              <a:t>Production </a:t>
            </a:r>
            <a:r>
              <a:rPr lang="en-US" sz="3200" dirty="0"/>
              <a:t>quality is preferred and supervised by law and ethical code</a:t>
            </a:r>
          </a:p>
        </p:txBody>
      </p:sp>
    </p:spTree>
    <p:extLst>
      <p:ext uri="{BB962C8B-B14F-4D97-AF65-F5344CB8AC3E}">
        <p14:creationId xmlns:p14="http://schemas.microsoft.com/office/powerpoint/2010/main" val="3664358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80768" y="2010984"/>
            <a:ext cx="6986955" cy="402272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For a huge company, internal advertising agency might have included in structure of organization as </a:t>
            </a:r>
            <a:r>
              <a:rPr lang="en-US" sz="3200" dirty="0" smtClean="0"/>
              <a:t>              </a:t>
            </a:r>
            <a:r>
              <a:rPr lang="en-US" sz="3200" i="1" dirty="0" smtClean="0">
                <a:latin typeface="+mj-lt"/>
              </a:rPr>
              <a:t>in </a:t>
            </a:r>
            <a:r>
              <a:rPr lang="en-US" sz="3200" i="1" dirty="0" smtClean="0">
                <a:latin typeface="+mj-lt"/>
              </a:rPr>
              <a:t>house advertising agency</a:t>
            </a:r>
            <a:endParaRPr lang="en-US" sz="32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5" t="249" r="21742" b="-249"/>
          <a:stretch/>
        </p:blipFill>
        <p:spPr>
          <a:xfrm>
            <a:off x="7846541" y="834971"/>
            <a:ext cx="4345459" cy="51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77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008185" y="1312618"/>
            <a:ext cx="9720263" cy="1498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Flow of advertising process</a:t>
            </a:r>
            <a:endParaRPr lang="en-US" sz="4400" dirty="0"/>
          </a:p>
        </p:txBody>
      </p:sp>
      <p:sp>
        <p:nvSpPr>
          <p:cNvPr id="9" name="Freeform 8"/>
          <p:cNvSpPr/>
          <p:nvPr/>
        </p:nvSpPr>
        <p:spPr>
          <a:xfrm>
            <a:off x="1298081" y="3361337"/>
            <a:ext cx="2553467" cy="1532080"/>
          </a:xfrm>
          <a:custGeom>
            <a:avLst/>
            <a:gdLst>
              <a:gd name="connsiteX0" fmla="*/ 0 w 2553467"/>
              <a:gd name="connsiteY0" fmla="*/ 153208 h 1532080"/>
              <a:gd name="connsiteX1" fmla="*/ 153208 w 2553467"/>
              <a:gd name="connsiteY1" fmla="*/ 0 h 1532080"/>
              <a:gd name="connsiteX2" fmla="*/ 2400259 w 2553467"/>
              <a:gd name="connsiteY2" fmla="*/ 0 h 1532080"/>
              <a:gd name="connsiteX3" fmla="*/ 2553467 w 2553467"/>
              <a:gd name="connsiteY3" fmla="*/ 153208 h 1532080"/>
              <a:gd name="connsiteX4" fmla="*/ 2553467 w 2553467"/>
              <a:gd name="connsiteY4" fmla="*/ 1378872 h 1532080"/>
              <a:gd name="connsiteX5" fmla="*/ 2400259 w 2553467"/>
              <a:gd name="connsiteY5" fmla="*/ 1532080 h 1532080"/>
              <a:gd name="connsiteX6" fmla="*/ 153208 w 2553467"/>
              <a:gd name="connsiteY6" fmla="*/ 1532080 h 1532080"/>
              <a:gd name="connsiteX7" fmla="*/ 0 w 2553467"/>
              <a:gd name="connsiteY7" fmla="*/ 1378872 h 1532080"/>
              <a:gd name="connsiteX8" fmla="*/ 0 w 2553467"/>
              <a:gd name="connsiteY8" fmla="*/ 153208 h 15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467" h="1532080">
                <a:moveTo>
                  <a:pt x="0" y="153208"/>
                </a:moveTo>
                <a:cubicBezTo>
                  <a:pt x="0" y="68594"/>
                  <a:pt x="68594" y="0"/>
                  <a:pt x="153208" y="0"/>
                </a:cubicBezTo>
                <a:lnTo>
                  <a:pt x="2400259" y="0"/>
                </a:lnTo>
                <a:cubicBezTo>
                  <a:pt x="2484873" y="0"/>
                  <a:pt x="2553467" y="68594"/>
                  <a:pt x="2553467" y="153208"/>
                </a:cubicBezTo>
                <a:lnTo>
                  <a:pt x="2553467" y="1378872"/>
                </a:lnTo>
                <a:cubicBezTo>
                  <a:pt x="2553467" y="1463486"/>
                  <a:pt x="2484873" y="1532080"/>
                  <a:pt x="2400259" y="1532080"/>
                </a:cubicBezTo>
                <a:lnTo>
                  <a:pt x="153208" y="1532080"/>
                </a:lnTo>
                <a:cubicBezTo>
                  <a:pt x="68594" y="1532080"/>
                  <a:pt x="0" y="1463486"/>
                  <a:pt x="0" y="1378872"/>
                </a:cubicBezTo>
                <a:lnTo>
                  <a:pt x="0" y="1532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033" tIns="182033" rIns="182033" bIns="1820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Advertising Division</a:t>
            </a:r>
            <a:endParaRPr lang="en-US" sz="3600" kern="1200" dirty="0"/>
          </a:p>
        </p:txBody>
      </p:sp>
      <p:sp>
        <p:nvSpPr>
          <p:cNvPr id="10" name="Freeform 9"/>
          <p:cNvSpPr/>
          <p:nvPr/>
        </p:nvSpPr>
        <p:spPr>
          <a:xfrm>
            <a:off x="4106895" y="3810747"/>
            <a:ext cx="541335" cy="633259"/>
          </a:xfrm>
          <a:custGeom>
            <a:avLst/>
            <a:gdLst>
              <a:gd name="connsiteX0" fmla="*/ 0 w 541335"/>
              <a:gd name="connsiteY0" fmla="*/ 126652 h 633259"/>
              <a:gd name="connsiteX1" fmla="*/ 270668 w 541335"/>
              <a:gd name="connsiteY1" fmla="*/ 126652 h 633259"/>
              <a:gd name="connsiteX2" fmla="*/ 270668 w 541335"/>
              <a:gd name="connsiteY2" fmla="*/ 0 h 633259"/>
              <a:gd name="connsiteX3" fmla="*/ 541335 w 541335"/>
              <a:gd name="connsiteY3" fmla="*/ 316630 h 633259"/>
              <a:gd name="connsiteX4" fmla="*/ 270668 w 541335"/>
              <a:gd name="connsiteY4" fmla="*/ 633259 h 633259"/>
              <a:gd name="connsiteX5" fmla="*/ 270668 w 541335"/>
              <a:gd name="connsiteY5" fmla="*/ 506607 h 633259"/>
              <a:gd name="connsiteX6" fmla="*/ 0 w 541335"/>
              <a:gd name="connsiteY6" fmla="*/ 506607 h 633259"/>
              <a:gd name="connsiteX7" fmla="*/ 0 w 541335"/>
              <a:gd name="connsiteY7" fmla="*/ 126652 h 63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335" h="633259">
                <a:moveTo>
                  <a:pt x="0" y="126652"/>
                </a:moveTo>
                <a:lnTo>
                  <a:pt x="270668" y="126652"/>
                </a:lnTo>
                <a:lnTo>
                  <a:pt x="270668" y="0"/>
                </a:lnTo>
                <a:lnTo>
                  <a:pt x="541335" y="316630"/>
                </a:lnTo>
                <a:lnTo>
                  <a:pt x="270668" y="633259"/>
                </a:lnTo>
                <a:lnTo>
                  <a:pt x="270668" y="506607"/>
                </a:lnTo>
                <a:lnTo>
                  <a:pt x="0" y="506607"/>
                </a:lnTo>
                <a:lnTo>
                  <a:pt x="0" y="12665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6652" rIns="162400" bIns="1266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1" name="Freeform 10"/>
          <p:cNvSpPr/>
          <p:nvPr/>
        </p:nvSpPr>
        <p:spPr>
          <a:xfrm>
            <a:off x="4872935" y="3361337"/>
            <a:ext cx="2553467" cy="1532080"/>
          </a:xfrm>
          <a:custGeom>
            <a:avLst/>
            <a:gdLst>
              <a:gd name="connsiteX0" fmla="*/ 0 w 2553467"/>
              <a:gd name="connsiteY0" fmla="*/ 153208 h 1532080"/>
              <a:gd name="connsiteX1" fmla="*/ 153208 w 2553467"/>
              <a:gd name="connsiteY1" fmla="*/ 0 h 1532080"/>
              <a:gd name="connsiteX2" fmla="*/ 2400259 w 2553467"/>
              <a:gd name="connsiteY2" fmla="*/ 0 h 1532080"/>
              <a:gd name="connsiteX3" fmla="*/ 2553467 w 2553467"/>
              <a:gd name="connsiteY3" fmla="*/ 153208 h 1532080"/>
              <a:gd name="connsiteX4" fmla="*/ 2553467 w 2553467"/>
              <a:gd name="connsiteY4" fmla="*/ 1378872 h 1532080"/>
              <a:gd name="connsiteX5" fmla="*/ 2400259 w 2553467"/>
              <a:gd name="connsiteY5" fmla="*/ 1532080 h 1532080"/>
              <a:gd name="connsiteX6" fmla="*/ 153208 w 2553467"/>
              <a:gd name="connsiteY6" fmla="*/ 1532080 h 1532080"/>
              <a:gd name="connsiteX7" fmla="*/ 0 w 2553467"/>
              <a:gd name="connsiteY7" fmla="*/ 1378872 h 1532080"/>
              <a:gd name="connsiteX8" fmla="*/ 0 w 2553467"/>
              <a:gd name="connsiteY8" fmla="*/ 153208 h 15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467" h="1532080">
                <a:moveTo>
                  <a:pt x="0" y="153208"/>
                </a:moveTo>
                <a:cubicBezTo>
                  <a:pt x="0" y="68594"/>
                  <a:pt x="68594" y="0"/>
                  <a:pt x="153208" y="0"/>
                </a:cubicBezTo>
                <a:lnTo>
                  <a:pt x="2400259" y="0"/>
                </a:lnTo>
                <a:cubicBezTo>
                  <a:pt x="2484873" y="0"/>
                  <a:pt x="2553467" y="68594"/>
                  <a:pt x="2553467" y="153208"/>
                </a:cubicBezTo>
                <a:lnTo>
                  <a:pt x="2553467" y="1378872"/>
                </a:lnTo>
                <a:cubicBezTo>
                  <a:pt x="2553467" y="1463486"/>
                  <a:pt x="2484873" y="1532080"/>
                  <a:pt x="2400259" y="1532080"/>
                </a:cubicBezTo>
                <a:lnTo>
                  <a:pt x="153208" y="1532080"/>
                </a:lnTo>
                <a:cubicBezTo>
                  <a:pt x="68594" y="1532080"/>
                  <a:pt x="0" y="1463486"/>
                  <a:pt x="0" y="1378872"/>
                </a:cubicBezTo>
                <a:lnTo>
                  <a:pt x="0" y="1532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033" tIns="182033" rIns="182033" bIns="1820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Advertising Agency</a:t>
            </a:r>
            <a:endParaRPr lang="en-US" sz="36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7681750" y="3810747"/>
            <a:ext cx="541335" cy="633259"/>
          </a:xfrm>
          <a:custGeom>
            <a:avLst/>
            <a:gdLst>
              <a:gd name="connsiteX0" fmla="*/ 0 w 541335"/>
              <a:gd name="connsiteY0" fmla="*/ 126652 h 633259"/>
              <a:gd name="connsiteX1" fmla="*/ 270668 w 541335"/>
              <a:gd name="connsiteY1" fmla="*/ 126652 h 633259"/>
              <a:gd name="connsiteX2" fmla="*/ 270668 w 541335"/>
              <a:gd name="connsiteY2" fmla="*/ 0 h 633259"/>
              <a:gd name="connsiteX3" fmla="*/ 541335 w 541335"/>
              <a:gd name="connsiteY3" fmla="*/ 316630 h 633259"/>
              <a:gd name="connsiteX4" fmla="*/ 270668 w 541335"/>
              <a:gd name="connsiteY4" fmla="*/ 633259 h 633259"/>
              <a:gd name="connsiteX5" fmla="*/ 270668 w 541335"/>
              <a:gd name="connsiteY5" fmla="*/ 506607 h 633259"/>
              <a:gd name="connsiteX6" fmla="*/ 0 w 541335"/>
              <a:gd name="connsiteY6" fmla="*/ 506607 h 633259"/>
              <a:gd name="connsiteX7" fmla="*/ 0 w 541335"/>
              <a:gd name="connsiteY7" fmla="*/ 126652 h 63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335" h="633259">
                <a:moveTo>
                  <a:pt x="0" y="126652"/>
                </a:moveTo>
                <a:lnTo>
                  <a:pt x="270668" y="126652"/>
                </a:lnTo>
                <a:lnTo>
                  <a:pt x="270668" y="0"/>
                </a:lnTo>
                <a:lnTo>
                  <a:pt x="541335" y="316630"/>
                </a:lnTo>
                <a:lnTo>
                  <a:pt x="270668" y="633259"/>
                </a:lnTo>
                <a:lnTo>
                  <a:pt x="270668" y="506607"/>
                </a:lnTo>
                <a:lnTo>
                  <a:pt x="0" y="506607"/>
                </a:lnTo>
                <a:lnTo>
                  <a:pt x="0" y="12665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6652" rIns="162400" bIns="1266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3" name="Freeform 12"/>
          <p:cNvSpPr/>
          <p:nvPr/>
        </p:nvSpPr>
        <p:spPr>
          <a:xfrm>
            <a:off x="8447790" y="3361337"/>
            <a:ext cx="2553467" cy="1532080"/>
          </a:xfrm>
          <a:custGeom>
            <a:avLst/>
            <a:gdLst>
              <a:gd name="connsiteX0" fmla="*/ 0 w 2553467"/>
              <a:gd name="connsiteY0" fmla="*/ 153208 h 1532080"/>
              <a:gd name="connsiteX1" fmla="*/ 153208 w 2553467"/>
              <a:gd name="connsiteY1" fmla="*/ 0 h 1532080"/>
              <a:gd name="connsiteX2" fmla="*/ 2400259 w 2553467"/>
              <a:gd name="connsiteY2" fmla="*/ 0 h 1532080"/>
              <a:gd name="connsiteX3" fmla="*/ 2553467 w 2553467"/>
              <a:gd name="connsiteY3" fmla="*/ 153208 h 1532080"/>
              <a:gd name="connsiteX4" fmla="*/ 2553467 w 2553467"/>
              <a:gd name="connsiteY4" fmla="*/ 1378872 h 1532080"/>
              <a:gd name="connsiteX5" fmla="*/ 2400259 w 2553467"/>
              <a:gd name="connsiteY5" fmla="*/ 1532080 h 1532080"/>
              <a:gd name="connsiteX6" fmla="*/ 153208 w 2553467"/>
              <a:gd name="connsiteY6" fmla="*/ 1532080 h 1532080"/>
              <a:gd name="connsiteX7" fmla="*/ 0 w 2553467"/>
              <a:gd name="connsiteY7" fmla="*/ 1378872 h 1532080"/>
              <a:gd name="connsiteX8" fmla="*/ 0 w 2553467"/>
              <a:gd name="connsiteY8" fmla="*/ 153208 h 15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467" h="1532080">
                <a:moveTo>
                  <a:pt x="0" y="153208"/>
                </a:moveTo>
                <a:cubicBezTo>
                  <a:pt x="0" y="68594"/>
                  <a:pt x="68594" y="0"/>
                  <a:pt x="153208" y="0"/>
                </a:cubicBezTo>
                <a:lnTo>
                  <a:pt x="2400259" y="0"/>
                </a:lnTo>
                <a:cubicBezTo>
                  <a:pt x="2484873" y="0"/>
                  <a:pt x="2553467" y="68594"/>
                  <a:pt x="2553467" y="153208"/>
                </a:cubicBezTo>
                <a:lnTo>
                  <a:pt x="2553467" y="1378872"/>
                </a:lnTo>
                <a:cubicBezTo>
                  <a:pt x="2553467" y="1463486"/>
                  <a:pt x="2484873" y="1532080"/>
                  <a:pt x="2400259" y="1532080"/>
                </a:cubicBezTo>
                <a:lnTo>
                  <a:pt x="153208" y="1532080"/>
                </a:lnTo>
                <a:cubicBezTo>
                  <a:pt x="68594" y="1532080"/>
                  <a:pt x="0" y="1463486"/>
                  <a:pt x="0" y="1378872"/>
                </a:cubicBezTo>
                <a:lnTo>
                  <a:pt x="0" y="1532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033" tIns="182033" rIns="182033" bIns="1820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Media</a:t>
            </a:r>
            <a:endParaRPr lang="en-US" sz="3600" kern="1200" dirty="0"/>
          </a:p>
        </p:txBody>
      </p:sp>
    </p:spTree>
    <p:extLst>
      <p:ext uri="{BB962C8B-B14F-4D97-AF65-F5344CB8AC3E}">
        <p14:creationId xmlns:p14="http://schemas.microsoft.com/office/powerpoint/2010/main" val="4199375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8767" y="2321168"/>
            <a:ext cx="7520195" cy="402272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/>
              <a:t>Advertising Division </a:t>
            </a:r>
            <a:r>
              <a:rPr lang="en-US" sz="3200" dirty="0" smtClean="0"/>
              <a:t>(</a:t>
            </a:r>
            <a:r>
              <a:rPr lang="en-US" sz="3200" i="1" dirty="0" smtClean="0"/>
              <a:t>Advertiser/Company</a:t>
            </a:r>
            <a:r>
              <a:rPr lang="en-US" sz="3200" dirty="0" smtClean="0"/>
              <a:t>) contacts the advertising agency to assist advertising program.</a:t>
            </a:r>
            <a:endParaRPr lang="en-US" sz="3200" dirty="0"/>
          </a:p>
        </p:txBody>
      </p:sp>
      <p:sp>
        <p:nvSpPr>
          <p:cNvPr id="5" name="Freeform 4"/>
          <p:cNvSpPr/>
          <p:nvPr/>
        </p:nvSpPr>
        <p:spPr>
          <a:xfrm>
            <a:off x="8172448" y="1061905"/>
            <a:ext cx="2585457" cy="1259263"/>
          </a:xfrm>
          <a:custGeom>
            <a:avLst/>
            <a:gdLst>
              <a:gd name="connsiteX0" fmla="*/ 0 w 2553467"/>
              <a:gd name="connsiteY0" fmla="*/ 153208 h 1532080"/>
              <a:gd name="connsiteX1" fmla="*/ 153208 w 2553467"/>
              <a:gd name="connsiteY1" fmla="*/ 0 h 1532080"/>
              <a:gd name="connsiteX2" fmla="*/ 2400259 w 2553467"/>
              <a:gd name="connsiteY2" fmla="*/ 0 h 1532080"/>
              <a:gd name="connsiteX3" fmla="*/ 2553467 w 2553467"/>
              <a:gd name="connsiteY3" fmla="*/ 153208 h 1532080"/>
              <a:gd name="connsiteX4" fmla="*/ 2553467 w 2553467"/>
              <a:gd name="connsiteY4" fmla="*/ 1378872 h 1532080"/>
              <a:gd name="connsiteX5" fmla="*/ 2400259 w 2553467"/>
              <a:gd name="connsiteY5" fmla="*/ 1532080 h 1532080"/>
              <a:gd name="connsiteX6" fmla="*/ 153208 w 2553467"/>
              <a:gd name="connsiteY6" fmla="*/ 1532080 h 1532080"/>
              <a:gd name="connsiteX7" fmla="*/ 0 w 2553467"/>
              <a:gd name="connsiteY7" fmla="*/ 1378872 h 1532080"/>
              <a:gd name="connsiteX8" fmla="*/ 0 w 2553467"/>
              <a:gd name="connsiteY8" fmla="*/ 153208 h 15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467" h="1532080">
                <a:moveTo>
                  <a:pt x="0" y="153208"/>
                </a:moveTo>
                <a:cubicBezTo>
                  <a:pt x="0" y="68594"/>
                  <a:pt x="68594" y="0"/>
                  <a:pt x="153208" y="0"/>
                </a:cubicBezTo>
                <a:lnTo>
                  <a:pt x="2400259" y="0"/>
                </a:lnTo>
                <a:cubicBezTo>
                  <a:pt x="2484873" y="0"/>
                  <a:pt x="2553467" y="68594"/>
                  <a:pt x="2553467" y="153208"/>
                </a:cubicBezTo>
                <a:lnTo>
                  <a:pt x="2553467" y="1378872"/>
                </a:lnTo>
                <a:cubicBezTo>
                  <a:pt x="2553467" y="1463486"/>
                  <a:pt x="2484873" y="1532080"/>
                  <a:pt x="2400259" y="1532080"/>
                </a:cubicBezTo>
                <a:lnTo>
                  <a:pt x="153208" y="1532080"/>
                </a:lnTo>
                <a:cubicBezTo>
                  <a:pt x="68594" y="1532080"/>
                  <a:pt x="0" y="1463486"/>
                  <a:pt x="0" y="1378872"/>
                </a:cubicBezTo>
                <a:lnTo>
                  <a:pt x="0" y="1532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033" tIns="182033" rIns="182033" bIns="1820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Company</a:t>
            </a:r>
            <a:endParaRPr lang="en-US" sz="3600" kern="1200" dirty="0"/>
          </a:p>
        </p:txBody>
      </p:sp>
      <p:sp>
        <p:nvSpPr>
          <p:cNvPr id="6" name="Freeform 5"/>
          <p:cNvSpPr/>
          <p:nvPr/>
        </p:nvSpPr>
        <p:spPr>
          <a:xfrm rot="5400000">
            <a:off x="8890917" y="2881257"/>
            <a:ext cx="1148517" cy="876815"/>
          </a:xfrm>
          <a:custGeom>
            <a:avLst/>
            <a:gdLst>
              <a:gd name="connsiteX0" fmla="*/ 0 w 541335"/>
              <a:gd name="connsiteY0" fmla="*/ 126652 h 633259"/>
              <a:gd name="connsiteX1" fmla="*/ 270668 w 541335"/>
              <a:gd name="connsiteY1" fmla="*/ 126652 h 633259"/>
              <a:gd name="connsiteX2" fmla="*/ 270668 w 541335"/>
              <a:gd name="connsiteY2" fmla="*/ 0 h 633259"/>
              <a:gd name="connsiteX3" fmla="*/ 541335 w 541335"/>
              <a:gd name="connsiteY3" fmla="*/ 316630 h 633259"/>
              <a:gd name="connsiteX4" fmla="*/ 270668 w 541335"/>
              <a:gd name="connsiteY4" fmla="*/ 633259 h 633259"/>
              <a:gd name="connsiteX5" fmla="*/ 270668 w 541335"/>
              <a:gd name="connsiteY5" fmla="*/ 506607 h 633259"/>
              <a:gd name="connsiteX6" fmla="*/ 0 w 541335"/>
              <a:gd name="connsiteY6" fmla="*/ 506607 h 633259"/>
              <a:gd name="connsiteX7" fmla="*/ 0 w 541335"/>
              <a:gd name="connsiteY7" fmla="*/ 126652 h 63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335" h="633259">
                <a:moveTo>
                  <a:pt x="0" y="126652"/>
                </a:moveTo>
                <a:lnTo>
                  <a:pt x="270668" y="126652"/>
                </a:lnTo>
                <a:lnTo>
                  <a:pt x="270668" y="0"/>
                </a:lnTo>
                <a:lnTo>
                  <a:pt x="541335" y="316630"/>
                </a:lnTo>
                <a:lnTo>
                  <a:pt x="270668" y="633259"/>
                </a:lnTo>
                <a:lnTo>
                  <a:pt x="270668" y="506607"/>
                </a:lnTo>
                <a:lnTo>
                  <a:pt x="0" y="506607"/>
                </a:lnTo>
                <a:lnTo>
                  <a:pt x="0" y="12665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6652" rIns="162400" bIns="1266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7" name="Freeform 6"/>
          <p:cNvSpPr/>
          <p:nvPr/>
        </p:nvSpPr>
        <p:spPr>
          <a:xfrm>
            <a:off x="8172448" y="4130592"/>
            <a:ext cx="2585457" cy="1259263"/>
          </a:xfrm>
          <a:custGeom>
            <a:avLst/>
            <a:gdLst>
              <a:gd name="connsiteX0" fmla="*/ 0 w 2553467"/>
              <a:gd name="connsiteY0" fmla="*/ 153208 h 1532080"/>
              <a:gd name="connsiteX1" fmla="*/ 153208 w 2553467"/>
              <a:gd name="connsiteY1" fmla="*/ 0 h 1532080"/>
              <a:gd name="connsiteX2" fmla="*/ 2400259 w 2553467"/>
              <a:gd name="connsiteY2" fmla="*/ 0 h 1532080"/>
              <a:gd name="connsiteX3" fmla="*/ 2553467 w 2553467"/>
              <a:gd name="connsiteY3" fmla="*/ 153208 h 1532080"/>
              <a:gd name="connsiteX4" fmla="*/ 2553467 w 2553467"/>
              <a:gd name="connsiteY4" fmla="*/ 1378872 h 1532080"/>
              <a:gd name="connsiteX5" fmla="*/ 2400259 w 2553467"/>
              <a:gd name="connsiteY5" fmla="*/ 1532080 h 1532080"/>
              <a:gd name="connsiteX6" fmla="*/ 153208 w 2553467"/>
              <a:gd name="connsiteY6" fmla="*/ 1532080 h 1532080"/>
              <a:gd name="connsiteX7" fmla="*/ 0 w 2553467"/>
              <a:gd name="connsiteY7" fmla="*/ 1378872 h 1532080"/>
              <a:gd name="connsiteX8" fmla="*/ 0 w 2553467"/>
              <a:gd name="connsiteY8" fmla="*/ 153208 h 15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467" h="1532080">
                <a:moveTo>
                  <a:pt x="0" y="153208"/>
                </a:moveTo>
                <a:cubicBezTo>
                  <a:pt x="0" y="68594"/>
                  <a:pt x="68594" y="0"/>
                  <a:pt x="153208" y="0"/>
                </a:cubicBezTo>
                <a:lnTo>
                  <a:pt x="2400259" y="0"/>
                </a:lnTo>
                <a:cubicBezTo>
                  <a:pt x="2484873" y="0"/>
                  <a:pt x="2553467" y="68594"/>
                  <a:pt x="2553467" y="153208"/>
                </a:cubicBezTo>
                <a:lnTo>
                  <a:pt x="2553467" y="1378872"/>
                </a:lnTo>
                <a:cubicBezTo>
                  <a:pt x="2553467" y="1463486"/>
                  <a:pt x="2484873" y="1532080"/>
                  <a:pt x="2400259" y="1532080"/>
                </a:cubicBezTo>
                <a:lnTo>
                  <a:pt x="153208" y="1532080"/>
                </a:lnTo>
                <a:cubicBezTo>
                  <a:pt x="68594" y="1532080"/>
                  <a:pt x="0" y="1463486"/>
                  <a:pt x="0" y="1378872"/>
                </a:cubicBezTo>
                <a:lnTo>
                  <a:pt x="0" y="15320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182033" tIns="182033" rIns="182033" bIns="1820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Advertising Agency</a:t>
            </a:r>
            <a:endParaRPr lang="en-US" sz="3600" kern="1200" dirty="0"/>
          </a:p>
        </p:txBody>
      </p:sp>
    </p:spTree>
    <p:extLst>
      <p:ext uri="{BB962C8B-B14F-4D97-AF65-F5344CB8AC3E}">
        <p14:creationId xmlns:p14="http://schemas.microsoft.com/office/powerpoint/2010/main" val="891976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63584" y="2321168"/>
            <a:ext cx="7197970" cy="402272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 smtClean="0"/>
              <a:t>Advertising Agency </a:t>
            </a:r>
            <a:r>
              <a:rPr lang="en-US" sz="3600" dirty="0" smtClean="0"/>
              <a:t>assists </a:t>
            </a:r>
            <a:r>
              <a:rPr lang="en-US" sz="3600" dirty="0" smtClean="0"/>
              <a:t>the Advertiser (company) to prepare advertising program.</a:t>
            </a:r>
            <a:endParaRPr lang="en-US" sz="3600" dirty="0"/>
          </a:p>
        </p:txBody>
      </p:sp>
      <p:sp>
        <p:nvSpPr>
          <p:cNvPr id="3" name="Freeform 2"/>
          <p:cNvSpPr/>
          <p:nvPr/>
        </p:nvSpPr>
        <p:spPr>
          <a:xfrm>
            <a:off x="8172448" y="1061905"/>
            <a:ext cx="2585457" cy="1259263"/>
          </a:xfrm>
          <a:custGeom>
            <a:avLst/>
            <a:gdLst>
              <a:gd name="connsiteX0" fmla="*/ 0 w 2553467"/>
              <a:gd name="connsiteY0" fmla="*/ 153208 h 1532080"/>
              <a:gd name="connsiteX1" fmla="*/ 153208 w 2553467"/>
              <a:gd name="connsiteY1" fmla="*/ 0 h 1532080"/>
              <a:gd name="connsiteX2" fmla="*/ 2400259 w 2553467"/>
              <a:gd name="connsiteY2" fmla="*/ 0 h 1532080"/>
              <a:gd name="connsiteX3" fmla="*/ 2553467 w 2553467"/>
              <a:gd name="connsiteY3" fmla="*/ 153208 h 1532080"/>
              <a:gd name="connsiteX4" fmla="*/ 2553467 w 2553467"/>
              <a:gd name="connsiteY4" fmla="*/ 1378872 h 1532080"/>
              <a:gd name="connsiteX5" fmla="*/ 2400259 w 2553467"/>
              <a:gd name="connsiteY5" fmla="*/ 1532080 h 1532080"/>
              <a:gd name="connsiteX6" fmla="*/ 153208 w 2553467"/>
              <a:gd name="connsiteY6" fmla="*/ 1532080 h 1532080"/>
              <a:gd name="connsiteX7" fmla="*/ 0 w 2553467"/>
              <a:gd name="connsiteY7" fmla="*/ 1378872 h 1532080"/>
              <a:gd name="connsiteX8" fmla="*/ 0 w 2553467"/>
              <a:gd name="connsiteY8" fmla="*/ 153208 h 15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467" h="1532080">
                <a:moveTo>
                  <a:pt x="0" y="153208"/>
                </a:moveTo>
                <a:cubicBezTo>
                  <a:pt x="0" y="68594"/>
                  <a:pt x="68594" y="0"/>
                  <a:pt x="153208" y="0"/>
                </a:cubicBezTo>
                <a:lnTo>
                  <a:pt x="2400259" y="0"/>
                </a:lnTo>
                <a:cubicBezTo>
                  <a:pt x="2484873" y="0"/>
                  <a:pt x="2553467" y="68594"/>
                  <a:pt x="2553467" y="153208"/>
                </a:cubicBezTo>
                <a:lnTo>
                  <a:pt x="2553467" y="1378872"/>
                </a:lnTo>
                <a:cubicBezTo>
                  <a:pt x="2553467" y="1463486"/>
                  <a:pt x="2484873" y="1532080"/>
                  <a:pt x="2400259" y="1532080"/>
                </a:cubicBezTo>
                <a:lnTo>
                  <a:pt x="153208" y="1532080"/>
                </a:lnTo>
                <a:cubicBezTo>
                  <a:pt x="68594" y="1532080"/>
                  <a:pt x="0" y="1463486"/>
                  <a:pt x="0" y="1378872"/>
                </a:cubicBezTo>
                <a:lnTo>
                  <a:pt x="0" y="15320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182033" tIns="182033" rIns="182033" bIns="1820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Advertising Agency</a:t>
            </a:r>
            <a:endParaRPr lang="en-US" sz="3600" kern="1200" dirty="0"/>
          </a:p>
        </p:txBody>
      </p:sp>
      <p:sp>
        <p:nvSpPr>
          <p:cNvPr id="4" name="Freeform 3"/>
          <p:cNvSpPr/>
          <p:nvPr/>
        </p:nvSpPr>
        <p:spPr>
          <a:xfrm rot="5400000">
            <a:off x="8890917" y="2881257"/>
            <a:ext cx="1148517" cy="876815"/>
          </a:xfrm>
          <a:custGeom>
            <a:avLst/>
            <a:gdLst>
              <a:gd name="connsiteX0" fmla="*/ 0 w 541335"/>
              <a:gd name="connsiteY0" fmla="*/ 126652 h 633259"/>
              <a:gd name="connsiteX1" fmla="*/ 270668 w 541335"/>
              <a:gd name="connsiteY1" fmla="*/ 126652 h 633259"/>
              <a:gd name="connsiteX2" fmla="*/ 270668 w 541335"/>
              <a:gd name="connsiteY2" fmla="*/ 0 h 633259"/>
              <a:gd name="connsiteX3" fmla="*/ 541335 w 541335"/>
              <a:gd name="connsiteY3" fmla="*/ 316630 h 633259"/>
              <a:gd name="connsiteX4" fmla="*/ 270668 w 541335"/>
              <a:gd name="connsiteY4" fmla="*/ 633259 h 633259"/>
              <a:gd name="connsiteX5" fmla="*/ 270668 w 541335"/>
              <a:gd name="connsiteY5" fmla="*/ 506607 h 633259"/>
              <a:gd name="connsiteX6" fmla="*/ 0 w 541335"/>
              <a:gd name="connsiteY6" fmla="*/ 506607 h 633259"/>
              <a:gd name="connsiteX7" fmla="*/ 0 w 541335"/>
              <a:gd name="connsiteY7" fmla="*/ 126652 h 63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335" h="633259">
                <a:moveTo>
                  <a:pt x="0" y="126652"/>
                </a:moveTo>
                <a:lnTo>
                  <a:pt x="270668" y="126652"/>
                </a:lnTo>
                <a:lnTo>
                  <a:pt x="270668" y="0"/>
                </a:lnTo>
                <a:lnTo>
                  <a:pt x="541335" y="316630"/>
                </a:lnTo>
                <a:lnTo>
                  <a:pt x="270668" y="633259"/>
                </a:lnTo>
                <a:lnTo>
                  <a:pt x="270668" y="506607"/>
                </a:lnTo>
                <a:lnTo>
                  <a:pt x="0" y="506607"/>
                </a:lnTo>
                <a:lnTo>
                  <a:pt x="0" y="12665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6652" rIns="162400" bIns="1266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5" name="Freeform 4"/>
          <p:cNvSpPr/>
          <p:nvPr/>
        </p:nvSpPr>
        <p:spPr>
          <a:xfrm>
            <a:off x="8172448" y="4130592"/>
            <a:ext cx="2585457" cy="1259263"/>
          </a:xfrm>
          <a:custGeom>
            <a:avLst/>
            <a:gdLst>
              <a:gd name="connsiteX0" fmla="*/ 0 w 2553467"/>
              <a:gd name="connsiteY0" fmla="*/ 153208 h 1532080"/>
              <a:gd name="connsiteX1" fmla="*/ 153208 w 2553467"/>
              <a:gd name="connsiteY1" fmla="*/ 0 h 1532080"/>
              <a:gd name="connsiteX2" fmla="*/ 2400259 w 2553467"/>
              <a:gd name="connsiteY2" fmla="*/ 0 h 1532080"/>
              <a:gd name="connsiteX3" fmla="*/ 2553467 w 2553467"/>
              <a:gd name="connsiteY3" fmla="*/ 153208 h 1532080"/>
              <a:gd name="connsiteX4" fmla="*/ 2553467 w 2553467"/>
              <a:gd name="connsiteY4" fmla="*/ 1378872 h 1532080"/>
              <a:gd name="connsiteX5" fmla="*/ 2400259 w 2553467"/>
              <a:gd name="connsiteY5" fmla="*/ 1532080 h 1532080"/>
              <a:gd name="connsiteX6" fmla="*/ 153208 w 2553467"/>
              <a:gd name="connsiteY6" fmla="*/ 1532080 h 1532080"/>
              <a:gd name="connsiteX7" fmla="*/ 0 w 2553467"/>
              <a:gd name="connsiteY7" fmla="*/ 1378872 h 1532080"/>
              <a:gd name="connsiteX8" fmla="*/ 0 w 2553467"/>
              <a:gd name="connsiteY8" fmla="*/ 153208 h 15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467" h="1532080">
                <a:moveTo>
                  <a:pt x="0" y="153208"/>
                </a:moveTo>
                <a:cubicBezTo>
                  <a:pt x="0" y="68594"/>
                  <a:pt x="68594" y="0"/>
                  <a:pt x="153208" y="0"/>
                </a:cubicBezTo>
                <a:lnTo>
                  <a:pt x="2400259" y="0"/>
                </a:lnTo>
                <a:cubicBezTo>
                  <a:pt x="2484873" y="0"/>
                  <a:pt x="2553467" y="68594"/>
                  <a:pt x="2553467" y="153208"/>
                </a:cubicBezTo>
                <a:lnTo>
                  <a:pt x="2553467" y="1378872"/>
                </a:lnTo>
                <a:cubicBezTo>
                  <a:pt x="2553467" y="1463486"/>
                  <a:pt x="2484873" y="1532080"/>
                  <a:pt x="2400259" y="1532080"/>
                </a:cubicBezTo>
                <a:lnTo>
                  <a:pt x="153208" y="1532080"/>
                </a:lnTo>
                <a:cubicBezTo>
                  <a:pt x="68594" y="1532080"/>
                  <a:pt x="0" y="1463486"/>
                  <a:pt x="0" y="1378872"/>
                </a:cubicBezTo>
                <a:lnTo>
                  <a:pt x="0" y="1532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033" tIns="182033" rIns="182033" bIns="1820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Company</a:t>
            </a:r>
            <a:endParaRPr lang="en-US" sz="3600" kern="1200" dirty="0"/>
          </a:p>
        </p:txBody>
      </p:sp>
    </p:spTree>
    <p:extLst>
      <p:ext uri="{BB962C8B-B14F-4D97-AF65-F5344CB8AC3E}">
        <p14:creationId xmlns:p14="http://schemas.microsoft.com/office/powerpoint/2010/main" val="3968466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03384" y="1629508"/>
            <a:ext cx="6494585" cy="402272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08015" y="1367130"/>
            <a:ext cx="6550033" cy="402272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/>
              <a:t>Account Executive </a:t>
            </a:r>
            <a:r>
              <a:rPr lang="en-US" sz="3200" b="1" dirty="0" smtClean="0"/>
              <a:t>                                                    </a:t>
            </a:r>
            <a:r>
              <a:rPr lang="en-US" sz="3200" i="1" dirty="0" smtClean="0"/>
              <a:t>(</a:t>
            </a:r>
            <a:r>
              <a:rPr lang="en-US" sz="3200" i="1" dirty="0" smtClean="0"/>
              <a:t>a part of Advertising Agency) </a:t>
            </a:r>
            <a:r>
              <a:rPr lang="en-US" sz="3200" dirty="0" smtClean="0"/>
              <a:t>would meet the Advertiser (company) to discuss about the promotion and ads material making and some detailed information</a:t>
            </a:r>
            <a:r>
              <a:rPr lang="en-US" sz="3200" dirty="0"/>
              <a:t> </a:t>
            </a:r>
          </a:p>
        </p:txBody>
      </p:sp>
      <p:sp>
        <p:nvSpPr>
          <p:cNvPr id="4" name="Freeform 3"/>
          <p:cNvSpPr/>
          <p:nvPr/>
        </p:nvSpPr>
        <p:spPr>
          <a:xfrm>
            <a:off x="8172448" y="999876"/>
            <a:ext cx="2585457" cy="1259263"/>
          </a:xfrm>
          <a:custGeom>
            <a:avLst/>
            <a:gdLst>
              <a:gd name="connsiteX0" fmla="*/ 0 w 2553467"/>
              <a:gd name="connsiteY0" fmla="*/ 153208 h 1532080"/>
              <a:gd name="connsiteX1" fmla="*/ 153208 w 2553467"/>
              <a:gd name="connsiteY1" fmla="*/ 0 h 1532080"/>
              <a:gd name="connsiteX2" fmla="*/ 2400259 w 2553467"/>
              <a:gd name="connsiteY2" fmla="*/ 0 h 1532080"/>
              <a:gd name="connsiteX3" fmla="*/ 2553467 w 2553467"/>
              <a:gd name="connsiteY3" fmla="*/ 153208 h 1532080"/>
              <a:gd name="connsiteX4" fmla="*/ 2553467 w 2553467"/>
              <a:gd name="connsiteY4" fmla="*/ 1378872 h 1532080"/>
              <a:gd name="connsiteX5" fmla="*/ 2400259 w 2553467"/>
              <a:gd name="connsiteY5" fmla="*/ 1532080 h 1532080"/>
              <a:gd name="connsiteX6" fmla="*/ 153208 w 2553467"/>
              <a:gd name="connsiteY6" fmla="*/ 1532080 h 1532080"/>
              <a:gd name="connsiteX7" fmla="*/ 0 w 2553467"/>
              <a:gd name="connsiteY7" fmla="*/ 1378872 h 1532080"/>
              <a:gd name="connsiteX8" fmla="*/ 0 w 2553467"/>
              <a:gd name="connsiteY8" fmla="*/ 153208 h 15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467" h="1532080">
                <a:moveTo>
                  <a:pt x="0" y="153208"/>
                </a:moveTo>
                <a:cubicBezTo>
                  <a:pt x="0" y="68594"/>
                  <a:pt x="68594" y="0"/>
                  <a:pt x="153208" y="0"/>
                </a:cubicBezTo>
                <a:lnTo>
                  <a:pt x="2400259" y="0"/>
                </a:lnTo>
                <a:cubicBezTo>
                  <a:pt x="2484873" y="0"/>
                  <a:pt x="2553467" y="68594"/>
                  <a:pt x="2553467" y="153208"/>
                </a:cubicBezTo>
                <a:lnTo>
                  <a:pt x="2553467" y="1378872"/>
                </a:lnTo>
                <a:cubicBezTo>
                  <a:pt x="2553467" y="1463486"/>
                  <a:pt x="2484873" y="1532080"/>
                  <a:pt x="2400259" y="1532080"/>
                </a:cubicBezTo>
                <a:lnTo>
                  <a:pt x="153208" y="1532080"/>
                </a:lnTo>
                <a:cubicBezTo>
                  <a:pt x="68594" y="1532080"/>
                  <a:pt x="0" y="1463486"/>
                  <a:pt x="0" y="1378872"/>
                </a:cubicBezTo>
                <a:lnTo>
                  <a:pt x="0" y="153208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82033" tIns="182033" rIns="182033" bIns="1820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Account Executive</a:t>
            </a:r>
            <a:endParaRPr lang="en-US" sz="3600" kern="1200" dirty="0"/>
          </a:p>
        </p:txBody>
      </p:sp>
      <p:sp>
        <p:nvSpPr>
          <p:cNvPr id="5" name="Freeform 4"/>
          <p:cNvSpPr/>
          <p:nvPr/>
        </p:nvSpPr>
        <p:spPr>
          <a:xfrm rot="5400000">
            <a:off x="8890917" y="2881257"/>
            <a:ext cx="1148517" cy="876815"/>
          </a:xfrm>
          <a:custGeom>
            <a:avLst/>
            <a:gdLst>
              <a:gd name="connsiteX0" fmla="*/ 0 w 541335"/>
              <a:gd name="connsiteY0" fmla="*/ 126652 h 633259"/>
              <a:gd name="connsiteX1" fmla="*/ 270668 w 541335"/>
              <a:gd name="connsiteY1" fmla="*/ 126652 h 633259"/>
              <a:gd name="connsiteX2" fmla="*/ 270668 w 541335"/>
              <a:gd name="connsiteY2" fmla="*/ 0 h 633259"/>
              <a:gd name="connsiteX3" fmla="*/ 541335 w 541335"/>
              <a:gd name="connsiteY3" fmla="*/ 316630 h 633259"/>
              <a:gd name="connsiteX4" fmla="*/ 270668 w 541335"/>
              <a:gd name="connsiteY4" fmla="*/ 633259 h 633259"/>
              <a:gd name="connsiteX5" fmla="*/ 270668 w 541335"/>
              <a:gd name="connsiteY5" fmla="*/ 506607 h 633259"/>
              <a:gd name="connsiteX6" fmla="*/ 0 w 541335"/>
              <a:gd name="connsiteY6" fmla="*/ 506607 h 633259"/>
              <a:gd name="connsiteX7" fmla="*/ 0 w 541335"/>
              <a:gd name="connsiteY7" fmla="*/ 126652 h 63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335" h="633259">
                <a:moveTo>
                  <a:pt x="0" y="126652"/>
                </a:moveTo>
                <a:lnTo>
                  <a:pt x="270668" y="126652"/>
                </a:lnTo>
                <a:lnTo>
                  <a:pt x="270668" y="0"/>
                </a:lnTo>
                <a:lnTo>
                  <a:pt x="541335" y="316630"/>
                </a:lnTo>
                <a:lnTo>
                  <a:pt x="270668" y="633259"/>
                </a:lnTo>
                <a:lnTo>
                  <a:pt x="270668" y="506607"/>
                </a:lnTo>
                <a:lnTo>
                  <a:pt x="0" y="506607"/>
                </a:lnTo>
                <a:lnTo>
                  <a:pt x="0" y="12665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6652" rIns="162400" bIns="1266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6" name="Freeform 5"/>
          <p:cNvSpPr/>
          <p:nvPr/>
        </p:nvSpPr>
        <p:spPr>
          <a:xfrm>
            <a:off x="8172448" y="4130592"/>
            <a:ext cx="2585457" cy="1259263"/>
          </a:xfrm>
          <a:custGeom>
            <a:avLst/>
            <a:gdLst>
              <a:gd name="connsiteX0" fmla="*/ 0 w 2553467"/>
              <a:gd name="connsiteY0" fmla="*/ 153208 h 1532080"/>
              <a:gd name="connsiteX1" fmla="*/ 153208 w 2553467"/>
              <a:gd name="connsiteY1" fmla="*/ 0 h 1532080"/>
              <a:gd name="connsiteX2" fmla="*/ 2400259 w 2553467"/>
              <a:gd name="connsiteY2" fmla="*/ 0 h 1532080"/>
              <a:gd name="connsiteX3" fmla="*/ 2553467 w 2553467"/>
              <a:gd name="connsiteY3" fmla="*/ 153208 h 1532080"/>
              <a:gd name="connsiteX4" fmla="*/ 2553467 w 2553467"/>
              <a:gd name="connsiteY4" fmla="*/ 1378872 h 1532080"/>
              <a:gd name="connsiteX5" fmla="*/ 2400259 w 2553467"/>
              <a:gd name="connsiteY5" fmla="*/ 1532080 h 1532080"/>
              <a:gd name="connsiteX6" fmla="*/ 153208 w 2553467"/>
              <a:gd name="connsiteY6" fmla="*/ 1532080 h 1532080"/>
              <a:gd name="connsiteX7" fmla="*/ 0 w 2553467"/>
              <a:gd name="connsiteY7" fmla="*/ 1378872 h 1532080"/>
              <a:gd name="connsiteX8" fmla="*/ 0 w 2553467"/>
              <a:gd name="connsiteY8" fmla="*/ 153208 h 15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467" h="1532080">
                <a:moveTo>
                  <a:pt x="0" y="153208"/>
                </a:moveTo>
                <a:cubicBezTo>
                  <a:pt x="0" y="68594"/>
                  <a:pt x="68594" y="0"/>
                  <a:pt x="153208" y="0"/>
                </a:cubicBezTo>
                <a:lnTo>
                  <a:pt x="2400259" y="0"/>
                </a:lnTo>
                <a:cubicBezTo>
                  <a:pt x="2484873" y="0"/>
                  <a:pt x="2553467" y="68594"/>
                  <a:pt x="2553467" y="153208"/>
                </a:cubicBezTo>
                <a:lnTo>
                  <a:pt x="2553467" y="1378872"/>
                </a:lnTo>
                <a:cubicBezTo>
                  <a:pt x="2553467" y="1463486"/>
                  <a:pt x="2484873" y="1532080"/>
                  <a:pt x="2400259" y="1532080"/>
                </a:cubicBezTo>
                <a:lnTo>
                  <a:pt x="153208" y="1532080"/>
                </a:lnTo>
                <a:cubicBezTo>
                  <a:pt x="68594" y="1532080"/>
                  <a:pt x="0" y="1463486"/>
                  <a:pt x="0" y="1378872"/>
                </a:cubicBezTo>
                <a:lnTo>
                  <a:pt x="0" y="1532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033" tIns="182033" rIns="182033" bIns="1820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Company</a:t>
            </a:r>
            <a:endParaRPr lang="en-US" sz="3600" kern="1200" dirty="0"/>
          </a:p>
        </p:txBody>
      </p:sp>
    </p:spTree>
    <p:extLst>
      <p:ext uri="{BB962C8B-B14F-4D97-AF65-F5344CB8AC3E}">
        <p14:creationId xmlns:p14="http://schemas.microsoft.com/office/powerpoint/2010/main" val="2209687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Custom 1">
      <a:majorFont>
        <a:latin typeface="Segoe UI Black"/>
        <a:ea typeface=""/>
        <a:cs typeface=""/>
      </a:majorFont>
      <a:minorFont>
        <a:latin typeface="Segoe UI 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117</TotalTime>
  <Words>499</Words>
  <Application>Microsoft Office PowerPoint</Application>
  <PresentationFormat>Widescreen</PresentationFormat>
  <Paragraphs>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Segoe UI Black</vt:lpstr>
      <vt:lpstr>Segoe UI Light</vt:lpstr>
      <vt:lpstr>Tw Cen MT</vt:lpstr>
      <vt:lpstr>Wingdings 3</vt:lpstr>
      <vt:lpstr>Integral</vt:lpstr>
      <vt:lpstr>Organize and actuate the advertisement</vt:lpstr>
      <vt:lpstr>Advertising agency is the best choice to organize and actuate your ads</vt:lpstr>
      <vt:lpstr>PowerPoint Presentation</vt:lpstr>
      <vt:lpstr>The role of the agency</vt:lpstr>
      <vt:lpstr>PowerPoint Presentation</vt:lpstr>
      <vt:lpstr>Flow of advertising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Organize and actuate the ads</dc:title>
  <dc:creator>Indra Alamsyah</dc:creator>
  <cp:lastModifiedBy>Indra Alamsyah</cp:lastModifiedBy>
  <cp:revision>15</cp:revision>
  <dcterms:created xsi:type="dcterms:W3CDTF">2017-12-12T06:25:22Z</dcterms:created>
  <dcterms:modified xsi:type="dcterms:W3CDTF">2017-12-12T08:29:10Z</dcterms:modified>
</cp:coreProperties>
</file>