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63" r:id="rId5"/>
    <p:sldId id="261" r:id="rId6"/>
    <p:sldId id="277" r:id="rId7"/>
    <p:sldId id="262" r:id="rId8"/>
    <p:sldId id="259" r:id="rId9"/>
    <p:sldId id="260" r:id="rId10"/>
    <p:sldId id="267" r:id="rId11"/>
    <p:sldId id="265" r:id="rId12"/>
    <p:sldId id="272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71" autoAdjust="0"/>
    <p:restoredTop sz="94631" autoAdjust="0"/>
  </p:normalViewPr>
  <p:slideViewPr>
    <p:cSldViewPr snapToGrid="0">
      <p:cViewPr varScale="1">
        <p:scale>
          <a:sx n="74" d="100"/>
          <a:sy n="74" d="100"/>
        </p:scale>
        <p:origin x="618" y="72"/>
      </p:cViewPr>
      <p:guideLst/>
    </p:cSldViewPr>
  </p:slideViewPr>
  <p:outlineViewPr>
    <p:cViewPr>
      <p:scale>
        <a:sx n="33" d="100"/>
        <a:sy n="33" d="100"/>
      </p:scale>
      <p:origin x="0" y="-584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924AEF-9F21-4D32-BDC8-77691611F0B9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</dgm:pt>
    <dgm:pt modelId="{6E4D3B47-EF6B-4BD1-A2F4-B2DAE0712702}">
      <dgm:prSet phldrT="[Text]"/>
      <dgm:spPr/>
      <dgm:t>
        <a:bodyPr/>
        <a:lstStyle/>
        <a:p>
          <a:r>
            <a:rPr lang="en-US" dirty="0" smtClean="0"/>
            <a:t>Program TV</a:t>
          </a:r>
          <a:endParaRPr lang="en-US" dirty="0"/>
        </a:p>
      </dgm:t>
    </dgm:pt>
    <dgm:pt modelId="{C872D786-53A1-4688-B6BF-EBE3CC6FC9E0}" type="parTrans" cxnId="{BEE62721-8678-44A2-AA38-EC022CAC5D34}">
      <dgm:prSet/>
      <dgm:spPr/>
      <dgm:t>
        <a:bodyPr/>
        <a:lstStyle/>
        <a:p>
          <a:endParaRPr lang="en-US"/>
        </a:p>
      </dgm:t>
    </dgm:pt>
    <dgm:pt modelId="{9E71A58A-BF6E-4D86-8555-FD73F477C119}" type="sibTrans" cxnId="{BEE62721-8678-44A2-AA38-EC022CAC5D34}">
      <dgm:prSet/>
      <dgm:spPr/>
      <dgm:t>
        <a:bodyPr/>
        <a:lstStyle/>
        <a:p>
          <a:endParaRPr lang="en-US"/>
        </a:p>
      </dgm:t>
    </dgm:pt>
    <dgm:pt modelId="{7E687D20-CCE3-49B8-AD7C-7686CD5715E7}">
      <dgm:prSet phldrT="[Text]"/>
      <dgm:spPr/>
      <dgm:t>
        <a:bodyPr/>
        <a:lstStyle/>
        <a:p>
          <a:r>
            <a:rPr lang="en-US" dirty="0" smtClean="0"/>
            <a:t>Proses</a:t>
          </a:r>
          <a:endParaRPr lang="en-US" dirty="0"/>
        </a:p>
      </dgm:t>
    </dgm:pt>
    <dgm:pt modelId="{A2501E04-14F0-44EB-8BDA-5612215FD39C}" type="parTrans" cxnId="{B8C18EE9-F82B-48C8-B3B7-7FC2F80A5256}">
      <dgm:prSet/>
      <dgm:spPr/>
      <dgm:t>
        <a:bodyPr/>
        <a:lstStyle/>
        <a:p>
          <a:endParaRPr lang="en-US"/>
        </a:p>
      </dgm:t>
    </dgm:pt>
    <dgm:pt modelId="{868C5DDD-ECD0-46E5-95F0-E3C0767117D9}" type="sibTrans" cxnId="{B8C18EE9-F82B-48C8-B3B7-7FC2F80A5256}">
      <dgm:prSet/>
      <dgm:spPr/>
      <dgm:t>
        <a:bodyPr/>
        <a:lstStyle/>
        <a:p>
          <a:endParaRPr lang="en-US"/>
        </a:p>
      </dgm:t>
    </dgm:pt>
    <dgm:pt modelId="{88CE3BA0-0F74-4CEC-B229-C58BF5EF83CD}">
      <dgm:prSet phldrT="[Text]"/>
      <dgm:spPr/>
      <dgm:t>
        <a:bodyPr/>
        <a:lstStyle/>
        <a:p>
          <a:r>
            <a:rPr lang="en-US" dirty="0" err="1" smtClean="0"/>
            <a:t>Penonton</a:t>
          </a:r>
          <a:endParaRPr lang="en-US" dirty="0"/>
        </a:p>
      </dgm:t>
    </dgm:pt>
    <dgm:pt modelId="{B57319A3-1ADA-46F9-ADAF-FA910EB09AA2}" type="parTrans" cxnId="{2893EF82-DC83-4172-A077-CF44455CFA58}">
      <dgm:prSet/>
      <dgm:spPr/>
      <dgm:t>
        <a:bodyPr/>
        <a:lstStyle/>
        <a:p>
          <a:endParaRPr lang="en-US"/>
        </a:p>
      </dgm:t>
    </dgm:pt>
    <dgm:pt modelId="{23039D5A-D23D-4F3F-A583-A692FF6CBFFE}" type="sibTrans" cxnId="{2893EF82-DC83-4172-A077-CF44455CFA58}">
      <dgm:prSet/>
      <dgm:spPr/>
      <dgm:t>
        <a:bodyPr/>
        <a:lstStyle/>
        <a:p>
          <a:endParaRPr lang="en-US"/>
        </a:p>
      </dgm:t>
    </dgm:pt>
    <dgm:pt modelId="{B80A399A-71BD-4C64-86A4-D4FB27F8CAB3}" type="pres">
      <dgm:prSet presAssocID="{96924AEF-9F21-4D32-BDC8-77691611F0B9}" presName="Name0" presStyleCnt="0">
        <dgm:presLayoutVars>
          <dgm:dir/>
          <dgm:resizeHandles val="exact"/>
        </dgm:presLayoutVars>
      </dgm:prSet>
      <dgm:spPr/>
    </dgm:pt>
    <dgm:pt modelId="{1E5DB606-6A1A-4E5B-AF80-7D80BB852A18}" type="pres">
      <dgm:prSet presAssocID="{6E4D3B47-EF6B-4BD1-A2F4-B2DAE071270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9EA90C-0DDF-40CC-A213-81AE38548554}" type="pres">
      <dgm:prSet presAssocID="{9E71A58A-BF6E-4D86-8555-FD73F477C119}" presName="sibTrans" presStyleLbl="sibTrans2D1" presStyleIdx="0" presStyleCnt="2"/>
      <dgm:spPr/>
      <dgm:t>
        <a:bodyPr/>
        <a:lstStyle/>
        <a:p>
          <a:endParaRPr lang="en-US"/>
        </a:p>
      </dgm:t>
    </dgm:pt>
    <dgm:pt modelId="{4FBBC5D3-6B2D-4ADF-AF66-E5D4C3D1898B}" type="pres">
      <dgm:prSet presAssocID="{9E71A58A-BF6E-4D86-8555-FD73F477C119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AE37591D-5F81-4113-AE79-921B4A0B15DA}" type="pres">
      <dgm:prSet presAssocID="{7E687D20-CCE3-49B8-AD7C-7686CD5715E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DF480A-D755-4091-A088-954ED3AF0DE5}" type="pres">
      <dgm:prSet presAssocID="{868C5DDD-ECD0-46E5-95F0-E3C0767117D9}" presName="sibTrans" presStyleLbl="sibTrans2D1" presStyleIdx="1" presStyleCnt="2"/>
      <dgm:spPr/>
      <dgm:t>
        <a:bodyPr/>
        <a:lstStyle/>
        <a:p>
          <a:endParaRPr lang="en-US"/>
        </a:p>
      </dgm:t>
    </dgm:pt>
    <dgm:pt modelId="{1BC1D715-8D28-48CD-B54C-4910455C00F3}" type="pres">
      <dgm:prSet presAssocID="{868C5DDD-ECD0-46E5-95F0-E3C0767117D9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FFA21ACE-0053-4F78-A76D-8F3298EB1B8C}" type="pres">
      <dgm:prSet presAssocID="{88CE3BA0-0F74-4CEC-B229-C58BF5EF83C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474224-7A93-4A2A-BFB0-8526D7E91FD0}" type="presOf" srcId="{868C5DDD-ECD0-46E5-95F0-E3C0767117D9}" destId="{1BC1D715-8D28-48CD-B54C-4910455C00F3}" srcOrd="1" destOrd="0" presId="urn:microsoft.com/office/officeart/2005/8/layout/process1"/>
    <dgm:cxn modelId="{BEE62721-8678-44A2-AA38-EC022CAC5D34}" srcId="{96924AEF-9F21-4D32-BDC8-77691611F0B9}" destId="{6E4D3B47-EF6B-4BD1-A2F4-B2DAE0712702}" srcOrd="0" destOrd="0" parTransId="{C872D786-53A1-4688-B6BF-EBE3CC6FC9E0}" sibTransId="{9E71A58A-BF6E-4D86-8555-FD73F477C119}"/>
    <dgm:cxn modelId="{2893EF82-DC83-4172-A077-CF44455CFA58}" srcId="{96924AEF-9F21-4D32-BDC8-77691611F0B9}" destId="{88CE3BA0-0F74-4CEC-B229-C58BF5EF83CD}" srcOrd="2" destOrd="0" parTransId="{B57319A3-1ADA-46F9-ADAF-FA910EB09AA2}" sibTransId="{23039D5A-D23D-4F3F-A583-A692FF6CBFFE}"/>
    <dgm:cxn modelId="{7415F635-62DE-4D03-AEAD-044DBE1C550A}" type="presOf" srcId="{6E4D3B47-EF6B-4BD1-A2F4-B2DAE0712702}" destId="{1E5DB606-6A1A-4E5B-AF80-7D80BB852A18}" srcOrd="0" destOrd="0" presId="urn:microsoft.com/office/officeart/2005/8/layout/process1"/>
    <dgm:cxn modelId="{04C67935-0A55-46EA-B067-45519442E924}" type="presOf" srcId="{7E687D20-CCE3-49B8-AD7C-7686CD5715E7}" destId="{AE37591D-5F81-4113-AE79-921B4A0B15DA}" srcOrd="0" destOrd="0" presId="urn:microsoft.com/office/officeart/2005/8/layout/process1"/>
    <dgm:cxn modelId="{56525042-9F4B-4108-993C-9A7B642C9C7E}" type="presOf" srcId="{9E71A58A-BF6E-4D86-8555-FD73F477C119}" destId="{4FBBC5D3-6B2D-4ADF-AF66-E5D4C3D1898B}" srcOrd="1" destOrd="0" presId="urn:microsoft.com/office/officeart/2005/8/layout/process1"/>
    <dgm:cxn modelId="{953ADBAB-3E92-436C-9FB6-BC6ED0B01291}" type="presOf" srcId="{868C5DDD-ECD0-46E5-95F0-E3C0767117D9}" destId="{2ADF480A-D755-4091-A088-954ED3AF0DE5}" srcOrd="0" destOrd="0" presId="urn:microsoft.com/office/officeart/2005/8/layout/process1"/>
    <dgm:cxn modelId="{B8C18EE9-F82B-48C8-B3B7-7FC2F80A5256}" srcId="{96924AEF-9F21-4D32-BDC8-77691611F0B9}" destId="{7E687D20-CCE3-49B8-AD7C-7686CD5715E7}" srcOrd="1" destOrd="0" parTransId="{A2501E04-14F0-44EB-8BDA-5612215FD39C}" sibTransId="{868C5DDD-ECD0-46E5-95F0-E3C0767117D9}"/>
    <dgm:cxn modelId="{F4E87C90-3E85-43BB-A16F-DFE131F43855}" type="presOf" srcId="{9E71A58A-BF6E-4D86-8555-FD73F477C119}" destId="{DD9EA90C-0DDF-40CC-A213-81AE38548554}" srcOrd="0" destOrd="0" presId="urn:microsoft.com/office/officeart/2005/8/layout/process1"/>
    <dgm:cxn modelId="{364057D9-2A85-4ACA-953B-A77428A30DF4}" type="presOf" srcId="{88CE3BA0-0F74-4CEC-B229-C58BF5EF83CD}" destId="{FFA21ACE-0053-4F78-A76D-8F3298EB1B8C}" srcOrd="0" destOrd="0" presId="urn:microsoft.com/office/officeart/2005/8/layout/process1"/>
    <dgm:cxn modelId="{1D31A946-BC86-45A1-9CD9-ECAAF68540F9}" type="presOf" srcId="{96924AEF-9F21-4D32-BDC8-77691611F0B9}" destId="{B80A399A-71BD-4C64-86A4-D4FB27F8CAB3}" srcOrd="0" destOrd="0" presId="urn:microsoft.com/office/officeart/2005/8/layout/process1"/>
    <dgm:cxn modelId="{A355F64F-6816-4F75-9CDD-A01C09D6074C}" type="presParOf" srcId="{B80A399A-71BD-4C64-86A4-D4FB27F8CAB3}" destId="{1E5DB606-6A1A-4E5B-AF80-7D80BB852A18}" srcOrd="0" destOrd="0" presId="urn:microsoft.com/office/officeart/2005/8/layout/process1"/>
    <dgm:cxn modelId="{1CF218BF-B691-48DD-9A83-BBA47402003B}" type="presParOf" srcId="{B80A399A-71BD-4C64-86A4-D4FB27F8CAB3}" destId="{DD9EA90C-0DDF-40CC-A213-81AE38548554}" srcOrd="1" destOrd="0" presId="urn:microsoft.com/office/officeart/2005/8/layout/process1"/>
    <dgm:cxn modelId="{4582E952-1895-4828-84A3-AC42041A88F7}" type="presParOf" srcId="{DD9EA90C-0DDF-40CC-A213-81AE38548554}" destId="{4FBBC5D3-6B2D-4ADF-AF66-E5D4C3D1898B}" srcOrd="0" destOrd="0" presId="urn:microsoft.com/office/officeart/2005/8/layout/process1"/>
    <dgm:cxn modelId="{F22CFE42-D0F3-461A-AE0A-01FAF570A18A}" type="presParOf" srcId="{B80A399A-71BD-4C64-86A4-D4FB27F8CAB3}" destId="{AE37591D-5F81-4113-AE79-921B4A0B15DA}" srcOrd="2" destOrd="0" presId="urn:microsoft.com/office/officeart/2005/8/layout/process1"/>
    <dgm:cxn modelId="{554D31F5-837E-4467-9BCA-64FFF503CB70}" type="presParOf" srcId="{B80A399A-71BD-4C64-86A4-D4FB27F8CAB3}" destId="{2ADF480A-D755-4091-A088-954ED3AF0DE5}" srcOrd="3" destOrd="0" presId="urn:microsoft.com/office/officeart/2005/8/layout/process1"/>
    <dgm:cxn modelId="{D4445DB6-1341-42B0-A686-13FB44240360}" type="presParOf" srcId="{2ADF480A-D755-4091-A088-954ED3AF0DE5}" destId="{1BC1D715-8D28-48CD-B54C-4910455C00F3}" srcOrd="0" destOrd="0" presId="urn:microsoft.com/office/officeart/2005/8/layout/process1"/>
    <dgm:cxn modelId="{0115B0C0-426C-4817-B01B-FA28CFF11BBE}" type="presParOf" srcId="{B80A399A-71BD-4C64-86A4-D4FB27F8CAB3}" destId="{FFA21ACE-0053-4F78-A76D-8F3298EB1B8C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5DB606-6A1A-4E5B-AF80-7D80BB852A18}">
      <dsp:nvSpPr>
        <dsp:cNvPr id="0" name=""/>
        <dsp:cNvSpPr/>
      </dsp:nvSpPr>
      <dsp:spPr>
        <a:xfrm>
          <a:off x="5208" y="1522436"/>
          <a:ext cx="1556667" cy="9340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Program TV</a:t>
          </a:r>
          <a:endParaRPr lang="en-US" sz="2300" kern="1200" dirty="0"/>
        </a:p>
      </dsp:txBody>
      <dsp:txXfrm>
        <a:off x="32564" y="1549792"/>
        <a:ext cx="1501955" cy="879288"/>
      </dsp:txXfrm>
    </dsp:sp>
    <dsp:sp modelId="{DD9EA90C-0DDF-40CC-A213-81AE38548554}">
      <dsp:nvSpPr>
        <dsp:cNvPr id="0" name=""/>
        <dsp:cNvSpPr/>
      </dsp:nvSpPr>
      <dsp:spPr>
        <a:xfrm>
          <a:off x="1717542" y="1796410"/>
          <a:ext cx="330013" cy="3860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1717542" y="1873621"/>
        <a:ext cx="231009" cy="231631"/>
      </dsp:txXfrm>
    </dsp:sp>
    <dsp:sp modelId="{AE37591D-5F81-4113-AE79-921B4A0B15DA}">
      <dsp:nvSpPr>
        <dsp:cNvPr id="0" name=""/>
        <dsp:cNvSpPr/>
      </dsp:nvSpPr>
      <dsp:spPr>
        <a:xfrm>
          <a:off x="2184542" y="1522436"/>
          <a:ext cx="1556667" cy="934000"/>
        </a:xfrm>
        <a:prstGeom prst="roundRect">
          <a:avLst>
            <a:gd name="adj" fmla="val 10000"/>
          </a:avLst>
        </a:prstGeom>
        <a:solidFill>
          <a:schemeClr val="accent4">
            <a:hueOff val="-764177"/>
            <a:satOff val="-5123"/>
            <a:lumOff val="-529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Proses</a:t>
          </a:r>
          <a:endParaRPr lang="en-US" sz="2300" kern="1200" dirty="0"/>
        </a:p>
      </dsp:txBody>
      <dsp:txXfrm>
        <a:off x="2211898" y="1549792"/>
        <a:ext cx="1501955" cy="879288"/>
      </dsp:txXfrm>
    </dsp:sp>
    <dsp:sp modelId="{2ADF480A-D755-4091-A088-954ED3AF0DE5}">
      <dsp:nvSpPr>
        <dsp:cNvPr id="0" name=""/>
        <dsp:cNvSpPr/>
      </dsp:nvSpPr>
      <dsp:spPr>
        <a:xfrm>
          <a:off x="3896876" y="1796410"/>
          <a:ext cx="330013" cy="3860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528355"/>
            <a:satOff val="-10245"/>
            <a:lumOff val="-1058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3896876" y="1873621"/>
        <a:ext cx="231009" cy="231631"/>
      </dsp:txXfrm>
    </dsp:sp>
    <dsp:sp modelId="{FFA21ACE-0053-4F78-A76D-8F3298EB1B8C}">
      <dsp:nvSpPr>
        <dsp:cNvPr id="0" name=""/>
        <dsp:cNvSpPr/>
      </dsp:nvSpPr>
      <dsp:spPr>
        <a:xfrm>
          <a:off x="4363876" y="1522436"/>
          <a:ext cx="1556667" cy="934000"/>
        </a:xfrm>
        <a:prstGeom prst="roundRect">
          <a:avLst>
            <a:gd name="adj" fmla="val 10000"/>
          </a:avLst>
        </a:prstGeom>
        <a:solidFill>
          <a:schemeClr val="accent4">
            <a:hueOff val="-1528355"/>
            <a:satOff val="-10245"/>
            <a:lumOff val="-1058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Penonton</a:t>
          </a:r>
          <a:endParaRPr lang="en-US" sz="2300" kern="1200" dirty="0"/>
        </a:p>
      </dsp:txBody>
      <dsp:txXfrm>
        <a:off x="4391232" y="1549792"/>
        <a:ext cx="1501955" cy="8792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7DE6118-2437-4B30-8E3C-4D2BE6020583}" type="datetimeFigureOut">
              <a:rPr lang="en-US" smtClean="0"/>
              <a:pPr/>
              <a:t>6/15/2017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969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608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3072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534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6/15/2017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1503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869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00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362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21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6/15/2017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658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6/15/2017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2475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7DE6118-2437-4B30-8E3C-4D2BE6020583}" type="datetimeFigureOut">
              <a:rPr lang="en-US" smtClean="0"/>
              <a:pPr/>
              <a:t>6/15/2017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6951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dirty="0" err="1" smtClean="0">
                <a:latin typeface="+mn-lt"/>
              </a:rPr>
              <a:t>Pengukuran</a:t>
            </a:r>
            <a:r>
              <a:rPr lang="en-US" sz="3200" dirty="0" smtClean="0">
                <a:latin typeface="+mn-lt"/>
              </a:rPr>
              <a:t/>
            </a:r>
            <a:br>
              <a:rPr lang="en-US" sz="3200" dirty="0" smtClean="0">
                <a:latin typeface="+mn-lt"/>
              </a:rPr>
            </a:br>
            <a:r>
              <a:rPr lang="en-US" sz="3200" dirty="0" smtClean="0"/>
              <a:t>rating, share,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cprp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+mn-lt"/>
              </a:rPr>
              <a:t>program </a:t>
            </a:r>
            <a:r>
              <a:rPr lang="en-US" sz="3200" dirty="0" err="1" smtClean="0">
                <a:latin typeface="+mn-lt"/>
              </a:rPr>
              <a:t>televisi</a:t>
            </a:r>
            <a:endParaRPr lang="en-US" sz="3200" dirty="0">
              <a:latin typeface="+mn-lt"/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16" b="24416"/>
          <a:stretch>
            <a:fillRect/>
          </a:stretch>
        </p:blipFill>
        <p:spPr/>
      </p:pic>
      <p:sp>
        <p:nvSpPr>
          <p:cNvPr id="3" name="Subtitle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Bugi</a:t>
            </a:r>
            <a:r>
              <a:rPr lang="en-US" sz="2000" dirty="0" smtClean="0"/>
              <a:t> </a:t>
            </a:r>
            <a:r>
              <a:rPr lang="en-US" sz="2000" dirty="0" err="1" smtClean="0"/>
              <a:t>Satrio</a:t>
            </a:r>
            <a:r>
              <a:rPr lang="en-US" sz="2000" dirty="0" smtClean="0"/>
              <a:t>, S.E., </a:t>
            </a:r>
            <a:r>
              <a:rPr lang="en-US" sz="2000" dirty="0" err="1" smtClean="0"/>
              <a:t>M.I.Kom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1888222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62202" y="956349"/>
            <a:ext cx="10203104" cy="402272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600" dirty="0" err="1" smtClean="0">
                <a:latin typeface="+mj-lt"/>
              </a:rPr>
              <a:t>Prinsip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Kerja</a:t>
            </a:r>
            <a:r>
              <a:rPr lang="en-US" sz="2600" i="1" dirty="0">
                <a:latin typeface="+mj-lt"/>
              </a:rPr>
              <a:t> </a:t>
            </a:r>
            <a:r>
              <a:rPr lang="en-US" sz="2600" dirty="0" smtClean="0"/>
              <a:t>Survey </a:t>
            </a:r>
            <a:r>
              <a:rPr lang="en-US" sz="2600" dirty="0" err="1" smtClean="0"/>
              <a:t>Kepermisaan</a:t>
            </a:r>
            <a:r>
              <a:rPr lang="en-US" sz="2600" dirty="0" smtClean="0"/>
              <a:t>: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600" dirty="0" err="1" smtClean="0">
                <a:latin typeface="+mj-lt"/>
              </a:rPr>
              <a:t>Penentuan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wilayah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kota</a:t>
            </a:r>
            <a:r>
              <a:rPr lang="en-US" sz="2600" dirty="0" smtClean="0"/>
              <a:t> yang </a:t>
            </a:r>
            <a:r>
              <a:rPr lang="en-US" sz="2600" dirty="0" err="1" smtClean="0"/>
              <a:t>akan</a:t>
            </a:r>
            <a:r>
              <a:rPr lang="en-US" sz="2600" dirty="0" smtClean="0"/>
              <a:t> </a:t>
            </a:r>
            <a:r>
              <a:rPr lang="en-US" sz="2600" dirty="0" err="1" smtClean="0"/>
              <a:t>disurvei</a:t>
            </a:r>
            <a:r>
              <a:rPr lang="en-US" sz="2600" dirty="0" smtClean="0"/>
              <a:t>;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600" dirty="0" err="1" smtClean="0"/>
              <a:t>Setiap</a:t>
            </a:r>
            <a:r>
              <a:rPr lang="en-US" sz="2600" dirty="0" smtClean="0"/>
              <a:t> </a:t>
            </a:r>
            <a:r>
              <a:rPr lang="en-US" sz="2600" dirty="0" err="1" smtClean="0"/>
              <a:t>individu</a:t>
            </a:r>
            <a:r>
              <a:rPr lang="en-US" sz="2600" dirty="0" smtClean="0"/>
              <a:t> di </a:t>
            </a:r>
            <a:r>
              <a:rPr lang="en-US" sz="2600" dirty="0" err="1" smtClean="0"/>
              <a:t>wilayah</a:t>
            </a:r>
            <a:r>
              <a:rPr lang="en-US" sz="2600" dirty="0" smtClean="0"/>
              <a:t> </a:t>
            </a:r>
            <a:r>
              <a:rPr lang="en-US" sz="2600" dirty="0" err="1" smtClean="0"/>
              <a:t>sampel</a:t>
            </a:r>
            <a:r>
              <a:rPr lang="en-US" sz="2600" dirty="0" smtClean="0"/>
              <a:t> </a:t>
            </a:r>
            <a:r>
              <a:rPr lang="en-US" sz="2600" dirty="0" err="1" smtClean="0">
                <a:latin typeface="+mj-lt"/>
              </a:rPr>
              <a:t>memasukkan</a:t>
            </a:r>
            <a:r>
              <a:rPr lang="en-US" sz="2600" dirty="0" smtClean="0">
                <a:latin typeface="+mj-lt"/>
              </a:rPr>
              <a:t> data </a:t>
            </a:r>
            <a:r>
              <a:rPr lang="en-US" sz="2600" dirty="0" err="1" smtClean="0"/>
              <a:t>ke</a:t>
            </a:r>
            <a:r>
              <a:rPr lang="en-US" sz="2600" dirty="0" smtClean="0"/>
              <a:t> </a:t>
            </a:r>
            <a:r>
              <a:rPr lang="en-US" sz="2600" i="1" dirty="0" smtClean="0"/>
              <a:t>remote control </a:t>
            </a:r>
            <a:r>
              <a:rPr lang="en-US" sz="2600" dirty="0" smtClean="0"/>
              <a:t>yang </a:t>
            </a:r>
            <a:r>
              <a:rPr lang="en-US" sz="2600" dirty="0" err="1" smtClean="0"/>
              <a:t>disediakan</a:t>
            </a:r>
            <a:r>
              <a:rPr lang="en-US" sz="2600" dirty="0"/>
              <a:t>;</a:t>
            </a:r>
            <a:endParaRPr lang="en-US" sz="26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600" dirty="0" err="1" smtClean="0">
                <a:latin typeface="+mj-lt"/>
              </a:rPr>
              <a:t>Instalasi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/>
              <a:t>perangkat</a:t>
            </a:r>
            <a:r>
              <a:rPr lang="en-US" sz="2600" dirty="0" smtClean="0"/>
              <a:t> </a:t>
            </a:r>
            <a:r>
              <a:rPr lang="en-US" sz="2600" i="1" dirty="0" err="1" smtClean="0"/>
              <a:t>peoplemeter</a:t>
            </a:r>
            <a:r>
              <a:rPr lang="en-US" sz="2600" i="1" dirty="0" smtClean="0"/>
              <a:t>;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600" i="1" dirty="0" smtClean="0">
                <a:latin typeface="+mj-lt"/>
              </a:rPr>
              <a:t>Online Polling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dikirim</a:t>
            </a:r>
            <a:r>
              <a:rPr lang="en-US" sz="2600" dirty="0" smtClean="0"/>
              <a:t> </a:t>
            </a:r>
            <a:r>
              <a:rPr lang="en-US" sz="2600" dirty="0" err="1" smtClean="0"/>
              <a:t>ke</a:t>
            </a:r>
            <a:r>
              <a:rPr lang="en-US" sz="2600" dirty="0" smtClean="0"/>
              <a:t> data </a:t>
            </a:r>
            <a:r>
              <a:rPr lang="en-US" sz="2600" i="1" dirty="0" smtClean="0"/>
              <a:t>center;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600" dirty="0" err="1" smtClean="0">
                <a:latin typeface="+mj-lt"/>
              </a:rPr>
              <a:t>Akumulasi</a:t>
            </a:r>
            <a:r>
              <a:rPr lang="en-US" sz="2600" dirty="0" smtClean="0">
                <a:latin typeface="+mj-lt"/>
              </a:rPr>
              <a:t> data </a:t>
            </a:r>
            <a:r>
              <a:rPr lang="en-US" sz="2600" dirty="0" err="1" smtClean="0"/>
              <a:t>sehingga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dimanfaatkan</a:t>
            </a:r>
            <a:r>
              <a:rPr lang="en-US" sz="2600" dirty="0" smtClean="0"/>
              <a:t> </a:t>
            </a:r>
            <a:r>
              <a:rPr lang="en-US" sz="2600" dirty="0" err="1" smtClean="0"/>
              <a:t>stasiun</a:t>
            </a:r>
            <a:r>
              <a:rPr lang="en-US" sz="2600" dirty="0" smtClean="0"/>
              <a:t> TV.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1134670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6281" y="3728854"/>
            <a:ext cx="34319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+mj-lt"/>
              </a:rPr>
              <a:t>Share</a:t>
            </a:r>
            <a:r>
              <a:rPr lang="en-US" sz="3200" i="1" dirty="0" smtClean="0"/>
              <a:t> </a:t>
            </a:r>
            <a:r>
              <a:rPr lang="en-US" sz="3200" dirty="0" smtClean="0"/>
              <a:t>:</a:t>
            </a:r>
            <a:endParaRPr lang="en-US" sz="3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252849" y="3436466"/>
            <a:ext cx="59396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Jumlah</a:t>
            </a:r>
            <a:r>
              <a:rPr lang="en-US" sz="3200" dirty="0" smtClean="0"/>
              <a:t> </a:t>
            </a:r>
            <a:r>
              <a:rPr lang="en-US" sz="3200" dirty="0" err="1" smtClean="0"/>
              <a:t>Penonton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Program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003467" y="4220237"/>
            <a:ext cx="39396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Jumlah</a:t>
            </a:r>
            <a:r>
              <a:rPr lang="en-US" sz="3200" dirty="0" smtClean="0"/>
              <a:t> </a:t>
            </a:r>
            <a:r>
              <a:rPr lang="en-US" sz="3200" dirty="0" err="1" smtClean="0"/>
              <a:t>Penonton</a:t>
            </a:r>
            <a:r>
              <a:rPr lang="en-US" sz="3200" dirty="0" smtClean="0"/>
              <a:t> TV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9695212" y="3728854"/>
            <a:ext cx="34319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X 100%</a:t>
            </a:r>
            <a:endParaRPr lang="en-US" sz="3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980705" y="4116244"/>
            <a:ext cx="64839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16281" y="1306288"/>
            <a:ext cx="34319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+mj-lt"/>
              </a:rPr>
              <a:t>Rating</a:t>
            </a:r>
            <a:r>
              <a:rPr lang="en-US" sz="3200" i="1" dirty="0" smtClean="0"/>
              <a:t> </a:t>
            </a:r>
            <a:r>
              <a:rPr lang="en-US" sz="3200" dirty="0" smtClean="0"/>
              <a:t>:</a:t>
            </a:r>
            <a:endParaRPr lang="en-US" sz="32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252849" y="1013900"/>
            <a:ext cx="59396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Jumlah</a:t>
            </a:r>
            <a:r>
              <a:rPr lang="en-US" sz="3200" dirty="0" smtClean="0"/>
              <a:t> </a:t>
            </a:r>
            <a:r>
              <a:rPr lang="en-US" sz="3200" dirty="0" err="1" smtClean="0"/>
              <a:t>Penonton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Program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295898" y="1797671"/>
            <a:ext cx="34319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Jumlah</a:t>
            </a:r>
            <a:r>
              <a:rPr lang="en-US" sz="3200" dirty="0" smtClean="0"/>
              <a:t> </a:t>
            </a:r>
            <a:r>
              <a:rPr lang="en-US" sz="3200" dirty="0" err="1" smtClean="0"/>
              <a:t>Pemilik</a:t>
            </a:r>
            <a:r>
              <a:rPr lang="en-US" sz="3200" dirty="0" smtClean="0"/>
              <a:t> TV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9695212" y="1306288"/>
            <a:ext cx="34319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X 100%</a:t>
            </a:r>
            <a:endParaRPr lang="en-US" sz="32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980707" y="1698173"/>
            <a:ext cx="64839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16574" y="5859032"/>
            <a:ext cx="11412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*Total share </a:t>
            </a:r>
            <a:r>
              <a:rPr lang="en-US" i="1" dirty="0" err="1" smtClean="0"/>
              <a:t>selalu</a:t>
            </a:r>
            <a:r>
              <a:rPr lang="en-US" i="1" dirty="0" smtClean="0"/>
              <a:t> 100%. Total Rating </a:t>
            </a:r>
            <a:r>
              <a:rPr lang="en-US" i="1" dirty="0" err="1" smtClean="0"/>
              <a:t>hampir</a:t>
            </a:r>
            <a:r>
              <a:rPr lang="en-US" i="1" dirty="0" smtClean="0"/>
              <a:t>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pernah</a:t>
            </a:r>
            <a:r>
              <a:rPr lang="en-US" i="1" dirty="0" smtClean="0"/>
              <a:t> 100% (</a:t>
            </a:r>
            <a:r>
              <a:rPr lang="en-US" i="1" dirty="0" err="1" smtClean="0"/>
              <a:t>jumlah</a:t>
            </a:r>
            <a:r>
              <a:rPr lang="en-US" i="1" dirty="0" smtClean="0"/>
              <a:t> </a:t>
            </a:r>
            <a:r>
              <a:rPr lang="en-US" i="1" dirty="0" err="1" smtClean="0"/>
              <a:t>pemilik</a:t>
            </a:r>
            <a:r>
              <a:rPr lang="en-US" i="1" dirty="0" smtClean="0"/>
              <a:t> TV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selalu</a:t>
            </a:r>
            <a:r>
              <a:rPr lang="en-US" i="1" dirty="0" smtClean="0"/>
              <a:t> </a:t>
            </a:r>
            <a:r>
              <a:rPr lang="en-US" i="1" dirty="0" err="1" smtClean="0"/>
              <a:t>menonton</a:t>
            </a:r>
            <a:r>
              <a:rPr lang="en-US" i="1" dirty="0" smtClean="0"/>
              <a:t> TV).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544906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83505" y="754083"/>
            <a:ext cx="9720263" cy="402272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mengetahui</a:t>
            </a:r>
            <a:r>
              <a:rPr lang="en-US" sz="2400" dirty="0" smtClean="0"/>
              <a:t> </a:t>
            </a:r>
            <a:r>
              <a:rPr lang="en-US" sz="2400" i="1" dirty="0" smtClean="0"/>
              <a:t>Rating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Share,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iklan</a:t>
            </a:r>
            <a:r>
              <a:rPr lang="en-US" sz="2400" dirty="0" smtClean="0"/>
              <a:t> TV (</a:t>
            </a:r>
            <a:r>
              <a:rPr lang="en-US" sz="2400" dirty="0" smtClean="0">
                <a:latin typeface="+mj-lt"/>
              </a:rPr>
              <a:t>Cost Per Rating Point (CPRP)</a:t>
            </a:r>
            <a:r>
              <a:rPr lang="en-US" sz="2400" dirty="0" smtClean="0"/>
              <a:t>)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pertimbangan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iklan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memilih</a:t>
            </a:r>
            <a:r>
              <a:rPr lang="en-US" sz="2400" dirty="0" smtClean="0"/>
              <a:t> spot </a:t>
            </a:r>
            <a:r>
              <a:rPr lang="en-US" sz="2400" dirty="0" err="1" smtClean="0"/>
              <a:t>iklan</a:t>
            </a:r>
            <a:r>
              <a:rPr lang="en-US" sz="2400" dirty="0" smtClean="0"/>
              <a:t> di </a:t>
            </a:r>
            <a:r>
              <a:rPr lang="en-US" sz="2400" dirty="0" err="1" smtClean="0"/>
              <a:t>stasiun</a:t>
            </a:r>
            <a:r>
              <a:rPr lang="en-US" sz="2400" dirty="0" smtClean="0"/>
              <a:t> TV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i="1" dirty="0" smtClean="0"/>
              <a:t> 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083505" y="3325093"/>
            <a:ext cx="3431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latin typeface="+mj-lt"/>
              </a:rPr>
              <a:t>CPRP</a:t>
            </a:r>
            <a:r>
              <a:rPr lang="en-US" sz="3200" dirty="0" smtClean="0"/>
              <a:t>:</a:t>
            </a:r>
            <a:endParaRPr lang="en-US" sz="32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4119135" y="2931552"/>
            <a:ext cx="5939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Harga</a:t>
            </a:r>
            <a:r>
              <a:rPr lang="en-US" sz="3600" dirty="0" smtClean="0"/>
              <a:t> </a:t>
            </a:r>
            <a:r>
              <a:rPr lang="en-US" sz="3600" dirty="0" err="1" smtClean="0"/>
              <a:t>Iklan</a:t>
            </a:r>
            <a:r>
              <a:rPr lang="en-US" sz="3600" dirty="0" smtClean="0"/>
              <a:t> Per Spot</a:t>
            </a:r>
            <a:endParaRPr lang="en-US" sz="36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2947931" y="3716978"/>
            <a:ext cx="64839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119135" y="3856074"/>
            <a:ext cx="6336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/>
              <a:t>R</a:t>
            </a:r>
            <a:r>
              <a:rPr lang="en-US" sz="3600" i="1" dirty="0" smtClean="0"/>
              <a:t>ating</a:t>
            </a:r>
            <a:r>
              <a:rPr lang="en-US" sz="3600" dirty="0" smtClean="0"/>
              <a:t> X </a:t>
            </a:r>
            <a:r>
              <a:rPr lang="en-US" sz="3600" i="1" dirty="0"/>
              <a:t>R</a:t>
            </a:r>
            <a:r>
              <a:rPr lang="en-US" sz="3600" i="1" dirty="0" smtClean="0"/>
              <a:t>ating value</a:t>
            </a:r>
            <a:endParaRPr lang="en-US" sz="4000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1203816" y="5307789"/>
            <a:ext cx="10174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*Rating Value: 1% rating = 100.000 orang (</a:t>
            </a:r>
            <a:r>
              <a:rPr lang="en-US" sz="2400" i="1" dirty="0" err="1" smtClean="0"/>
              <a:t>misal</a:t>
            </a:r>
            <a:r>
              <a:rPr lang="en-US" sz="2800" i="1" dirty="0" smtClean="0"/>
              <a:t>)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787760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70015" y="469075"/>
            <a:ext cx="9720263" cy="60504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+mj-lt"/>
              </a:rPr>
              <a:t>Contoh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Soal</a:t>
            </a:r>
            <a:r>
              <a:rPr lang="en-US" sz="2000" dirty="0" smtClean="0">
                <a:latin typeface="+mj-lt"/>
              </a:rPr>
              <a:t>:</a:t>
            </a:r>
          </a:p>
          <a:p>
            <a:pPr marL="0" indent="0">
              <a:buNone/>
            </a:pPr>
            <a:r>
              <a:rPr lang="en-US" sz="2000" dirty="0" err="1" smtClean="0"/>
              <a:t>Penduduk</a:t>
            </a:r>
            <a:r>
              <a:rPr lang="en-US" sz="2000" dirty="0" smtClean="0"/>
              <a:t> </a:t>
            </a:r>
            <a:r>
              <a:rPr lang="en-US" sz="2000" dirty="0" err="1" smtClean="0"/>
              <a:t>Provinsi</a:t>
            </a:r>
            <a:r>
              <a:rPr lang="en-US" sz="2000" dirty="0" smtClean="0"/>
              <a:t> A	= 1.500.000 orang</a:t>
            </a:r>
          </a:p>
          <a:p>
            <a:pPr marL="0" indent="0">
              <a:buNone/>
            </a:pPr>
            <a:r>
              <a:rPr lang="en-US" sz="2000" dirty="0" err="1" smtClean="0"/>
              <a:t>Penduduk</a:t>
            </a:r>
            <a:r>
              <a:rPr lang="en-US" sz="2000" dirty="0" smtClean="0"/>
              <a:t> </a:t>
            </a:r>
            <a:r>
              <a:rPr lang="en-US" sz="2000" dirty="0" err="1" smtClean="0"/>
              <a:t>pemilik</a:t>
            </a:r>
            <a:r>
              <a:rPr lang="en-US" sz="2000" dirty="0" smtClean="0"/>
              <a:t> TV 	= 1.000.000 orang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pukul</a:t>
            </a:r>
            <a:r>
              <a:rPr lang="en-US" sz="2000" dirty="0" smtClean="0"/>
              <a:t> 16.00 WIB </a:t>
            </a:r>
            <a:r>
              <a:rPr lang="en-US" sz="2000" i="1" dirty="0" smtClean="0"/>
              <a:t>(early fringe</a:t>
            </a:r>
            <a:r>
              <a:rPr lang="en-US" sz="2000" dirty="0" smtClean="0"/>
              <a:t>)</a:t>
            </a:r>
            <a:r>
              <a:rPr lang="en-US" sz="2000" i="1" dirty="0" smtClean="0"/>
              <a:t>,</a:t>
            </a:r>
            <a:r>
              <a:rPr lang="en-US" sz="2000" dirty="0" smtClean="0"/>
              <a:t> data yang </a:t>
            </a:r>
            <a:r>
              <a:rPr lang="en-US" sz="2000" dirty="0" err="1" smtClean="0"/>
              <a:t>diterima</a:t>
            </a:r>
            <a:r>
              <a:rPr lang="en-US" sz="2000" dirty="0"/>
              <a:t> </a:t>
            </a:r>
            <a:r>
              <a:rPr lang="en-US" sz="2000" dirty="0" err="1" smtClean="0"/>
              <a:t>sbb</a:t>
            </a:r>
            <a:r>
              <a:rPr lang="en-US" sz="2000" dirty="0" smtClean="0"/>
              <a:t>.: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457200" indent="-457200">
              <a:buAutoNum type="alphaUcPeriod"/>
            </a:pPr>
            <a:r>
              <a:rPr lang="en-US" sz="2000" dirty="0" err="1" smtClean="0"/>
              <a:t>Hitunglah</a:t>
            </a:r>
            <a:r>
              <a:rPr lang="en-US" sz="2000" dirty="0" smtClean="0"/>
              <a:t> </a:t>
            </a:r>
            <a:r>
              <a:rPr lang="en-US" sz="2000" dirty="0" err="1" smtClean="0"/>
              <a:t>berapa</a:t>
            </a:r>
            <a:r>
              <a:rPr lang="en-US" sz="2000" dirty="0" smtClean="0"/>
              <a:t> </a:t>
            </a:r>
            <a:r>
              <a:rPr lang="en-US" sz="2000" i="1" dirty="0" smtClean="0"/>
              <a:t>rating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i="1" dirty="0" smtClean="0"/>
              <a:t>share</a:t>
            </a:r>
            <a:r>
              <a:rPr lang="en-US" sz="2000" dirty="0" smtClean="0"/>
              <a:t> </a:t>
            </a:r>
            <a:r>
              <a:rPr lang="en-US" sz="2000" dirty="0" err="1" smtClean="0"/>
              <a:t>masing-masing</a:t>
            </a:r>
            <a:r>
              <a:rPr lang="en-US" sz="2000" dirty="0" smtClean="0"/>
              <a:t> </a:t>
            </a:r>
            <a:r>
              <a:rPr lang="en-US" sz="2000" dirty="0" err="1" smtClean="0"/>
              <a:t>stasiun</a:t>
            </a:r>
            <a:r>
              <a:rPr lang="en-US" sz="2000" dirty="0" smtClean="0"/>
              <a:t> TV!</a:t>
            </a:r>
          </a:p>
          <a:p>
            <a:pPr marL="457200" indent="-457200">
              <a:buAutoNum type="alphaUcPeriod"/>
            </a:pPr>
            <a:r>
              <a:rPr lang="en-US" sz="2000" dirty="0" err="1" smtClean="0"/>
              <a:t>Tentukan</a:t>
            </a:r>
            <a:r>
              <a:rPr lang="en-US" sz="2000" dirty="0" smtClean="0"/>
              <a:t> spot </a:t>
            </a:r>
            <a:r>
              <a:rPr lang="en-US" sz="2000" dirty="0" err="1" smtClean="0"/>
              <a:t>iklan</a:t>
            </a:r>
            <a:r>
              <a:rPr lang="en-US" sz="2000" dirty="0" smtClean="0"/>
              <a:t> </a:t>
            </a:r>
            <a:r>
              <a:rPr lang="en-US" sz="2000" dirty="0" err="1" smtClean="0"/>
              <a:t>terbaik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mengiklankan</a:t>
            </a:r>
            <a:r>
              <a:rPr lang="en-US" sz="2000" dirty="0" smtClean="0"/>
              <a:t> </a:t>
            </a:r>
            <a:r>
              <a:rPr lang="en-US" sz="2000" dirty="0" err="1" smtClean="0"/>
              <a:t>iklan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Anda</a:t>
            </a:r>
            <a:r>
              <a:rPr lang="en-US" sz="2000" dirty="0" smtClean="0"/>
              <a:t>!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783552"/>
              </p:ext>
            </p:extLst>
          </p:nvPr>
        </p:nvGraphicFramePr>
        <p:xfrm>
          <a:off x="570015" y="2821597"/>
          <a:ext cx="5830786" cy="222504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294411"/>
                <a:gridCol w="1698171"/>
                <a:gridCol w="28382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Stasiun</a:t>
                      </a:r>
                      <a:r>
                        <a:rPr lang="en-US" dirty="0" smtClean="0"/>
                        <a:t> TV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Penonton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Harga</a:t>
                      </a:r>
                      <a:r>
                        <a:rPr lang="en-US" baseline="0" dirty="0" smtClean="0"/>
                        <a:t> per </a:t>
                      </a:r>
                      <a:r>
                        <a:rPr lang="en-US" dirty="0" smtClean="0"/>
                        <a:t>Spot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Iklan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TV 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100.000 orang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 5.000.000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TV 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150.000 orang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 7.000.000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TV 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250.000 orang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 6.000.000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TV 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200.000 orang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 8.000.000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700.000</a:t>
                      </a:r>
                      <a:r>
                        <a:rPr lang="en-US" baseline="0" dirty="0" smtClean="0"/>
                        <a:t> orang</a:t>
                      </a:r>
                      <a:endParaRPr lang="en-US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930" y="523460"/>
            <a:ext cx="4996070" cy="499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9897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40236" y="1013646"/>
            <a:ext cx="3431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Rating</a:t>
            </a:r>
            <a:r>
              <a:rPr lang="en-US" sz="2400" i="1" dirty="0" smtClean="0"/>
              <a:t> </a:t>
            </a:r>
            <a:r>
              <a:rPr lang="en-US" sz="2400" dirty="0" smtClean="0"/>
              <a:t>:</a:t>
            </a:r>
            <a:endParaRPr lang="en-US" sz="24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5063155" y="2321605"/>
            <a:ext cx="9135841" cy="3878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dirty="0" smtClean="0"/>
              <a:t>TV A		=								= 10%</a:t>
            </a:r>
          </a:p>
          <a:p>
            <a:pPr>
              <a:lnSpc>
                <a:spcPct val="200000"/>
              </a:lnSpc>
            </a:pPr>
            <a:r>
              <a:rPr lang="en-US" sz="3200" dirty="0" smtClean="0"/>
              <a:t>TV B		=								= 15%</a:t>
            </a:r>
          </a:p>
          <a:p>
            <a:pPr>
              <a:lnSpc>
                <a:spcPct val="200000"/>
              </a:lnSpc>
            </a:pPr>
            <a:r>
              <a:rPr lang="en-US" sz="3200" dirty="0" smtClean="0"/>
              <a:t>TV C		=								= 25%</a:t>
            </a:r>
          </a:p>
          <a:p>
            <a:pPr>
              <a:lnSpc>
                <a:spcPct val="200000"/>
              </a:lnSpc>
            </a:pPr>
            <a:r>
              <a:rPr lang="en-US" sz="3200" dirty="0" smtClean="0"/>
              <a:t>TV D		=								= 20%				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7117586" y="2427633"/>
                <a:ext cx="2702984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100.000</m:t>
                          </m:r>
                        </m:num>
                        <m:den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1.000.000</m:t>
                          </m:r>
                        </m:den>
                      </m:f>
                      <m:r>
                        <a:rPr lang="en-US" sz="24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i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400" i="0">
                          <a:latin typeface="Cambria Math" panose="02040503050406030204" pitchFamily="18" charset="0"/>
                        </a:rPr>
                        <m:t> 100%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7586" y="2427633"/>
                <a:ext cx="2702984" cy="78617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117586" y="3491085"/>
                <a:ext cx="2702984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0.000</m:t>
                          </m:r>
                        </m:num>
                        <m:den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1.000.000</m:t>
                          </m:r>
                        </m:den>
                      </m:f>
                      <m:r>
                        <a:rPr lang="en-US" sz="24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i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400" i="0">
                          <a:latin typeface="Cambria Math" panose="02040503050406030204" pitchFamily="18" charset="0"/>
                        </a:rPr>
                        <m:t> 100%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7586" y="3491085"/>
                <a:ext cx="2702984" cy="78617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7117586" y="4554537"/>
                <a:ext cx="2702984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25</m:t>
                          </m:r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0.000</m:t>
                          </m:r>
                        </m:num>
                        <m:den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1.000.000</m:t>
                          </m:r>
                        </m:den>
                      </m:f>
                      <m:r>
                        <a:rPr lang="en-US" sz="24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i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400" i="0">
                          <a:latin typeface="Cambria Math" panose="02040503050406030204" pitchFamily="18" charset="0"/>
                        </a:rPr>
                        <m:t> 100%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7586" y="4554537"/>
                <a:ext cx="2702984" cy="7861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7196573" y="5617989"/>
                <a:ext cx="2702984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00.000</m:t>
                          </m:r>
                        </m:num>
                        <m:den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1.000.000</m:t>
                          </m:r>
                        </m:den>
                      </m:f>
                      <m:r>
                        <a:rPr lang="en-US" sz="24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i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400" i="0">
                          <a:latin typeface="Cambria Math" panose="02040503050406030204" pitchFamily="18" charset="0"/>
                        </a:rPr>
                        <m:t> 100%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6573" y="5617989"/>
                <a:ext cx="2702984" cy="78617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239889" y="1013646"/>
                <a:ext cx="5674951" cy="8502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Jumlah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Penonton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Suatu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Program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Jumlah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Pemilik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TV</m:t>
                          </m:r>
                        </m:den>
                      </m:f>
                      <m:r>
                        <a:rPr lang="en-US" sz="24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400" i="0">
                          <a:latin typeface="Cambria Math" panose="02040503050406030204" pitchFamily="18" charset="0"/>
                        </a:rPr>
                        <m:t> 100%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9889" y="1013646"/>
                <a:ext cx="5674951" cy="85023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411025"/>
              </p:ext>
            </p:extLst>
          </p:nvPr>
        </p:nvGraphicFramePr>
        <p:xfrm>
          <a:off x="647761" y="2859298"/>
          <a:ext cx="3589388" cy="2240738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527162"/>
                <a:gridCol w="2062226"/>
              </a:tblGrid>
              <a:tr h="36918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Stasiun</a:t>
                      </a:r>
                      <a:r>
                        <a:rPr lang="en-US" dirty="0" smtClean="0"/>
                        <a:t> TV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Penonton</a:t>
                      </a:r>
                      <a:endParaRPr lang="en-US" dirty="0"/>
                    </a:p>
                  </a:txBody>
                  <a:tcPr anchor="ctr"/>
                </a:tc>
              </a:tr>
              <a:tr h="3743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TV 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100.000 orang</a:t>
                      </a:r>
                      <a:endParaRPr lang="en-US" dirty="0"/>
                    </a:p>
                  </a:txBody>
                  <a:tcPr anchor="ctr"/>
                </a:tc>
              </a:tr>
              <a:tr h="3743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TV 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150.000 orang</a:t>
                      </a:r>
                    </a:p>
                  </a:txBody>
                  <a:tcPr anchor="ctr"/>
                </a:tc>
              </a:tr>
              <a:tr h="3743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TV 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250.000 orang</a:t>
                      </a:r>
                    </a:p>
                  </a:txBody>
                  <a:tcPr anchor="ctr"/>
                </a:tc>
              </a:tr>
              <a:tr h="3743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TV 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200.000 orang</a:t>
                      </a:r>
                    </a:p>
                  </a:txBody>
                  <a:tcPr anchor="ctr"/>
                </a:tc>
              </a:tr>
              <a:tr h="374311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Jumlah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700.000</a:t>
                      </a:r>
                      <a:r>
                        <a:rPr lang="en-US" baseline="0" dirty="0" smtClean="0"/>
                        <a:t> orang</a:t>
                      </a:r>
                      <a:endParaRPr lang="en-US" b="1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554523" y="1738799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/>
              <a:t>Total </a:t>
            </a:r>
            <a:r>
              <a:rPr lang="en-US" sz="2000" dirty="0" err="1" smtClean="0"/>
              <a:t>Penduduk</a:t>
            </a:r>
            <a:r>
              <a:rPr lang="en-US" sz="2000" dirty="0" smtClean="0"/>
              <a:t> </a:t>
            </a:r>
            <a:r>
              <a:rPr lang="en-US" sz="2000" dirty="0"/>
              <a:t>	= 1.500.000 orang</a:t>
            </a:r>
          </a:p>
          <a:p>
            <a:r>
              <a:rPr lang="en-US" sz="2000" dirty="0" err="1" smtClean="0"/>
              <a:t>Pemilik</a:t>
            </a:r>
            <a:r>
              <a:rPr lang="en-US" sz="2000" dirty="0" smtClean="0"/>
              <a:t> </a:t>
            </a:r>
            <a:r>
              <a:rPr lang="en-US" sz="2000" dirty="0"/>
              <a:t>TV 	</a:t>
            </a:r>
            <a:r>
              <a:rPr lang="en-US" sz="2000" dirty="0" smtClean="0"/>
              <a:t>	= </a:t>
            </a:r>
            <a:r>
              <a:rPr lang="en-US" sz="2000" dirty="0"/>
              <a:t>1.000.000 orang</a:t>
            </a:r>
          </a:p>
        </p:txBody>
      </p:sp>
    </p:spTree>
    <p:extLst>
      <p:ext uri="{BB962C8B-B14F-4D97-AF65-F5344CB8AC3E}">
        <p14:creationId xmlns:p14="http://schemas.microsoft.com/office/powerpoint/2010/main" val="5709262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020949"/>
              </p:ext>
            </p:extLst>
          </p:nvPr>
        </p:nvGraphicFramePr>
        <p:xfrm>
          <a:off x="541589" y="2830084"/>
          <a:ext cx="3985807" cy="221996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695825"/>
                <a:gridCol w="2289982"/>
              </a:tblGrid>
              <a:tr h="35989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Stasiun</a:t>
                      </a:r>
                      <a:r>
                        <a:rPr lang="en-US" dirty="0" smtClean="0"/>
                        <a:t> TV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Penonton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TV 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100.000 orang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TV 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150.000 orang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TV 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250.000 orang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TV 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200.000 orang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Jumlah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700.000</a:t>
                      </a:r>
                      <a:r>
                        <a:rPr lang="en-US" baseline="0" dirty="0" smtClean="0"/>
                        <a:t> orang</a:t>
                      </a:r>
                      <a:endParaRPr lang="en-US" b="1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74219" y="1731998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/>
              <a:t>Total </a:t>
            </a:r>
            <a:r>
              <a:rPr lang="en-US" sz="2000" dirty="0" err="1" smtClean="0"/>
              <a:t>Penduduk</a:t>
            </a:r>
            <a:r>
              <a:rPr lang="en-US" sz="2000" dirty="0" smtClean="0"/>
              <a:t> </a:t>
            </a:r>
            <a:r>
              <a:rPr lang="en-US" sz="2000" dirty="0"/>
              <a:t>	= 1.500.000 orang</a:t>
            </a:r>
          </a:p>
          <a:p>
            <a:r>
              <a:rPr lang="en-US" sz="2000" dirty="0" err="1" smtClean="0"/>
              <a:t>Pemilik</a:t>
            </a:r>
            <a:r>
              <a:rPr lang="en-US" sz="2000" dirty="0" smtClean="0"/>
              <a:t> </a:t>
            </a:r>
            <a:r>
              <a:rPr lang="en-US" sz="2000" dirty="0"/>
              <a:t>TV 	</a:t>
            </a:r>
            <a:r>
              <a:rPr lang="en-US" sz="2000" dirty="0" smtClean="0"/>
              <a:t>	= </a:t>
            </a:r>
            <a:r>
              <a:rPr lang="en-US" sz="2000" dirty="0"/>
              <a:t>1.000.000 orang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63155" y="1013646"/>
            <a:ext cx="3431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Share </a:t>
            </a:r>
            <a:r>
              <a:rPr lang="en-US" sz="2400" dirty="0" smtClean="0"/>
              <a:t>:</a:t>
            </a:r>
            <a:endParaRPr lang="en-US" sz="24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117586" y="2427633"/>
                <a:ext cx="2470548" cy="7848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100.000</m:t>
                          </m:r>
                        </m:num>
                        <m:den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700.000</m:t>
                          </m:r>
                        </m:den>
                      </m:f>
                      <m:r>
                        <a:rPr lang="en-US" sz="24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i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400" i="0">
                          <a:latin typeface="Cambria Math" panose="02040503050406030204" pitchFamily="18" charset="0"/>
                        </a:rPr>
                        <m:t> 100%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7586" y="2427633"/>
                <a:ext cx="2470548" cy="78489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117586" y="3491085"/>
                <a:ext cx="2470548" cy="7923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0.000</m:t>
                          </m:r>
                        </m:num>
                        <m:den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700.000</m:t>
                          </m:r>
                        </m:den>
                      </m:f>
                      <m:r>
                        <a:rPr lang="en-US" sz="24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i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400" i="0">
                          <a:latin typeface="Cambria Math" panose="02040503050406030204" pitchFamily="18" charset="0"/>
                        </a:rPr>
                        <m:t> 100%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7586" y="3491085"/>
                <a:ext cx="2470548" cy="79239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117586" y="4554537"/>
                <a:ext cx="2470548" cy="7923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25</m:t>
                          </m:r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0.000</m:t>
                          </m:r>
                        </m:num>
                        <m:den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700.000</m:t>
                          </m:r>
                        </m:den>
                      </m:f>
                      <m:r>
                        <a:rPr lang="en-US" sz="24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i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400" i="0">
                          <a:latin typeface="Cambria Math" panose="02040503050406030204" pitchFamily="18" charset="0"/>
                        </a:rPr>
                        <m:t> 100%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7586" y="4554537"/>
                <a:ext cx="2470548" cy="79239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7196573" y="5617989"/>
                <a:ext cx="2470548" cy="7848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00.000</m:t>
                          </m:r>
                        </m:num>
                        <m:den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700.000</m:t>
                          </m:r>
                        </m:den>
                      </m:f>
                      <m:r>
                        <a:rPr lang="en-US" sz="24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i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400" i="0">
                          <a:latin typeface="Cambria Math" panose="02040503050406030204" pitchFamily="18" charset="0"/>
                        </a:rPr>
                        <m:t> 100%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6573" y="5617989"/>
                <a:ext cx="2470548" cy="78489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262808" y="1013646"/>
                <a:ext cx="5674951" cy="8502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Jumlah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Penonton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Suatu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Program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Jumlah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Penonton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TV</m:t>
                          </m:r>
                        </m:den>
                      </m:f>
                      <m:r>
                        <a:rPr lang="en-US" sz="24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400" i="0">
                          <a:latin typeface="Cambria Math" panose="02040503050406030204" pitchFamily="18" charset="0"/>
                        </a:rPr>
                        <m:t> 100%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2808" y="1013646"/>
                <a:ext cx="5674951" cy="85023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5063155" y="2321605"/>
            <a:ext cx="913584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dirty="0" smtClean="0"/>
              <a:t>TV A		=							= 14,3%</a:t>
            </a:r>
          </a:p>
          <a:p>
            <a:pPr>
              <a:lnSpc>
                <a:spcPct val="200000"/>
              </a:lnSpc>
            </a:pPr>
            <a:r>
              <a:rPr lang="en-US" sz="3200" dirty="0" smtClean="0"/>
              <a:t>TV B		=							= 21,4%</a:t>
            </a:r>
          </a:p>
          <a:p>
            <a:pPr>
              <a:lnSpc>
                <a:spcPct val="200000"/>
              </a:lnSpc>
            </a:pPr>
            <a:r>
              <a:rPr lang="en-US" sz="3200" dirty="0" smtClean="0"/>
              <a:t>TV C		=							= 35,7%</a:t>
            </a:r>
          </a:p>
          <a:p>
            <a:pPr>
              <a:lnSpc>
                <a:spcPct val="200000"/>
              </a:lnSpc>
            </a:pPr>
            <a:r>
              <a:rPr lang="en-US" sz="3200" dirty="0" smtClean="0"/>
              <a:t>TV D		=							= 28,6%				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724876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967904"/>
              </p:ext>
            </p:extLst>
          </p:nvPr>
        </p:nvGraphicFramePr>
        <p:xfrm>
          <a:off x="765124" y="1251020"/>
          <a:ext cx="10095227" cy="394302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577019"/>
                <a:gridCol w="2129552"/>
                <a:gridCol w="2129552"/>
                <a:gridCol w="2129552"/>
                <a:gridCol w="2129552"/>
              </a:tblGrid>
              <a:tr h="61546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Stasiun</a:t>
                      </a:r>
                      <a:r>
                        <a:rPr lang="en-US" sz="2400" dirty="0" smtClean="0"/>
                        <a:t> TV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Penonton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Rating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Share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Harga</a:t>
                      </a:r>
                      <a:r>
                        <a:rPr lang="en-US" sz="2400" baseline="0" dirty="0" smtClean="0"/>
                        <a:t> </a:t>
                      </a:r>
                    </a:p>
                    <a:p>
                      <a:pPr algn="ctr"/>
                      <a:r>
                        <a:rPr lang="en-US" sz="2400" baseline="0" dirty="0" smtClean="0"/>
                        <a:t>per </a:t>
                      </a:r>
                      <a:r>
                        <a:rPr lang="en-US" sz="2400" dirty="0" smtClean="0"/>
                        <a:t>Spot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Iklan</a:t>
                      </a:r>
                      <a:endParaRPr lang="en-US" sz="2400" dirty="0"/>
                    </a:p>
                  </a:txBody>
                  <a:tcPr anchor="ctr"/>
                </a:tc>
              </a:tr>
              <a:tr h="6240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TV A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100.000 orang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14,3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Rp</a:t>
                      </a:r>
                      <a:r>
                        <a:rPr lang="en-US" sz="2400" dirty="0" smtClean="0"/>
                        <a:t> 5.000.000</a:t>
                      </a:r>
                      <a:endParaRPr lang="en-US" sz="2400" dirty="0"/>
                    </a:p>
                  </a:txBody>
                  <a:tcPr anchor="ctr"/>
                </a:tc>
              </a:tr>
              <a:tr h="6240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TV B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150.000 orang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21,4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Rp</a:t>
                      </a:r>
                      <a:r>
                        <a:rPr lang="en-US" sz="2400" dirty="0" smtClean="0"/>
                        <a:t> 7.000.000</a:t>
                      </a:r>
                    </a:p>
                  </a:txBody>
                  <a:tcPr anchor="ctr"/>
                </a:tc>
              </a:tr>
              <a:tr h="6240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TV C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250.000 orang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35,7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Rp</a:t>
                      </a:r>
                      <a:r>
                        <a:rPr lang="en-US" sz="2400" dirty="0" smtClean="0"/>
                        <a:t> 6.000.000</a:t>
                      </a:r>
                    </a:p>
                  </a:txBody>
                  <a:tcPr anchor="ctr"/>
                </a:tc>
              </a:tr>
              <a:tr h="6240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TV D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200.000 orang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28,6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Rp</a:t>
                      </a:r>
                      <a:r>
                        <a:rPr lang="en-US" sz="2400" dirty="0" smtClean="0"/>
                        <a:t> 8.000.000</a:t>
                      </a:r>
                    </a:p>
                  </a:txBody>
                  <a:tcPr anchor="ctr"/>
                </a:tc>
              </a:tr>
              <a:tr h="624012"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700.000</a:t>
                      </a:r>
                      <a:r>
                        <a:rPr lang="en-US" sz="2400" baseline="0" dirty="0" smtClean="0"/>
                        <a:t> orang</a:t>
                      </a:r>
                      <a:endParaRPr lang="en-US" sz="2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65124" y="5560902"/>
            <a:ext cx="1045424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err="1"/>
              <a:t>Tentukan</a:t>
            </a:r>
            <a:r>
              <a:rPr lang="en-US" sz="2600" dirty="0"/>
              <a:t> spot </a:t>
            </a:r>
            <a:r>
              <a:rPr lang="en-US" sz="2600" dirty="0" err="1"/>
              <a:t>iklan</a:t>
            </a:r>
            <a:r>
              <a:rPr lang="en-US" sz="2600" dirty="0"/>
              <a:t> </a:t>
            </a:r>
            <a:r>
              <a:rPr lang="en-US" sz="2600" dirty="0" err="1"/>
              <a:t>terbaik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mengiklankan</a:t>
            </a:r>
            <a:r>
              <a:rPr lang="en-US" sz="2600" dirty="0"/>
              <a:t> </a:t>
            </a:r>
            <a:r>
              <a:rPr lang="en-US" sz="2600" dirty="0" err="1" smtClean="0"/>
              <a:t>produk</a:t>
            </a:r>
            <a:r>
              <a:rPr lang="en-US" sz="2600" dirty="0" smtClean="0"/>
              <a:t> </a:t>
            </a:r>
            <a:r>
              <a:rPr lang="en-US" sz="2600" dirty="0" err="1" smtClean="0"/>
              <a:t>Anda</a:t>
            </a:r>
            <a:r>
              <a:rPr lang="en-US" sz="26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7125363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63155" y="1013646"/>
            <a:ext cx="3431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CPRP </a:t>
            </a:r>
            <a:r>
              <a:rPr lang="en-US" sz="2400" dirty="0" smtClean="0"/>
              <a:t>:</a:t>
            </a:r>
            <a:endParaRPr lang="en-US" sz="24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269015" y="894569"/>
                <a:ext cx="3095719" cy="8585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Harga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per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Spot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Iklan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Rating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Rating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Value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9015" y="894569"/>
                <a:ext cx="3095719" cy="85850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664377"/>
              </p:ext>
            </p:extLst>
          </p:nvPr>
        </p:nvGraphicFramePr>
        <p:xfrm>
          <a:off x="454732" y="1857510"/>
          <a:ext cx="4184175" cy="3489423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455810"/>
                <a:gridCol w="1033380"/>
                <a:gridCol w="1694985"/>
              </a:tblGrid>
              <a:tr h="91410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Stasiun</a:t>
                      </a:r>
                      <a:r>
                        <a:rPr lang="en-US" sz="2000" dirty="0" smtClean="0"/>
                        <a:t> TV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Rating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Harga</a:t>
                      </a:r>
                      <a:r>
                        <a:rPr lang="en-US" sz="2000" baseline="0" dirty="0" smtClean="0"/>
                        <a:t> per </a:t>
                      </a:r>
                      <a:r>
                        <a:rPr lang="en-US" sz="2000" dirty="0" smtClean="0"/>
                        <a:t>Spot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Iklan</a:t>
                      </a:r>
                      <a:endParaRPr lang="en-US" sz="2000" dirty="0"/>
                    </a:p>
                  </a:txBody>
                  <a:tcPr anchor="ctr"/>
                </a:tc>
              </a:tr>
              <a:tr h="64382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TV A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Rp</a:t>
                      </a:r>
                      <a:r>
                        <a:rPr lang="en-US" sz="2000" dirty="0" smtClean="0"/>
                        <a:t> 5.000.000</a:t>
                      </a:r>
                      <a:endParaRPr lang="en-US" sz="2000" dirty="0"/>
                    </a:p>
                  </a:txBody>
                  <a:tcPr anchor="ctr"/>
                </a:tc>
              </a:tr>
              <a:tr h="64382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TV B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Rp</a:t>
                      </a:r>
                      <a:r>
                        <a:rPr lang="en-US" sz="2000" dirty="0" smtClean="0"/>
                        <a:t> 7.000.000</a:t>
                      </a:r>
                    </a:p>
                  </a:txBody>
                  <a:tcPr anchor="ctr"/>
                </a:tc>
              </a:tr>
              <a:tr h="64382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TV C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Rp</a:t>
                      </a:r>
                      <a:r>
                        <a:rPr lang="en-US" sz="2000" dirty="0" smtClean="0"/>
                        <a:t> 6.000.000</a:t>
                      </a:r>
                    </a:p>
                  </a:txBody>
                  <a:tcPr anchor="ctr"/>
                </a:tc>
              </a:tr>
              <a:tr h="64382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TV D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Rp</a:t>
                      </a:r>
                      <a:r>
                        <a:rPr lang="en-US" sz="2000" dirty="0" smtClean="0"/>
                        <a:t> 8.000.000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117586" y="2427633"/>
                <a:ext cx="1791919" cy="8180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5.000.000</m:t>
                          </m:r>
                        </m:num>
                        <m:den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10 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100.000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7586" y="2427633"/>
                <a:ext cx="1791919" cy="818044"/>
              </a:xfrm>
              <a:prstGeom prst="rect">
                <a:avLst/>
              </a:prstGeom>
              <a:blipFill rotWithShape="0">
                <a:blip r:embed="rId3"/>
                <a:stretch>
                  <a:fillRect r="-1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7117586" y="3491085"/>
                <a:ext cx="1791919" cy="7923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7.000.000</m:t>
                          </m:r>
                        </m:num>
                        <m:den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15 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100.000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7586" y="3491085"/>
                <a:ext cx="1791919" cy="792396"/>
              </a:xfrm>
              <a:prstGeom prst="rect">
                <a:avLst/>
              </a:prstGeom>
              <a:blipFill rotWithShape="0">
                <a:blip r:embed="rId4"/>
                <a:stretch>
                  <a:fillRect r="-1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117586" y="4554537"/>
                <a:ext cx="1791919" cy="7923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6.000.000</m:t>
                          </m:r>
                        </m:num>
                        <m:den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100.000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7586" y="4554537"/>
                <a:ext cx="1791919" cy="792396"/>
              </a:xfrm>
              <a:prstGeom prst="rect">
                <a:avLst/>
              </a:prstGeom>
              <a:blipFill rotWithShape="0">
                <a:blip r:embed="rId5"/>
                <a:stretch>
                  <a:fillRect r="-1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7196573" y="5617989"/>
                <a:ext cx="1791919" cy="7848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8.000.000</m:t>
                          </m:r>
                        </m:num>
                        <m:den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20 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100.000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6573" y="5617989"/>
                <a:ext cx="1791919" cy="784895"/>
              </a:xfrm>
              <a:prstGeom prst="rect">
                <a:avLst/>
              </a:prstGeom>
              <a:blipFill rotWithShape="0">
                <a:blip r:embed="rId6"/>
                <a:stretch>
                  <a:fillRect r="-13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4951945" y="2201647"/>
            <a:ext cx="662633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dirty="0" smtClean="0"/>
              <a:t>TV A		=							= 500</a:t>
            </a:r>
          </a:p>
          <a:p>
            <a:pPr>
              <a:lnSpc>
                <a:spcPct val="200000"/>
              </a:lnSpc>
            </a:pPr>
            <a:r>
              <a:rPr lang="en-US" sz="3200" dirty="0" smtClean="0"/>
              <a:t>TV B		=							= 467</a:t>
            </a:r>
          </a:p>
          <a:p>
            <a:pPr>
              <a:lnSpc>
                <a:spcPct val="200000"/>
              </a:lnSpc>
            </a:pPr>
            <a:r>
              <a:rPr lang="en-US" sz="3200" dirty="0" smtClean="0"/>
              <a:t>TV C		=							= 240</a:t>
            </a:r>
          </a:p>
          <a:p>
            <a:pPr>
              <a:lnSpc>
                <a:spcPct val="200000"/>
              </a:lnSpc>
            </a:pPr>
            <a:r>
              <a:rPr lang="en-US" sz="3200" dirty="0" smtClean="0"/>
              <a:t>TV D		=							= 400	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9700984" y="861734"/>
            <a:ext cx="34319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Rating Value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1% = 100.000 orang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759374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341551"/>
              </p:ext>
            </p:extLst>
          </p:nvPr>
        </p:nvGraphicFramePr>
        <p:xfrm>
          <a:off x="800173" y="1142735"/>
          <a:ext cx="10095228" cy="38211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302303"/>
                <a:gridCol w="1758585"/>
                <a:gridCol w="1758585"/>
                <a:gridCol w="1758585"/>
                <a:gridCol w="1758585"/>
                <a:gridCol w="1758585"/>
              </a:tblGrid>
              <a:tr h="61546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Stasiun</a:t>
                      </a:r>
                      <a:r>
                        <a:rPr lang="en-US" sz="2000" dirty="0" smtClean="0"/>
                        <a:t> TV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Penonton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Rating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Share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Harga</a:t>
                      </a:r>
                      <a:r>
                        <a:rPr lang="en-US" sz="2000" baseline="0" dirty="0" smtClean="0"/>
                        <a:t> per </a:t>
                      </a:r>
                      <a:r>
                        <a:rPr lang="en-US" sz="2000" dirty="0" smtClean="0"/>
                        <a:t>Spot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Iklan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CPRP</a:t>
                      </a:r>
                      <a:endParaRPr lang="en-US" sz="2000" dirty="0"/>
                    </a:p>
                  </a:txBody>
                  <a:tcPr anchor="ctr"/>
                </a:tc>
              </a:tr>
              <a:tr h="62401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TV A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100.000 orang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14,3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Rp</a:t>
                      </a:r>
                      <a:r>
                        <a:rPr lang="en-US" sz="2000" dirty="0" smtClean="0"/>
                        <a:t> 5.000.000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500</a:t>
                      </a:r>
                      <a:endParaRPr lang="en-US" sz="2000" dirty="0"/>
                    </a:p>
                  </a:txBody>
                  <a:tcPr anchor="ctr"/>
                </a:tc>
              </a:tr>
              <a:tr h="62401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TV B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150.000 orang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21,4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Rp</a:t>
                      </a:r>
                      <a:r>
                        <a:rPr lang="en-US" sz="2000" dirty="0" smtClean="0"/>
                        <a:t> 7.000.000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467</a:t>
                      </a:r>
                    </a:p>
                  </a:txBody>
                  <a:tcPr anchor="ctr"/>
                </a:tc>
              </a:tr>
              <a:tr h="62401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TV C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250.000 orang</a:t>
                      </a: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</a:t>
                      </a: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35,7</a:t>
                      </a: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Rp</a:t>
                      </a:r>
                      <a:r>
                        <a:rPr lang="en-US" sz="2000" dirty="0" smtClean="0"/>
                        <a:t> 6.000.000</a:t>
                      </a: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240</a:t>
                      </a:r>
                      <a:endParaRPr lang="en-US" sz="2000" b="1" dirty="0" smtClean="0"/>
                    </a:p>
                  </a:txBody>
                  <a:tcPr anchor="ctr"/>
                </a:tc>
              </a:tr>
              <a:tr h="62401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TV D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200.000 orang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Rp</a:t>
                      </a:r>
                      <a:r>
                        <a:rPr lang="en-US" sz="2000" dirty="0" smtClean="0"/>
                        <a:t> 8.000.000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400</a:t>
                      </a:r>
                    </a:p>
                  </a:txBody>
                  <a:tcPr anchor="ctr"/>
                </a:tc>
              </a:tr>
              <a:tr h="624012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700.000</a:t>
                      </a:r>
                      <a:r>
                        <a:rPr lang="en-US" sz="2000" baseline="0" dirty="0" smtClean="0"/>
                        <a:t> orang</a:t>
                      </a: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Flowchart: Process 2"/>
          <p:cNvSpPr/>
          <p:nvPr/>
        </p:nvSpPr>
        <p:spPr>
          <a:xfrm>
            <a:off x="788141" y="3116179"/>
            <a:ext cx="10028250" cy="601579"/>
          </a:xfrm>
          <a:prstGeom prst="flowChartProcess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57629" y="5437358"/>
            <a:ext cx="104542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TV C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stasiun</a:t>
            </a:r>
            <a:r>
              <a:rPr lang="en-US" sz="2800" dirty="0" smtClean="0"/>
              <a:t> TV </a:t>
            </a:r>
            <a:r>
              <a:rPr lang="en-US" sz="2800" dirty="0" err="1" smtClean="0"/>
              <a:t>terbaik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memasang</a:t>
            </a:r>
            <a:r>
              <a:rPr lang="en-US" sz="2800" dirty="0" smtClean="0"/>
              <a:t> </a:t>
            </a:r>
            <a:r>
              <a:rPr lang="en-US" sz="2800" dirty="0" err="1" smtClean="0"/>
              <a:t>iklan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!</a:t>
            </a:r>
          </a:p>
          <a:p>
            <a:r>
              <a:rPr lang="en-US" sz="2800" dirty="0" smtClean="0"/>
              <a:t>Rating </a:t>
            </a:r>
            <a:r>
              <a:rPr lang="en-US" sz="2800" dirty="0" err="1" smtClean="0"/>
              <a:t>tinggi</a:t>
            </a:r>
            <a:r>
              <a:rPr lang="en-US" sz="2800" dirty="0" smtClean="0"/>
              <a:t>, share </a:t>
            </a:r>
            <a:r>
              <a:rPr lang="en-US" sz="2800" dirty="0" err="1" smtClean="0"/>
              <a:t>tinggi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CPRP </a:t>
            </a:r>
            <a:r>
              <a:rPr lang="en-US" sz="2800" dirty="0" err="1" smtClean="0"/>
              <a:t>rendah</a:t>
            </a:r>
            <a:r>
              <a:rPr lang="en-US" sz="2800" dirty="0" smtClean="0"/>
              <a:t>. </a:t>
            </a:r>
            <a:r>
              <a:rPr lang="en-US" sz="2800" dirty="0" smtClean="0">
                <a:latin typeface="+mj-lt"/>
              </a:rPr>
              <a:t>WORTH IT!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446659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68412" y="496389"/>
            <a:ext cx="9720263" cy="14986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Post test</a:t>
            </a:r>
            <a:endParaRPr lang="en-US" sz="54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5453257" y="496389"/>
            <a:ext cx="6112668" cy="6050478"/>
          </a:xfrm>
          <a:prstGeom prst="rect">
            <a:avLst/>
          </a:prstGeom>
        </p:spPr>
        <p:txBody>
          <a:bodyPr vert="horz" lIns="45720" tIns="45720" rIns="4572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endParaRPr lang="en-US" sz="2000" dirty="0" smtClean="0">
              <a:latin typeface="+mj-lt"/>
            </a:endParaRPr>
          </a:p>
          <a:p>
            <a:pPr marL="0" indent="0">
              <a:buFont typeface="Tw Cen MT" panose="020B0602020104020603" pitchFamily="34" charset="0"/>
              <a:buNone/>
            </a:pPr>
            <a:r>
              <a:rPr lang="en-US" sz="2000" dirty="0" err="1" smtClean="0"/>
              <a:t>Penduduk</a:t>
            </a:r>
            <a:r>
              <a:rPr lang="en-US" sz="2000" dirty="0" smtClean="0"/>
              <a:t> </a:t>
            </a:r>
            <a:r>
              <a:rPr lang="en-US" sz="2000" dirty="0" err="1" smtClean="0"/>
              <a:t>Provinsi</a:t>
            </a:r>
            <a:r>
              <a:rPr lang="en-US" sz="2000" dirty="0" smtClean="0"/>
              <a:t> A	= 2.000.000 orang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en-US" sz="2000" dirty="0" err="1" smtClean="0"/>
              <a:t>Penduduk</a:t>
            </a:r>
            <a:r>
              <a:rPr lang="en-US" sz="2000" dirty="0" smtClean="0"/>
              <a:t> </a:t>
            </a:r>
            <a:r>
              <a:rPr lang="en-US" sz="2000" dirty="0" err="1" smtClean="0"/>
              <a:t>pemilik</a:t>
            </a:r>
            <a:r>
              <a:rPr lang="en-US" sz="2000" dirty="0" smtClean="0"/>
              <a:t> TV 	= 1.500.000 orang</a:t>
            </a:r>
          </a:p>
          <a:p>
            <a:pPr marL="0" indent="0">
              <a:buFont typeface="Tw Cen MT" panose="020B0602020104020603" pitchFamily="34" charset="0"/>
              <a:buNone/>
            </a:pPr>
            <a:endParaRPr lang="en-US" sz="2000" dirty="0" smtClean="0"/>
          </a:p>
          <a:p>
            <a:pPr marL="0" indent="0">
              <a:buFont typeface="Tw Cen MT" panose="020B0602020104020603" pitchFamily="34" charset="0"/>
              <a:buNone/>
            </a:pP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pukul</a:t>
            </a:r>
            <a:r>
              <a:rPr lang="en-US" sz="2000" dirty="0" smtClean="0"/>
              <a:t> 20.00 WIB </a:t>
            </a:r>
            <a:r>
              <a:rPr lang="en-US" sz="2000" i="1" dirty="0" smtClean="0"/>
              <a:t>(prime time</a:t>
            </a:r>
            <a:r>
              <a:rPr lang="en-US" sz="2000" dirty="0" smtClean="0"/>
              <a:t>)</a:t>
            </a:r>
            <a:r>
              <a:rPr lang="en-US" sz="2000" i="1" dirty="0" smtClean="0"/>
              <a:t>,</a:t>
            </a:r>
            <a:r>
              <a:rPr lang="en-US" sz="2000" dirty="0" smtClean="0"/>
              <a:t> data yang </a:t>
            </a:r>
            <a:r>
              <a:rPr lang="en-US" sz="2000" dirty="0" err="1" smtClean="0"/>
              <a:t>diterima</a:t>
            </a:r>
            <a:r>
              <a:rPr lang="en-US" sz="2000" dirty="0" smtClean="0"/>
              <a:t> </a:t>
            </a:r>
            <a:r>
              <a:rPr lang="en-US" sz="2000" dirty="0" err="1" smtClean="0"/>
              <a:t>sbb</a:t>
            </a:r>
            <a:r>
              <a:rPr lang="en-US" sz="2000" dirty="0" smtClean="0"/>
              <a:t>.:</a:t>
            </a:r>
          </a:p>
          <a:p>
            <a:pPr marL="0" indent="0">
              <a:buFont typeface="Tw Cen MT" panose="020B0602020104020603" pitchFamily="34" charset="0"/>
              <a:buNone/>
            </a:pPr>
            <a:endParaRPr lang="en-US" sz="2000" dirty="0" smtClean="0"/>
          </a:p>
          <a:p>
            <a:pPr marL="0" indent="0">
              <a:buFont typeface="Tw Cen MT" panose="020B0602020104020603" pitchFamily="34" charset="0"/>
              <a:buNone/>
            </a:pPr>
            <a:endParaRPr lang="en-US" sz="2000" dirty="0" smtClean="0"/>
          </a:p>
          <a:p>
            <a:pPr marL="0" indent="0">
              <a:buFont typeface="Tw Cen MT" panose="020B0602020104020603" pitchFamily="34" charset="0"/>
              <a:buNone/>
            </a:pPr>
            <a:endParaRPr lang="en-US" sz="2000" dirty="0" smtClean="0"/>
          </a:p>
          <a:p>
            <a:pPr marL="0" indent="0">
              <a:buFont typeface="Tw Cen MT" panose="020B0602020104020603" pitchFamily="34" charset="0"/>
              <a:buNone/>
            </a:pPr>
            <a:endParaRPr lang="en-US" sz="2000" dirty="0" smtClean="0"/>
          </a:p>
          <a:p>
            <a:pPr marL="0" indent="0">
              <a:buFont typeface="Tw Cen MT" panose="020B0602020104020603" pitchFamily="34" charset="0"/>
              <a:buNone/>
            </a:pPr>
            <a:endParaRPr lang="en-US" sz="2000" dirty="0" smtClean="0"/>
          </a:p>
          <a:p>
            <a:pPr marL="0" indent="0">
              <a:buFont typeface="Tw Cen MT" panose="020B0602020104020603" pitchFamily="34" charset="0"/>
              <a:buNone/>
            </a:pPr>
            <a:endParaRPr lang="en-US" sz="2000" dirty="0" smtClean="0"/>
          </a:p>
          <a:p>
            <a:pPr marL="457200" indent="-457200">
              <a:lnSpc>
                <a:spcPct val="110000"/>
              </a:lnSpc>
              <a:buFont typeface="Tw Cen MT" panose="020B0602020104020603" pitchFamily="34" charset="0"/>
              <a:buAutoNum type="alphaUcPeriod"/>
            </a:pPr>
            <a:r>
              <a:rPr lang="en-US" sz="2000" dirty="0" err="1" smtClean="0"/>
              <a:t>Hitunglah</a:t>
            </a:r>
            <a:r>
              <a:rPr lang="en-US" sz="2000" dirty="0" smtClean="0"/>
              <a:t> </a:t>
            </a:r>
            <a:r>
              <a:rPr lang="en-US" sz="2000" dirty="0" err="1" smtClean="0"/>
              <a:t>berapa</a:t>
            </a:r>
            <a:r>
              <a:rPr lang="en-US" sz="2000" dirty="0" smtClean="0"/>
              <a:t> </a:t>
            </a:r>
            <a:r>
              <a:rPr lang="en-US" sz="2000" i="1" dirty="0" smtClean="0"/>
              <a:t>rating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i="1" dirty="0" smtClean="0"/>
              <a:t>share</a:t>
            </a:r>
            <a:r>
              <a:rPr lang="en-US" sz="2000" dirty="0" smtClean="0"/>
              <a:t> </a:t>
            </a:r>
            <a:r>
              <a:rPr lang="en-US" sz="2000" dirty="0" err="1" smtClean="0"/>
              <a:t>masing-masing</a:t>
            </a:r>
            <a:r>
              <a:rPr lang="en-US" sz="2000" dirty="0" smtClean="0"/>
              <a:t> </a:t>
            </a:r>
            <a:r>
              <a:rPr lang="en-US" sz="2000" dirty="0" err="1" smtClean="0"/>
              <a:t>stasiun</a:t>
            </a:r>
            <a:r>
              <a:rPr lang="en-US" sz="2000" dirty="0" smtClean="0"/>
              <a:t> TV!</a:t>
            </a:r>
          </a:p>
          <a:p>
            <a:pPr marL="457200" indent="-457200">
              <a:lnSpc>
                <a:spcPct val="110000"/>
              </a:lnSpc>
              <a:buFont typeface="Tw Cen MT" panose="020B0602020104020603" pitchFamily="34" charset="0"/>
              <a:buAutoNum type="alphaUcPeriod"/>
            </a:pPr>
            <a:r>
              <a:rPr lang="en-US" sz="2000" dirty="0" err="1" smtClean="0"/>
              <a:t>Tentukan</a:t>
            </a:r>
            <a:r>
              <a:rPr lang="en-US" sz="2000" dirty="0" smtClean="0"/>
              <a:t> spot </a:t>
            </a:r>
            <a:r>
              <a:rPr lang="en-US" sz="2000" dirty="0" err="1" smtClean="0"/>
              <a:t>iklan</a:t>
            </a:r>
            <a:r>
              <a:rPr lang="en-US" sz="2000" dirty="0" smtClean="0"/>
              <a:t> </a:t>
            </a:r>
            <a:r>
              <a:rPr lang="en-US" sz="2000" dirty="0" err="1" smtClean="0"/>
              <a:t>terbaik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mengiklankan</a:t>
            </a:r>
            <a:r>
              <a:rPr lang="en-US" sz="2000" dirty="0" smtClean="0"/>
              <a:t> </a:t>
            </a:r>
            <a:r>
              <a:rPr lang="en-US" sz="2000" dirty="0" err="1" smtClean="0"/>
              <a:t>iklan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Anda</a:t>
            </a:r>
            <a:r>
              <a:rPr lang="en-US" sz="2000" dirty="0" smtClean="0"/>
              <a:t>!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948376"/>
              </p:ext>
            </p:extLst>
          </p:nvPr>
        </p:nvGraphicFramePr>
        <p:xfrm>
          <a:off x="5453257" y="2559609"/>
          <a:ext cx="5459385" cy="222504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234474"/>
                <a:gridCol w="1619538"/>
                <a:gridCol w="26053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Stasiun</a:t>
                      </a:r>
                      <a:r>
                        <a:rPr lang="en-US" dirty="0" smtClean="0"/>
                        <a:t> TV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Penonton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Harga</a:t>
                      </a:r>
                      <a:r>
                        <a:rPr lang="en-US" baseline="0" dirty="0" smtClean="0"/>
                        <a:t> per </a:t>
                      </a:r>
                      <a:r>
                        <a:rPr lang="en-US" dirty="0" smtClean="0"/>
                        <a:t>Spot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Iklan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TV 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200.000 orang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 10.000.000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TV 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250.000 orang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 12.000.000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TV 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300.000 orang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 11.000.000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TV 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250.000 orang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 10.000.000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/>
                        <a:t>1.000.000 orang</a:t>
                      </a:r>
                      <a:endParaRPr lang="en-US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68413" y="1836102"/>
            <a:ext cx="45690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definisi</a:t>
            </a:r>
            <a:r>
              <a:rPr lang="en-US" sz="2400" dirty="0" smtClean="0"/>
              <a:t> Rating?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definisi</a:t>
            </a:r>
            <a:r>
              <a:rPr lang="en-US" sz="2400" dirty="0" smtClean="0"/>
              <a:t> Share?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400" dirty="0" err="1" smtClean="0"/>
              <a:t>Apakah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dimaksud</a:t>
            </a:r>
            <a:r>
              <a:rPr lang="en-US" sz="2400" dirty="0" smtClean="0"/>
              <a:t> </a:t>
            </a:r>
            <a:r>
              <a:rPr lang="en-US" sz="2400" i="1" dirty="0" err="1" smtClean="0"/>
              <a:t>peoplemeter</a:t>
            </a:r>
            <a:r>
              <a:rPr lang="en-US" sz="2400" i="1" dirty="0" smtClean="0"/>
              <a:t>?</a:t>
            </a:r>
            <a:endParaRPr lang="en-US" sz="2400" dirty="0" smtClean="0"/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400" dirty="0" err="1" smtClean="0"/>
              <a:t>Kerjakan</a:t>
            </a:r>
            <a:r>
              <a:rPr lang="en-US" sz="2400" dirty="0" smtClean="0"/>
              <a:t> </a:t>
            </a:r>
            <a:r>
              <a:rPr lang="en-US" sz="2400" dirty="0" err="1" smtClean="0"/>
              <a:t>soal</a:t>
            </a:r>
            <a:r>
              <a:rPr lang="en-US" sz="2400" dirty="0" smtClean="0"/>
              <a:t> di </a:t>
            </a:r>
            <a:r>
              <a:rPr lang="en-US" sz="2400" dirty="0" err="1" smtClean="0"/>
              <a:t>samping</a:t>
            </a:r>
            <a:r>
              <a:rPr lang="en-US" sz="2400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2010811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907427" y="998065"/>
            <a:ext cx="4930346" cy="515276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penyiaran</a:t>
            </a:r>
            <a:r>
              <a:rPr lang="en-US" sz="2400" dirty="0" smtClean="0"/>
              <a:t> </a:t>
            </a:r>
            <a:r>
              <a:rPr lang="en-US" sz="2400" dirty="0" err="1" smtClean="0"/>
              <a:t>meliputi</a:t>
            </a:r>
            <a:r>
              <a:rPr lang="en-US" sz="2400" dirty="0" smtClean="0"/>
              <a:t> </a:t>
            </a:r>
            <a:r>
              <a:rPr lang="en-US" sz="2400" i="1" dirty="0" smtClean="0">
                <a:latin typeface="+mj-lt"/>
              </a:rPr>
              <a:t>input</a:t>
            </a:r>
            <a:r>
              <a:rPr lang="en-US" sz="2400" i="1" dirty="0" smtClean="0"/>
              <a:t>, </a:t>
            </a:r>
            <a:r>
              <a:rPr lang="en-US" sz="2400" i="1" dirty="0" smtClean="0">
                <a:latin typeface="+mj-lt"/>
              </a:rPr>
              <a:t>output</a:t>
            </a:r>
            <a:r>
              <a:rPr lang="en-US" sz="2400" i="1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>
                <a:latin typeface="+mj-lt"/>
              </a:rPr>
              <a:t>feedback</a:t>
            </a:r>
            <a:r>
              <a:rPr lang="en-US" sz="2400" i="1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i="1" dirty="0" smtClean="0">
                <a:latin typeface="+mj-lt"/>
              </a:rPr>
              <a:t>Feedback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i="1" dirty="0" smtClean="0"/>
              <a:t>rating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share </a:t>
            </a:r>
            <a:r>
              <a:rPr lang="en-US" sz="2400" dirty="0" smtClean="0"/>
              <a:t>program TV,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+mj-lt"/>
              </a:rPr>
              <a:t>kualitas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i="1" dirty="0" smtClean="0">
                <a:latin typeface="+mj-lt"/>
              </a:rPr>
              <a:t>performance </a:t>
            </a:r>
            <a:r>
              <a:rPr lang="en-US" sz="2400" dirty="0" smtClean="0"/>
              <a:t>program TV </a:t>
            </a:r>
            <a:r>
              <a:rPr lang="en-US" sz="2400" dirty="0" err="1" smtClean="0"/>
              <a:t>dibandingkan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program lain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bersamaan</a:t>
            </a:r>
            <a:r>
              <a:rPr lang="en-US" sz="2400" dirty="0" smtClean="0"/>
              <a:t>.</a:t>
            </a:r>
            <a:endParaRPr lang="en-US" sz="2400" i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30570224"/>
              </p:ext>
            </p:extLst>
          </p:nvPr>
        </p:nvGraphicFramePr>
        <p:xfrm>
          <a:off x="388551" y="1383958"/>
          <a:ext cx="5925752" cy="3978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1749365" y="2137720"/>
            <a:ext cx="1117403" cy="852615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Tw Cen MT" panose="020B0602020104020603" pitchFamily="34" charset="0"/>
              <a:buNone/>
            </a:pPr>
            <a:r>
              <a:rPr lang="en-US" sz="2800" i="1" dirty="0" smtClean="0"/>
              <a:t>input</a:t>
            </a:r>
            <a:endParaRPr lang="en-US" sz="2800" i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915916" y="2137720"/>
            <a:ext cx="1249208" cy="852615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Tw Cen MT" panose="020B0602020104020603" pitchFamily="34" charset="0"/>
              <a:buNone/>
            </a:pPr>
            <a:r>
              <a:rPr lang="en-US" sz="2800" i="1" dirty="0" smtClean="0"/>
              <a:t>output</a:t>
            </a:r>
            <a:endParaRPr lang="en-US" sz="2800" i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559395" y="4576119"/>
            <a:ext cx="1981125" cy="852615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Tw Cen MT" panose="020B0602020104020603" pitchFamily="34" charset="0"/>
              <a:buNone/>
            </a:pPr>
            <a:r>
              <a:rPr lang="en-US" sz="3600" i="1" dirty="0" smtClean="0"/>
              <a:t>feedback</a:t>
            </a:r>
            <a:endParaRPr lang="en-US" sz="3600" i="1" dirty="0"/>
          </a:p>
        </p:txBody>
      </p:sp>
      <p:sp>
        <p:nvSpPr>
          <p:cNvPr id="8" name="Curved Left Arrow 7"/>
          <p:cNvSpPr/>
          <p:nvPr/>
        </p:nvSpPr>
        <p:spPr>
          <a:xfrm rot="2418576">
            <a:off x="5102859" y="4038600"/>
            <a:ext cx="454264" cy="107503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Left Arrow 9"/>
          <p:cNvSpPr/>
          <p:nvPr/>
        </p:nvSpPr>
        <p:spPr>
          <a:xfrm rot="7637568">
            <a:off x="1366267" y="4038601"/>
            <a:ext cx="454264" cy="107503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1348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47797"/>
              </p:ext>
            </p:extLst>
          </p:nvPr>
        </p:nvGraphicFramePr>
        <p:xfrm>
          <a:off x="731812" y="2081198"/>
          <a:ext cx="10734282" cy="4103035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384742"/>
                <a:gridCol w="1869908"/>
                <a:gridCol w="1869908"/>
                <a:gridCol w="1869908"/>
                <a:gridCol w="1869908"/>
                <a:gridCol w="1869908"/>
              </a:tblGrid>
              <a:tr h="69845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Stasiun</a:t>
                      </a:r>
                      <a:r>
                        <a:rPr lang="en-US" dirty="0" smtClean="0"/>
                        <a:t> TV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Penonton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Rating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Share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Harga</a:t>
                      </a:r>
                      <a:r>
                        <a:rPr lang="en-US" baseline="0" dirty="0" smtClean="0"/>
                        <a:t> per </a:t>
                      </a:r>
                      <a:r>
                        <a:rPr lang="en-US" dirty="0" smtClean="0"/>
                        <a:t>Spot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Iklan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CPRP</a:t>
                      </a:r>
                      <a:endParaRPr lang="en-US" dirty="0"/>
                    </a:p>
                  </a:txBody>
                  <a:tcPr anchor="ctr"/>
                </a:tc>
              </a:tr>
              <a:tr h="6809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TV 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200.000 orang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 10.000.000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6809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TV 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250.000 orang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 12.000.000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 anchor="ctr"/>
                </a:tc>
              </a:tr>
              <a:tr h="68091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TV C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300.000 orang</a:t>
                      </a:r>
                      <a:endParaRPr lang="en-US" sz="20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 11.000.000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 smtClean="0"/>
                    </a:p>
                  </a:txBody>
                  <a:tcPr anchor="ctr"/>
                </a:tc>
              </a:tr>
              <a:tr h="6809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TV 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250.000 orang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 10.000.000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 anchor="ctr"/>
                </a:tc>
              </a:tr>
              <a:tr h="680917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1.000.000 orang</a:t>
                      </a:r>
                      <a:endParaRPr lang="en-US" sz="1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045539" y="496389"/>
            <a:ext cx="9720263" cy="149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err="1" smtClean="0"/>
              <a:t>Jawaban</a:t>
            </a:r>
            <a:endParaRPr lang="en-US" sz="5400" dirty="0"/>
          </a:p>
        </p:txBody>
      </p:sp>
      <p:sp>
        <p:nvSpPr>
          <p:cNvPr id="4" name="Flowchart: Process 3"/>
          <p:cNvSpPr/>
          <p:nvPr/>
        </p:nvSpPr>
        <p:spPr>
          <a:xfrm>
            <a:off x="752393" y="4180501"/>
            <a:ext cx="10648598" cy="601579"/>
          </a:xfrm>
          <a:prstGeom prst="flowChartProcess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46982" y="2686276"/>
            <a:ext cx="6621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dirty="0" smtClean="0"/>
              <a:t>13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17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20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91698" y="2670510"/>
            <a:ext cx="6621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dirty="0" smtClean="0"/>
              <a:t>20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25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30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296595" y="2638978"/>
            <a:ext cx="6621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dirty="0" smtClean="0"/>
              <a:t>750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720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550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600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4900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17742" y="1902941"/>
            <a:ext cx="5630562" cy="402272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i="1" dirty="0" smtClean="0">
                <a:latin typeface="+mj-lt"/>
              </a:rPr>
              <a:t>Rating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evaluasi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program TV yang </a:t>
            </a:r>
            <a:r>
              <a:rPr lang="en-US" sz="2800" dirty="0" err="1" smtClean="0"/>
              <a:t>dilihat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  </a:t>
            </a:r>
            <a:r>
              <a:rPr lang="en-US" sz="2800" dirty="0" err="1" smtClean="0">
                <a:latin typeface="+mj-lt"/>
              </a:rPr>
              <a:t>jumlah</a:t>
            </a:r>
            <a:r>
              <a:rPr lang="en-US" sz="2800" dirty="0" smtClean="0">
                <a:latin typeface="+mj-lt"/>
              </a:rPr>
              <a:t> orang yang </a:t>
            </a:r>
            <a:r>
              <a:rPr lang="en-US" sz="2800" dirty="0" err="1" smtClean="0">
                <a:latin typeface="+mj-lt"/>
              </a:rPr>
              <a:t>menonton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program TV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>
                <a:latin typeface="+mj-lt"/>
              </a:rPr>
              <a:t>populasi</a:t>
            </a:r>
            <a:r>
              <a:rPr lang="en-US" sz="2800" dirty="0" smtClean="0">
                <a:latin typeface="+mj-lt"/>
              </a:rPr>
              <a:t> orang </a:t>
            </a:r>
            <a:r>
              <a:rPr lang="en-US" sz="2800" dirty="0" err="1" smtClean="0">
                <a:latin typeface="+mj-lt"/>
              </a:rPr>
              <a:t>pemilik</a:t>
            </a:r>
            <a:r>
              <a:rPr lang="en-US" sz="2800" dirty="0" smtClean="0">
                <a:latin typeface="+mj-lt"/>
              </a:rPr>
              <a:t> TV.</a:t>
            </a:r>
            <a:endParaRPr lang="en-US" sz="2800" i="1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2941"/>
            <a:ext cx="5905500" cy="368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4870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696464" y="1989437"/>
            <a:ext cx="6334512" cy="402272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i="1" dirty="0" smtClean="0">
                <a:latin typeface="+mj-lt"/>
              </a:rPr>
              <a:t>Share</a:t>
            </a:r>
            <a:r>
              <a:rPr lang="en-US" sz="3200" i="1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persentase</a:t>
            </a:r>
            <a:r>
              <a:rPr lang="en-US" sz="2800" dirty="0" smtClean="0"/>
              <a:t>                   </a:t>
            </a:r>
            <a:r>
              <a:rPr lang="en-US" sz="3200" dirty="0" smtClean="0">
                <a:latin typeface="+mj-lt"/>
              </a:rPr>
              <a:t>orang yang </a:t>
            </a:r>
            <a:r>
              <a:rPr lang="en-US" sz="3200" dirty="0" err="1" smtClean="0">
                <a:latin typeface="+mj-lt"/>
              </a:rPr>
              <a:t>menonton</a:t>
            </a:r>
            <a:r>
              <a:rPr lang="en-US" sz="3200" dirty="0" smtClean="0"/>
              <a:t> </a:t>
            </a:r>
            <a:r>
              <a:rPr lang="en-US" sz="2800" dirty="0" smtClean="0"/>
              <a:t>program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 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3200" dirty="0" smtClean="0">
                <a:latin typeface="+mj-lt"/>
              </a:rPr>
              <a:t>total </a:t>
            </a:r>
            <a:r>
              <a:rPr lang="en-US" sz="3200" dirty="0" err="1" smtClean="0">
                <a:latin typeface="+mj-lt"/>
              </a:rPr>
              <a:t>pemirsa</a:t>
            </a:r>
            <a:r>
              <a:rPr lang="en-US" sz="3200" dirty="0" smtClean="0">
                <a:latin typeface="+mj-lt"/>
              </a:rPr>
              <a:t>    </a:t>
            </a:r>
            <a:r>
              <a:rPr lang="en-US" sz="3200" dirty="0" smtClean="0"/>
              <a:t> </a:t>
            </a:r>
            <a:r>
              <a:rPr lang="en-US" sz="2800" dirty="0" smtClean="0"/>
              <a:t>di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i="1" dirty="0" smtClean="0"/>
              <a:t>channel</a:t>
            </a:r>
            <a:r>
              <a:rPr lang="en-US" sz="2800" dirty="0" smtClean="0"/>
              <a:t>.</a:t>
            </a:r>
            <a:endParaRPr lang="en-US" sz="28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1903"/>
            <a:ext cx="5499652" cy="366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0983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5399381" y="863233"/>
            <a:ext cx="6235657" cy="4658497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dirty="0" err="1" smtClean="0">
                <a:latin typeface="+mj-lt"/>
              </a:rPr>
              <a:t>Iklan</a:t>
            </a:r>
            <a:r>
              <a:rPr lang="en-US" sz="2800" dirty="0" smtClean="0"/>
              <a:t> </a:t>
            </a:r>
            <a:r>
              <a:rPr lang="en-US" sz="2800" dirty="0" err="1" smtClean="0"/>
              <a:t>disiarkan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stasiun</a:t>
            </a:r>
            <a:r>
              <a:rPr lang="en-US" sz="2800" dirty="0" smtClean="0"/>
              <a:t> TV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+mj-lt"/>
              </a:rPr>
              <a:t>survey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dirancang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err="1" smtClean="0"/>
              <a:t>Pengiklan</a:t>
            </a:r>
            <a:r>
              <a:rPr lang="en-US" sz="2800" dirty="0" smtClean="0"/>
              <a:t> </a:t>
            </a: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acara </a:t>
            </a:r>
            <a:r>
              <a:rPr lang="en-US" sz="2800" dirty="0" err="1" smtClean="0"/>
              <a:t>apa</a:t>
            </a:r>
            <a:r>
              <a:rPr lang="en-US" sz="2800" dirty="0" smtClean="0"/>
              <a:t> </a:t>
            </a:r>
            <a:r>
              <a:rPr lang="en-US" sz="2800" dirty="0" err="1" smtClean="0"/>
              <a:t>iklan</a:t>
            </a:r>
            <a:r>
              <a:rPr lang="en-US" sz="2800" dirty="0" smtClean="0"/>
              <a:t> </a:t>
            </a:r>
            <a:r>
              <a:rPr lang="en-US" sz="2800" dirty="0" err="1" smtClean="0"/>
              <a:t>ditayangkan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>
                <a:latin typeface="+mj-lt"/>
              </a:rPr>
              <a:t>pertimbangan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i="1" dirty="0" smtClean="0">
                <a:latin typeface="+mj-lt"/>
              </a:rPr>
              <a:t>rating</a:t>
            </a:r>
            <a:r>
              <a:rPr lang="en-US" sz="2800" i="1" dirty="0" smtClean="0"/>
              <a:t>, </a:t>
            </a:r>
            <a:r>
              <a:rPr lang="en-US" sz="2800" i="1" dirty="0" smtClean="0">
                <a:latin typeface="+mj-lt"/>
              </a:rPr>
              <a:t>share</a:t>
            </a:r>
            <a:r>
              <a:rPr lang="en-US" sz="2800" i="1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+mj-lt"/>
              </a:rPr>
              <a:t>CPRP</a:t>
            </a:r>
            <a:r>
              <a:rPr lang="en-US" sz="2800" dirty="0" smtClean="0"/>
              <a:t> program TV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segmentasi</a:t>
            </a:r>
            <a:r>
              <a:rPr lang="en-US" sz="2800" dirty="0" smtClean="0"/>
              <a:t> </a:t>
            </a:r>
            <a:r>
              <a:rPr lang="en-US" sz="2800" dirty="0" err="1" smtClean="0"/>
              <a:t>penonton</a:t>
            </a:r>
            <a:r>
              <a:rPr lang="en-US" sz="2800" dirty="0" smtClean="0"/>
              <a:t>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48" y="1210963"/>
            <a:ext cx="4168850" cy="471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8425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36407" y="592855"/>
            <a:ext cx="6096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/>
              <a:t>Semakin</a:t>
            </a:r>
            <a:r>
              <a:rPr lang="en-US" sz="2800" dirty="0"/>
              <a:t> </a:t>
            </a:r>
            <a:r>
              <a:rPr lang="en-US" sz="2800" dirty="0" err="1" smtClean="0"/>
              <a:t>tinggi</a:t>
            </a:r>
            <a:r>
              <a:rPr lang="en-US" sz="2800" dirty="0" smtClean="0"/>
              <a:t> </a:t>
            </a:r>
            <a:r>
              <a:rPr lang="en-US" sz="2800" i="1" dirty="0" smtClean="0"/>
              <a:t>rating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i="1" dirty="0"/>
              <a:t>share</a:t>
            </a:r>
            <a:r>
              <a:rPr lang="en-US" sz="2800" dirty="0"/>
              <a:t>, 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semakin</a:t>
            </a:r>
            <a:r>
              <a:rPr lang="en-US" sz="2800" dirty="0" smtClean="0"/>
              <a:t>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 smtClean="0"/>
              <a:t>penonton</a:t>
            </a:r>
            <a:r>
              <a:rPr lang="en-US" sz="2800" dirty="0" smtClean="0"/>
              <a:t>,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+mj-lt"/>
              </a:rPr>
              <a:t>semakin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tinggi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harga</a:t>
            </a:r>
            <a:r>
              <a:rPr lang="en-US" sz="2800" dirty="0">
                <a:latin typeface="+mj-lt"/>
              </a:rPr>
              <a:t> yang </a:t>
            </a:r>
            <a:r>
              <a:rPr lang="en-US" sz="2800" dirty="0" err="1">
                <a:latin typeface="+mj-lt"/>
              </a:rPr>
              <a:t>ditawarkan</a:t>
            </a:r>
            <a:r>
              <a:rPr lang="en-US" sz="2800" dirty="0" smtClean="0"/>
              <a:t>.</a:t>
            </a:r>
          </a:p>
          <a:p>
            <a:pPr>
              <a:lnSpc>
                <a:spcPct val="150000"/>
              </a:lnSpc>
            </a:pP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Semakin</a:t>
            </a:r>
            <a:r>
              <a:rPr lang="en-US" sz="2800" dirty="0" smtClean="0"/>
              <a:t> </a:t>
            </a:r>
            <a:r>
              <a:rPr lang="en-US" sz="2800" dirty="0" err="1"/>
              <a:t>rendah</a:t>
            </a:r>
            <a:r>
              <a:rPr lang="en-US" sz="2800" dirty="0"/>
              <a:t> </a:t>
            </a:r>
            <a:r>
              <a:rPr lang="en-US" sz="2800" dirty="0" err="1"/>
              <a:t>tingkat</a:t>
            </a:r>
            <a:r>
              <a:rPr lang="en-US" sz="2800" dirty="0"/>
              <a:t> CPRP, 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semakin</a:t>
            </a:r>
            <a:r>
              <a:rPr lang="en-US" sz="2800" dirty="0" smtClean="0"/>
              <a:t> </a:t>
            </a:r>
            <a:r>
              <a:rPr lang="en-US" sz="2800" dirty="0" err="1"/>
              <a:t>pantas</a:t>
            </a:r>
            <a:r>
              <a:rPr lang="en-US" sz="2800" dirty="0"/>
              <a:t> </a:t>
            </a:r>
            <a:r>
              <a:rPr lang="en-US" sz="2800" dirty="0" err="1"/>
              <a:t>harga</a:t>
            </a:r>
            <a:r>
              <a:rPr lang="en-US" sz="2800" dirty="0"/>
              <a:t> yang </a:t>
            </a:r>
            <a:r>
              <a:rPr lang="en-US" sz="2800" dirty="0" err="1"/>
              <a:t>ditawarkan</a:t>
            </a:r>
            <a:r>
              <a:rPr lang="en-US" sz="2800" dirty="0"/>
              <a:t>, </a:t>
            </a:r>
            <a:r>
              <a:rPr lang="en-US" sz="2800" dirty="0" err="1">
                <a:latin typeface="+mj-lt"/>
              </a:rPr>
              <a:t>semakin</a:t>
            </a:r>
            <a:r>
              <a:rPr lang="en-US" sz="2800" dirty="0">
                <a:latin typeface="+mj-lt"/>
              </a:rPr>
              <a:t> WORTH </a:t>
            </a:r>
            <a:r>
              <a:rPr lang="en-US" sz="2800" dirty="0" smtClean="0">
                <a:latin typeface="+mj-lt"/>
              </a:rPr>
              <a:t>IT </a:t>
            </a:r>
            <a:r>
              <a:rPr lang="en-US" sz="2800" dirty="0" err="1" smtClean="0">
                <a:latin typeface="+mj-lt"/>
              </a:rPr>
              <a:t>iklan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tersebut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ditayangkan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49"/>
          <a:stretch/>
        </p:blipFill>
        <p:spPr>
          <a:xfrm>
            <a:off x="145530" y="1738585"/>
            <a:ext cx="4890296" cy="3870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8660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55496" y="1211614"/>
            <a:ext cx="9720263" cy="4022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+mj-lt"/>
              </a:rPr>
              <a:t>Rata-rata</a:t>
            </a:r>
            <a:r>
              <a:rPr lang="en-US" sz="3200" dirty="0" smtClean="0"/>
              <a:t> </a:t>
            </a:r>
            <a:r>
              <a:rPr lang="en-US" sz="3200" dirty="0" err="1" smtClean="0"/>
              <a:t>biaya</a:t>
            </a:r>
            <a:r>
              <a:rPr lang="en-US" sz="3200" dirty="0" smtClean="0"/>
              <a:t> </a:t>
            </a:r>
            <a:r>
              <a:rPr lang="en-US" sz="3200" dirty="0" err="1" smtClean="0"/>
              <a:t>pemasangan</a:t>
            </a:r>
            <a:r>
              <a:rPr lang="en-US" sz="3200" dirty="0" smtClean="0"/>
              <a:t> </a:t>
            </a:r>
            <a:r>
              <a:rPr lang="en-US" sz="3200" dirty="0" err="1" smtClean="0"/>
              <a:t>iklan</a:t>
            </a:r>
            <a:r>
              <a:rPr lang="en-US" sz="3200" dirty="0" smtClean="0"/>
              <a:t> di </a:t>
            </a:r>
            <a:r>
              <a:rPr lang="en-US" sz="3200" dirty="0" err="1" smtClean="0"/>
              <a:t>stasiun</a:t>
            </a:r>
            <a:r>
              <a:rPr lang="en-US" sz="3200" dirty="0" smtClean="0"/>
              <a:t> TV:</a:t>
            </a:r>
          </a:p>
          <a:p>
            <a:pPr marL="0" indent="0">
              <a:buNone/>
            </a:pP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811398"/>
              </p:ext>
            </p:extLst>
          </p:nvPr>
        </p:nvGraphicFramePr>
        <p:xfrm>
          <a:off x="1479558" y="2156893"/>
          <a:ext cx="8926179" cy="36784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975393"/>
                <a:gridCol w="2975393"/>
                <a:gridCol w="2975393"/>
              </a:tblGrid>
              <a:tr h="66634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Pukul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Durasi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Biaya</a:t>
                      </a:r>
                      <a:endParaRPr lang="en-US" sz="2000" dirty="0"/>
                    </a:p>
                  </a:txBody>
                  <a:tcPr anchor="ctr"/>
                </a:tc>
              </a:tr>
              <a:tr h="43029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00.00 – 05.00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 </a:t>
                      </a:r>
                      <a:r>
                        <a:rPr lang="en-US" sz="2000" dirty="0" err="1" smtClean="0"/>
                        <a:t>detik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Rp</a:t>
                      </a:r>
                      <a:r>
                        <a:rPr lang="en-US" sz="2000" dirty="0" smtClean="0"/>
                        <a:t> 5jt</a:t>
                      </a:r>
                      <a:r>
                        <a:rPr lang="en-US" sz="2000" baseline="0" dirty="0" smtClean="0"/>
                        <a:t> – 7jt</a:t>
                      </a:r>
                      <a:endParaRPr lang="en-US" sz="2000" dirty="0"/>
                    </a:p>
                  </a:txBody>
                  <a:tcPr anchor="ctr"/>
                </a:tc>
              </a:tr>
              <a:tr h="43029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05.00 – 08.00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 </a:t>
                      </a:r>
                      <a:r>
                        <a:rPr lang="en-US" sz="2000" dirty="0" err="1" smtClean="0"/>
                        <a:t>detik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Rp</a:t>
                      </a:r>
                      <a:r>
                        <a:rPr lang="en-US" sz="2000" dirty="0" smtClean="0"/>
                        <a:t> 7jt – 9,5jt</a:t>
                      </a:r>
                    </a:p>
                  </a:txBody>
                  <a:tcPr anchor="ctr"/>
                </a:tc>
              </a:tr>
              <a:tr h="43029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08.00 – 12.00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 </a:t>
                      </a:r>
                      <a:r>
                        <a:rPr lang="en-US" sz="2000" dirty="0" err="1" smtClean="0"/>
                        <a:t>detik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Rp</a:t>
                      </a:r>
                      <a:r>
                        <a:rPr lang="en-US" sz="2000" baseline="0" dirty="0" smtClean="0"/>
                        <a:t> 6jt – 8jt</a:t>
                      </a:r>
                    </a:p>
                  </a:txBody>
                  <a:tcPr anchor="ctr"/>
                </a:tc>
              </a:tr>
              <a:tr h="43029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12.00 – 13.00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 </a:t>
                      </a:r>
                      <a:r>
                        <a:rPr lang="en-US" sz="2000" dirty="0" err="1" smtClean="0"/>
                        <a:t>detik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err="1" smtClean="0"/>
                        <a:t>Rp</a:t>
                      </a:r>
                      <a:r>
                        <a:rPr lang="en-US" sz="2000" baseline="0" dirty="0" smtClean="0"/>
                        <a:t> 7jt – 9,5jt</a:t>
                      </a:r>
                    </a:p>
                  </a:txBody>
                  <a:tcPr anchor="ctr"/>
                </a:tc>
              </a:tr>
              <a:tr h="43029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13.00 – 17.00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 </a:t>
                      </a:r>
                      <a:r>
                        <a:rPr lang="en-US" sz="2000" dirty="0" err="1" smtClean="0"/>
                        <a:t>detik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err="1" smtClean="0"/>
                        <a:t>Rp</a:t>
                      </a:r>
                      <a:r>
                        <a:rPr lang="en-US" sz="2000" baseline="0" dirty="0" smtClean="0"/>
                        <a:t> 6jt – 8jt </a:t>
                      </a:r>
                    </a:p>
                  </a:txBody>
                  <a:tcPr anchor="ctr"/>
                </a:tc>
              </a:tr>
              <a:tr h="43029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17.00 –</a:t>
                      </a:r>
                      <a:r>
                        <a:rPr lang="en-US" sz="2000" baseline="0" dirty="0" smtClean="0"/>
                        <a:t> 21.00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 </a:t>
                      </a:r>
                      <a:r>
                        <a:rPr lang="en-US" sz="2000" dirty="0" err="1" smtClean="0"/>
                        <a:t>detik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err="1" smtClean="0"/>
                        <a:t>Rp</a:t>
                      </a:r>
                      <a:r>
                        <a:rPr lang="en-US" sz="2000" baseline="0" dirty="0" smtClean="0"/>
                        <a:t> 12jt – 14jt</a:t>
                      </a:r>
                    </a:p>
                  </a:txBody>
                  <a:tcPr anchor="ctr"/>
                </a:tc>
              </a:tr>
              <a:tr h="43029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21.00 – 00.00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 </a:t>
                      </a:r>
                      <a:r>
                        <a:rPr lang="en-US" sz="2000" dirty="0" err="1" smtClean="0"/>
                        <a:t>detik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err="1" smtClean="0"/>
                        <a:t>Rp</a:t>
                      </a:r>
                      <a:r>
                        <a:rPr lang="en-US" sz="2000" baseline="0" dirty="0" smtClean="0"/>
                        <a:t> 7jt – 9,5jt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7457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78573" y="1434359"/>
            <a:ext cx="6458079" cy="499213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 smtClean="0"/>
              <a:t>Data </a:t>
            </a:r>
            <a:r>
              <a:rPr lang="en-US" sz="2400" dirty="0" err="1" smtClean="0"/>
              <a:t>kepermisaan</a:t>
            </a:r>
            <a:r>
              <a:rPr lang="en-US" sz="2400" dirty="0" smtClean="0"/>
              <a:t> TV </a:t>
            </a:r>
            <a:r>
              <a:rPr lang="en-US" sz="2400" dirty="0" err="1" smtClean="0"/>
              <a:t>dihasilkan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survey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+mj-lt"/>
              </a:rPr>
              <a:t>AGB Nielsen Media Research </a:t>
            </a:r>
            <a:r>
              <a:rPr lang="en-US" sz="2400" dirty="0" smtClean="0"/>
              <a:t>(AGB NMR)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acak</a:t>
            </a:r>
            <a:r>
              <a:rPr lang="en-US" sz="2400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err="1" smtClean="0"/>
              <a:t>Survei</a:t>
            </a:r>
            <a:r>
              <a:rPr lang="en-US" sz="2400" dirty="0" smtClean="0"/>
              <a:t> </a:t>
            </a:r>
            <a:r>
              <a:rPr lang="en-US" sz="2400" dirty="0" err="1" smtClean="0"/>
              <a:t>dirancang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+mj-lt"/>
              </a:rPr>
              <a:t>karakter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+mj-lt"/>
              </a:rPr>
              <a:t>acuan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tontonan</a:t>
            </a:r>
            <a:r>
              <a:rPr lang="en-US" sz="2400" dirty="0" smtClean="0">
                <a:latin typeface="+mj-lt"/>
              </a:rPr>
              <a:t> TV </a:t>
            </a:r>
            <a:r>
              <a:rPr lang="en-US" sz="2400" dirty="0" smtClean="0"/>
              <a:t>di </a:t>
            </a:r>
            <a:r>
              <a:rPr lang="en-US" sz="2400" dirty="0" err="1" smtClean="0"/>
              <a:t>kota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Indonesia. </a:t>
            </a:r>
            <a:r>
              <a:rPr lang="en-US" sz="2400" dirty="0" err="1" smtClean="0"/>
              <a:t>Alat</a:t>
            </a:r>
            <a:r>
              <a:rPr lang="en-US" sz="2400" dirty="0" smtClean="0"/>
              <a:t> survey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i="1" dirty="0" err="1" smtClean="0">
                <a:latin typeface="+mj-lt"/>
              </a:rPr>
              <a:t>peoplemeter</a:t>
            </a:r>
            <a:r>
              <a:rPr lang="en-US" sz="2400" i="1" dirty="0" smtClean="0"/>
              <a:t>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65" y="1434359"/>
            <a:ext cx="4057110" cy="3888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5705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1257881" y="2533135"/>
            <a:ext cx="4754563" cy="4022725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400" dirty="0" err="1" smtClean="0"/>
              <a:t>Jabodetabek</a:t>
            </a:r>
            <a:r>
              <a:rPr lang="en-US" sz="2400" dirty="0" smtClean="0"/>
              <a:t>;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400" dirty="0" smtClean="0"/>
              <a:t>Surabaya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sekitarnya</a:t>
            </a:r>
            <a:r>
              <a:rPr lang="en-US" sz="2400" dirty="0" smtClean="0"/>
              <a:t>;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400" dirty="0" smtClean="0"/>
              <a:t>Bandung;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400" dirty="0" smtClean="0"/>
              <a:t>Semarang;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400" dirty="0" smtClean="0"/>
              <a:t>Medan;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6461254" y="2533135"/>
            <a:ext cx="5623654" cy="402272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en-US" sz="2400" dirty="0" smtClean="0"/>
              <a:t>Makassar;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sz="2400" dirty="0" smtClean="0"/>
              <a:t>Yogyakarta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sekitarnya</a:t>
            </a:r>
            <a:r>
              <a:rPr lang="en-US" sz="2400" dirty="0" smtClean="0"/>
              <a:t>;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sz="2400" dirty="0" smtClean="0"/>
              <a:t>Palembang;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sz="2400" dirty="0" smtClean="0"/>
              <a:t>Denpasar; </a:t>
            </a:r>
            <a:r>
              <a:rPr lang="en-US" sz="2400" dirty="0" err="1" smtClean="0"/>
              <a:t>dan</a:t>
            </a:r>
            <a:endParaRPr lang="en-US" sz="2400" dirty="0" smtClean="0"/>
          </a:p>
          <a:p>
            <a:pPr marL="457200" indent="-457200">
              <a:buFont typeface="+mj-lt"/>
              <a:buAutoNum type="arabicPeriod" startAt="6"/>
            </a:pPr>
            <a:r>
              <a:rPr lang="en-US" sz="2400" dirty="0" smtClean="0"/>
              <a:t>Banjarmasin.</a:t>
            </a:r>
          </a:p>
          <a:p>
            <a:pPr marL="457200" indent="-457200">
              <a:buFont typeface="+mj-lt"/>
              <a:buAutoNum type="arabicPeriod" startAt="6"/>
            </a:pPr>
            <a:endParaRPr lang="en-US" sz="2400" dirty="0"/>
          </a:p>
          <a:p>
            <a:pPr marL="0" indent="0">
              <a:buNone/>
            </a:pPr>
            <a:r>
              <a:rPr lang="en-US" sz="2000" dirty="0" smtClean="0"/>
              <a:t>(AGB Nielsen </a:t>
            </a:r>
            <a:r>
              <a:rPr lang="en-US" sz="2000" dirty="0" err="1" smtClean="0"/>
              <a:t>Peoplemeter</a:t>
            </a:r>
            <a:r>
              <a:rPr lang="en-US" sz="2000" dirty="0" smtClean="0"/>
              <a:t> Technology, 2010)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1257881" y="1399293"/>
            <a:ext cx="9257278" cy="7392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Kota </a:t>
            </a:r>
            <a:r>
              <a:rPr lang="en-US" sz="3200" dirty="0" err="1"/>
              <a:t>besar</a:t>
            </a:r>
            <a:r>
              <a:rPr lang="en-US" sz="3200" dirty="0"/>
              <a:t> yang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sampel</a:t>
            </a:r>
            <a:r>
              <a:rPr lang="en-US" sz="3200" dirty="0" smtClean="0"/>
              <a:t> </a:t>
            </a:r>
            <a:r>
              <a:rPr lang="en-US" sz="3200" dirty="0" err="1"/>
              <a:t>survei</a:t>
            </a:r>
            <a:r>
              <a:rPr lang="en-US" sz="3200" dirty="0"/>
              <a:t> </a:t>
            </a:r>
            <a:r>
              <a:rPr lang="en-US" sz="3200" dirty="0" err="1"/>
              <a:t>kepermisaan</a:t>
            </a:r>
            <a:r>
              <a:rPr lang="en-US" sz="32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0484418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Custom 1">
      <a:majorFont>
        <a:latin typeface="Segoe UI Black"/>
        <a:ea typeface=""/>
        <a:cs typeface=""/>
      </a:majorFont>
      <a:minorFont>
        <a:latin typeface="Segoe UI Light"/>
        <a:ea typeface=""/>
        <a:cs typeface="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209</TotalTime>
  <Words>820</Words>
  <Application>Microsoft Office PowerPoint</Application>
  <PresentationFormat>Widescreen</PresentationFormat>
  <Paragraphs>312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Cambria Math</vt:lpstr>
      <vt:lpstr>Segoe UI Black</vt:lpstr>
      <vt:lpstr>Segoe UI Light</vt:lpstr>
      <vt:lpstr>Tw Cen MT</vt:lpstr>
      <vt:lpstr>Wingdings 3</vt:lpstr>
      <vt:lpstr>Integral</vt:lpstr>
      <vt:lpstr>Pengukuran rating, share, dan cprp program televisi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Post test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Pengukuran rating dan cprp program televisi</dc:title>
  <dc:creator>Indra Alamsyah</dc:creator>
  <cp:lastModifiedBy>Bugi Satrio</cp:lastModifiedBy>
  <cp:revision>30</cp:revision>
  <dcterms:created xsi:type="dcterms:W3CDTF">2017-06-15T20:54:44Z</dcterms:created>
  <dcterms:modified xsi:type="dcterms:W3CDTF">2017-06-15T16:45:27Z</dcterms:modified>
</cp:coreProperties>
</file>