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706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894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52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760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008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69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482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830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197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257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36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F7CA16-410F-491D-9435-D07EBA96BAE1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06CCC9-CA8E-4EF2-A044-CDC791920171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58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5378"/>
            <a:ext cx="7772400" cy="1463040"/>
          </a:xfrm>
        </p:spPr>
        <p:txBody>
          <a:bodyPr/>
          <a:lstStyle/>
          <a:p>
            <a:r>
              <a:rPr lang="id-ID" dirty="0" smtClean="0"/>
              <a:t>Penyusunan </a:t>
            </a:r>
            <a:r>
              <a:rPr lang="id-ID" b="1" dirty="0" smtClean="0"/>
              <a:t>traffic</a:t>
            </a:r>
            <a:endParaRPr lang="id-ID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44" b="2284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Bugi Satrio, S.E., M.I.Kom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1500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4041" y="1282221"/>
            <a:ext cx="6576166" cy="4524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8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Traffic</a:t>
            </a:r>
            <a:r>
              <a:rPr lang="id-ID" sz="2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id-ID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Adalah penjadwalan materi program, iklan komersial, Pengumuman masyarakat, dsb. dalam kurun waktu tertentu pada stasiun tv/radio.</a:t>
            </a:r>
            <a:br>
              <a:rPr lang="id-ID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id-ID" sz="28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5"/>
          <a:stretch/>
        </p:blipFill>
        <p:spPr>
          <a:xfrm>
            <a:off x="-25052" y="1282221"/>
            <a:ext cx="4703104" cy="410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9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34629" y="1349876"/>
            <a:ext cx="7390357" cy="4524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id-ID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Pada stasiun tv dan radio, </a:t>
            </a:r>
            <a:r>
              <a:rPr lang="id-ID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divisi penjualan </a:t>
            </a:r>
            <a:r>
              <a:rPr lang="id-ID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dan </a:t>
            </a:r>
            <a:r>
              <a:rPr lang="id-ID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divisi traffic </a:t>
            </a:r>
            <a:r>
              <a:rPr lang="id-ID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bekerja sama </a:t>
            </a:r>
            <a:r>
              <a:rPr lang="id-ID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untuk Menginformasikan </a:t>
            </a:r>
            <a:r>
              <a:rPr lang="id-ID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kepada perusahaan tentang tersedianya waktu tayang iklan</a:t>
            </a:r>
            <a:r>
              <a:rPr lang="id-ID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endParaRPr lang="id-ID" sz="28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5"/>
          <a:stretch/>
        </p:blipFill>
        <p:spPr>
          <a:xfrm>
            <a:off x="0" y="1626276"/>
            <a:ext cx="4484317" cy="354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7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816" y="620437"/>
            <a:ext cx="9720072" cy="1499616"/>
          </a:xfrm>
        </p:spPr>
        <p:txBody>
          <a:bodyPr/>
          <a:lstStyle/>
          <a:p>
            <a:r>
              <a:rPr lang="id-ID" dirty="0" smtClean="0"/>
              <a:t>Proses traffic</a:t>
            </a:r>
            <a:endParaRPr lang="id-ID" dirty="0"/>
          </a:p>
        </p:txBody>
      </p:sp>
      <p:sp>
        <p:nvSpPr>
          <p:cNvPr id="5" name="Freeform 4"/>
          <p:cNvSpPr/>
          <p:nvPr/>
        </p:nvSpPr>
        <p:spPr>
          <a:xfrm>
            <a:off x="1091879" y="2224741"/>
            <a:ext cx="1669378" cy="475200"/>
          </a:xfrm>
          <a:custGeom>
            <a:avLst/>
            <a:gdLst>
              <a:gd name="connsiteX0" fmla="*/ 0 w 1469512"/>
              <a:gd name="connsiteY0" fmla="*/ 47520 h 475200"/>
              <a:gd name="connsiteX1" fmla="*/ 47520 w 1469512"/>
              <a:gd name="connsiteY1" fmla="*/ 0 h 475200"/>
              <a:gd name="connsiteX2" fmla="*/ 1421992 w 1469512"/>
              <a:gd name="connsiteY2" fmla="*/ 0 h 475200"/>
              <a:gd name="connsiteX3" fmla="*/ 1469512 w 1469512"/>
              <a:gd name="connsiteY3" fmla="*/ 47520 h 475200"/>
              <a:gd name="connsiteX4" fmla="*/ 1469512 w 1469512"/>
              <a:gd name="connsiteY4" fmla="*/ 427680 h 475200"/>
              <a:gd name="connsiteX5" fmla="*/ 1421992 w 1469512"/>
              <a:gd name="connsiteY5" fmla="*/ 475200 h 475200"/>
              <a:gd name="connsiteX6" fmla="*/ 47520 w 1469512"/>
              <a:gd name="connsiteY6" fmla="*/ 475200 h 475200"/>
              <a:gd name="connsiteX7" fmla="*/ 0 w 1469512"/>
              <a:gd name="connsiteY7" fmla="*/ 427680 h 475200"/>
              <a:gd name="connsiteX8" fmla="*/ 0 w 1469512"/>
              <a:gd name="connsiteY8" fmla="*/ 47520 h 4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9512" h="475200">
                <a:moveTo>
                  <a:pt x="0" y="47520"/>
                </a:moveTo>
                <a:cubicBezTo>
                  <a:pt x="0" y="21275"/>
                  <a:pt x="21275" y="0"/>
                  <a:pt x="47520" y="0"/>
                </a:cubicBezTo>
                <a:lnTo>
                  <a:pt x="1421992" y="0"/>
                </a:lnTo>
                <a:cubicBezTo>
                  <a:pt x="1448237" y="0"/>
                  <a:pt x="1469512" y="21275"/>
                  <a:pt x="1469512" y="47520"/>
                </a:cubicBezTo>
                <a:lnTo>
                  <a:pt x="1469512" y="427680"/>
                </a:lnTo>
                <a:cubicBezTo>
                  <a:pt x="1469512" y="453925"/>
                  <a:pt x="1448237" y="475200"/>
                  <a:pt x="1421992" y="475200"/>
                </a:cubicBezTo>
                <a:lnTo>
                  <a:pt x="47520" y="475200"/>
                </a:lnTo>
                <a:cubicBezTo>
                  <a:pt x="21275" y="475200"/>
                  <a:pt x="0" y="453925"/>
                  <a:pt x="0" y="427680"/>
                </a:cubicBezTo>
                <a:lnTo>
                  <a:pt x="0" y="475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00310" numCol="1" spcCol="1270" anchor="t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b="1" kern="1200" dirty="0" smtClean="0"/>
              <a:t>Agreement</a:t>
            </a:r>
            <a:endParaRPr lang="id-ID" sz="11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1096016" y="2835721"/>
            <a:ext cx="1770496" cy="2155719"/>
          </a:xfrm>
          <a:custGeom>
            <a:avLst/>
            <a:gdLst>
              <a:gd name="connsiteX0" fmla="*/ 0 w 1469512"/>
              <a:gd name="connsiteY0" fmla="*/ 146951 h 3869662"/>
              <a:gd name="connsiteX1" fmla="*/ 146951 w 1469512"/>
              <a:gd name="connsiteY1" fmla="*/ 0 h 3869662"/>
              <a:gd name="connsiteX2" fmla="*/ 1322561 w 1469512"/>
              <a:gd name="connsiteY2" fmla="*/ 0 h 3869662"/>
              <a:gd name="connsiteX3" fmla="*/ 1469512 w 1469512"/>
              <a:gd name="connsiteY3" fmla="*/ 146951 h 3869662"/>
              <a:gd name="connsiteX4" fmla="*/ 1469512 w 1469512"/>
              <a:gd name="connsiteY4" fmla="*/ 3722711 h 3869662"/>
              <a:gd name="connsiteX5" fmla="*/ 1322561 w 1469512"/>
              <a:gd name="connsiteY5" fmla="*/ 3869662 h 3869662"/>
              <a:gd name="connsiteX6" fmla="*/ 146951 w 1469512"/>
              <a:gd name="connsiteY6" fmla="*/ 3869662 h 3869662"/>
              <a:gd name="connsiteX7" fmla="*/ 0 w 1469512"/>
              <a:gd name="connsiteY7" fmla="*/ 3722711 h 3869662"/>
              <a:gd name="connsiteX8" fmla="*/ 0 w 1469512"/>
              <a:gd name="connsiteY8" fmla="*/ 146951 h 386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9512" h="3869662">
                <a:moveTo>
                  <a:pt x="0" y="146951"/>
                </a:moveTo>
                <a:cubicBezTo>
                  <a:pt x="0" y="65792"/>
                  <a:pt x="65792" y="0"/>
                  <a:pt x="146951" y="0"/>
                </a:cubicBezTo>
                <a:lnTo>
                  <a:pt x="1322561" y="0"/>
                </a:lnTo>
                <a:cubicBezTo>
                  <a:pt x="1403720" y="0"/>
                  <a:pt x="1469512" y="65792"/>
                  <a:pt x="1469512" y="146951"/>
                </a:cubicBezTo>
                <a:lnTo>
                  <a:pt x="1469512" y="3722711"/>
                </a:lnTo>
                <a:cubicBezTo>
                  <a:pt x="1469512" y="3803870"/>
                  <a:pt x="1403720" y="3869662"/>
                  <a:pt x="1322561" y="3869662"/>
                </a:cubicBezTo>
                <a:lnTo>
                  <a:pt x="146951" y="3869662"/>
                </a:lnTo>
                <a:cubicBezTo>
                  <a:pt x="65792" y="3869662"/>
                  <a:pt x="0" y="3803870"/>
                  <a:pt x="0" y="3722711"/>
                </a:cubicBezTo>
                <a:lnTo>
                  <a:pt x="0" y="14695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273" tIns="121273" rIns="121273" bIns="121273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kern="1200" dirty="0" smtClean="0"/>
              <a:t>Divisi Penjualan membuat perjanjian (MoU) dengan </a:t>
            </a:r>
            <a:r>
              <a:rPr lang="id-ID" b="1" dirty="0" smtClean="0"/>
              <a:t>klien</a:t>
            </a:r>
            <a:r>
              <a:rPr lang="id-ID" i="1" dirty="0" smtClean="0"/>
              <a:t> </a:t>
            </a:r>
            <a:r>
              <a:rPr lang="id-ID" kern="1200" dirty="0" smtClean="0"/>
              <a:t>yang ingin iklannya ditayangkan.</a:t>
            </a:r>
            <a:endParaRPr lang="id-ID" kern="1200" dirty="0"/>
          </a:p>
        </p:txBody>
      </p:sp>
      <p:sp>
        <p:nvSpPr>
          <p:cNvPr id="7" name="Freeform 6"/>
          <p:cNvSpPr/>
          <p:nvPr/>
        </p:nvSpPr>
        <p:spPr>
          <a:xfrm>
            <a:off x="2910148" y="2238021"/>
            <a:ext cx="472278" cy="365866"/>
          </a:xfrm>
          <a:custGeom>
            <a:avLst/>
            <a:gdLst>
              <a:gd name="connsiteX0" fmla="*/ 0 w 472278"/>
              <a:gd name="connsiteY0" fmla="*/ 73173 h 365866"/>
              <a:gd name="connsiteX1" fmla="*/ 289345 w 472278"/>
              <a:gd name="connsiteY1" fmla="*/ 73173 h 365866"/>
              <a:gd name="connsiteX2" fmla="*/ 289345 w 472278"/>
              <a:gd name="connsiteY2" fmla="*/ 0 h 365866"/>
              <a:gd name="connsiteX3" fmla="*/ 472278 w 472278"/>
              <a:gd name="connsiteY3" fmla="*/ 182933 h 365866"/>
              <a:gd name="connsiteX4" fmla="*/ 289345 w 472278"/>
              <a:gd name="connsiteY4" fmla="*/ 365866 h 365866"/>
              <a:gd name="connsiteX5" fmla="*/ 289345 w 472278"/>
              <a:gd name="connsiteY5" fmla="*/ 292693 h 365866"/>
              <a:gd name="connsiteX6" fmla="*/ 0 w 472278"/>
              <a:gd name="connsiteY6" fmla="*/ 292693 h 365866"/>
              <a:gd name="connsiteX7" fmla="*/ 0 w 472278"/>
              <a:gd name="connsiteY7" fmla="*/ 73173 h 3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278" h="365866">
                <a:moveTo>
                  <a:pt x="0" y="73173"/>
                </a:moveTo>
                <a:lnTo>
                  <a:pt x="289345" y="73173"/>
                </a:lnTo>
                <a:lnTo>
                  <a:pt x="289345" y="0"/>
                </a:lnTo>
                <a:lnTo>
                  <a:pt x="472278" y="182933"/>
                </a:lnTo>
                <a:lnTo>
                  <a:pt x="289345" y="365866"/>
                </a:lnTo>
                <a:lnTo>
                  <a:pt x="289345" y="292693"/>
                </a:lnTo>
                <a:lnTo>
                  <a:pt x="0" y="292693"/>
                </a:lnTo>
                <a:lnTo>
                  <a:pt x="0" y="7317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73" rIns="109760" bIns="73173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900" kern="1200"/>
          </a:p>
        </p:txBody>
      </p:sp>
      <p:sp>
        <p:nvSpPr>
          <p:cNvPr id="8" name="Freeform 7"/>
          <p:cNvSpPr/>
          <p:nvPr/>
        </p:nvSpPr>
        <p:spPr>
          <a:xfrm>
            <a:off x="3452483" y="2224741"/>
            <a:ext cx="1469512" cy="475200"/>
          </a:xfrm>
          <a:custGeom>
            <a:avLst/>
            <a:gdLst>
              <a:gd name="connsiteX0" fmla="*/ 0 w 1469512"/>
              <a:gd name="connsiteY0" fmla="*/ 47520 h 475200"/>
              <a:gd name="connsiteX1" fmla="*/ 47520 w 1469512"/>
              <a:gd name="connsiteY1" fmla="*/ 0 h 475200"/>
              <a:gd name="connsiteX2" fmla="*/ 1421992 w 1469512"/>
              <a:gd name="connsiteY2" fmla="*/ 0 h 475200"/>
              <a:gd name="connsiteX3" fmla="*/ 1469512 w 1469512"/>
              <a:gd name="connsiteY3" fmla="*/ 47520 h 475200"/>
              <a:gd name="connsiteX4" fmla="*/ 1469512 w 1469512"/>
              <a:gd name="connsiteY4" fmla="*/ 427680 h 475200"/>
              <a:gd name="connsiteX5" fmla="*/ 1421992 w 1469512"/>
              <a:gd name="connsiteY5" fmla="*/ 475200 h 475200"/>
              <a:gd name="connsiteX6" fmla="*/ 47520 w 1469512"/>
              <a:gd name="connsiteY6" fmla="*/ 475200 h 475200"/>
              <a:gd name="connsiteX7" fmla="*/ 0 w 1469512"/>
              <a:gd name="connsiteY7" fmla="*/ 427680 h 475200"/>
              <a:gd name="connsiteX8" fmla="*/ 0 w 1469512"/>
              <a:gd name="connsiteY8" fmla="*/ 47520 h 4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9512" h="475200">
                <a:moveTo>
                  <a:pt x="0" y="47520"/>
                </a:moveTo>
                <a:cubicBezTo>
                  <a:pt x="0" y="21275"/>
                  <a:pt x="21275" y="0"/>
                  <a:pt x="47520" y="0"/>
                </a:cubicBezTo>
                <a:lnTo>
                  <a:pt x="1421992" y="0"/>
                </a:lnTo>
                <a:cubicBezTo>
                  <a:pt x="1448237" y="0"/>
                  <a:pt x="1469512" y="21275"/>
                  <a:pt x="1469512" y="47520"/>
                </a:cubicBezTo>
                <a:lnTo>
                  <a:pt x="1469512" y="427680"/>
                </a:lnTo>
                <a:cubicBezTo>
                  <a:pt x="1469512" y="453925"/>
                  <a:pt x="1448237" y="475200"/>
                  <a:pt x="1421992" y="475200"/>
                </a:cubicBezTo>
                <a:lnTo>
                  <a:pt x="47520" y="475200"/>
                </a:lnTo>
                <a:cubicBezTo>
                  <a:pt x="21275" y="475200"/>
                  <a:pt x="0" y="453925"/>
                  <a:pt x="0" y="427680"/>
                </a:cubicBezTo>
                <a:lnTo>
                  <a:pt x="0" y="475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00310" numCol="1" spcCol="1270" anchor="t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b="1" kern="1200" dirty="0" smtClean="0"/>
              <a:t>Schedule</a:t>
            </a:r>
            <a:endParaRPr lang="id-ID" sz="11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3382426" y="2835721"/>
            <a:ext cx="2211595" cy="3658843"/>
          </a:xfrm>
          <a:custGeom>
            <a:avLst/>
            <a:gdLst>
              <a:gd name="connsiteX0" fmla="*/ 0 w 2029015"/>
              <a:gd name="connsiteY0" fmla="*/ 202902 h 3869662"/>
              <a:gd name="connsiteX1" fmla="*/ 202902 w 2029015"/>
              <a:gd name="connsiteY1" fmla="*/ 0 h 3869662"/>
              <a:gd name="connsiteX2" fmla="*/ 1826114 w 2029015"/>
              <a:gd name="connsiteY2" fmla="*/ 0 h 3869662"/>
              <a:gd name="connsiteX3" fmla="*/ 2029016 w 2029015"/>
              <a:gd name="connsiteY3" fmla="*/ 202902 h 3869662"/>
              <a:gd name="connsiteX4" fmla="*/ 2029015 w 2029015"/>
              <a:gd name="connsiteY4" fmla="*/ 3666761 h 3869662"/>
              <a:gd name="connsiteX5" fmla="*/ 1826113 w 2029015"/>
              <a:gd name="connsiteY5" fmla="*/ 3869663 h 3869662"/>
              <a:gd name="connsiteX6" fmla="*/ 202902 w 2029015"/>
              <a:gd name="connsiteY6" fmla="*/ 3869662 h 3869662"/>
              <a:gd name="connsiteX7" fmla="*/ 0 w 2029015"/>
              <a:gd name="connsiteY7" fmla="*/ 3666760 h 3869662"/>
              <a:gd name="connsiteX8" fmla="*/ 0 w 2029015"/>
              <a:gd name="connsiteY8" fmla="*/ 202902 h 386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9015" h="3869662">
                <a:moveTo>
                  <a:pt x="0" y="202902"/>
                </a:moveTo>
                <a:cubicBezTo>
                  <a:pt x="0" y="90842"/>
                  <a:pt x="90842" y="0"/>
                  <a:pt x="202902" y="0"/>
                </a:cubicBezTo>
                <a:lnTo>
                  <a:pt x="1826114" y="0"/>
                </a:lnTo>
                <a:cubicBezTo>
                  <a:pt x="1938174" y="0"/>
                  <a:pt x="2029016" y="90842"/>
                  <a:pt x="2029016" y="202902"/>
                </a:cubicBezTo>
                <a:cubicBezTo>
                  <a:pt x="2029016" y="1357522"/>
                  <a:pt x="2029015" y="2512141"/>
                  <a:pt x="2029015" y="3666761"/>
                </a:cubicBezTo>
                <a:cubicBezTo>
                  <a:pt x="2029015" y="3778821"/>
                  <a:pt x="1938173" y="3869663"/>
                  <a:pt x="1826113" y="3869663"/>
                </a:cubicBezTo>
                <a:lnTo>
                  <a:pt x="202902" y="3869662"/>
                </a:lnTo>
                <a:cubicBezTo>
                  <a:pt x="90842" y="3869662"/>
                  <a:pt x="0" y="3778820"/>
                  <a:pt x="0" y="3666760"/>
                </a:cubicBezTo>
                <a:lnTo>
                  <a:pt x="0" y="2029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660" tIns="137660" rIns="137660" bIns="137660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kern="1200" dirty="0" smtClean="0"/>
              <a:t>Divisi Traffic mengatur jadwal tayang dari seluruh </a:t>
            </a:r>
            <a:r>
              <a:rPr lang="id-ID" b="1" dirty="0" smtClean="0"/>
              <a:t>klien </a:t>
            </a:r>
            <a:r>
              <a:rPr lang="id-ID" i="0" kern="1200" dirty="0" smtClean="0"/>
              <a:t>yang tercatat dalam </a:t>
            </a:r>
            <a:r>
              <a:rPr lang="id-ID" i="1" kern="1200" dirty="0" smtClean="0"/>
              <a:t>salesorder </a:t>
            </a:r>
            <a:r>
              <a:rPr lang="id-ID" i="0" kern="1200" dirty="0" smtClean="0"/>
              <a:t>sesuai perjanjian</a:t>
            </a:r>
            <a:r>
              <a:rPr lang="id-ID" i="1" kern="1200" dirty="0" smtClean="0"/>
              <a:t>.</a:t>
            </a:r>
            <a:endParaRPr lang="id-ID" kern="1200" dirty="0"/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d-ID" kern="1200" dirty="0" smtClean="0"/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kern="1200" dirty="0" smtClean="0"/>
              <a:t>Materi iklan dari </a:t>
            </a:r>
            <a:r>
              <a:rPr lang="id-ID" b="1" kern="1200" dirty="0" smtClean="0"/>
              <a:t>klien </a:t>
            </a:r>
            <a:r>
              <a:rPr lang="id-ID" i="0" kern="1200" dirty="0" smtClean="0"/>
              <a:t>dimasukkan ke dalam sistem komputer untuk menghasilkan </a:t>
            </a:r>
            <a:r>
              <a:rPr lang="id-ID" i="1" kern="1200" dirty="0" smtClean="0"/>
              <a:t>daily log</a:t>
            </a:r>
            <a:endParaRPr lang="id-ID" kern="1200" dirty="0"/>
          </a:p>
        </p:txBody>
      </p:sp>
      <p:sp>
        <p:nvSpPr>
          <p:cNvPr id="10" name="Freeform 9"/>
          <p:cNvSpPr/>
          <p:nvPr/>
        </p:nvSpPr>
        <p:spPr>
          <a:xfrm>
            <a:off x="5214706" y="2200209"/>
            <a:ext cx="620546" cy="365866"/>
          </a:xfrm>
          <a:custGeom>
            <a:avLst/>
            <a:gdLst>
              <a:gd name="connsiteX0" fmla="*/ 0 w 620546"/>
              <a:gd name="connsiteY0" fmla="*/ 73173 h 365866"/>
              <a:gd name="connsiteX1" fmla="*/ 437613 w 620546"/>
              <a:gd name="connsiteY1" fmla="*/ 73173 h 365866"/>
              <a:gd name="connsiteX2" fmla="*/ 437613 w 620546"/>
              <a:gd name="connsiteY2" fmla="*/ 0 h 365866"/>
              <a:gd name="connsiteX3" fmla="*/ 620546 w 620546"/>
              <a:gd name="connsiteY3" fmla="*/ 182933 h 365866"/>
              <a:gd name="connsiteX4" fmla="*/ 437613 w 620546"/>
              <a:gd name="connsiteY4" fmla="*/ 365866 h 365866"/>
              <a:gd name="connsiteX5" fmla="*/ 437613 w 620546"/>
              <a:gd name="connsiteY5" fmla="*/ 292693 h 365866"/>
              <a:gd name="connsiteX6" fmla="*/ 0 w 620546"/>
              <a:gd name="connsiteY6" fmla="*/ 292693 h 365866"/>
              <a:gd name="connsiteX7" fmla="*/ 0 w 620546"/>
              <a:gd name="connsiteY7" fmla="*/ 73173 h 3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546" h="365866">
                <a:moveTo>
                  <a:pt x="0" y="73173"/>
                </a:moveTo>
                <a:lnTo>
                  <a:pt x="437613" y="73173"/>
                </a:lnTo>
                <a:lnTo>
                  <a:pt x="437613" y="0"/>
                </a:lnTo>
                <a:lnTo>
                  <a:pt x="620546" y="182933"/>
                </a:lnTo>
                <a:lnTo>
                  <a:pt x="437613" y="365866"/>
                </a:lnTo>
                <a:lnTo>
                  <a:pt x="437613" y="292693"/>
                </a:lnTo>
                <a:lnTo>
                  <a:pt x="0" y="292693"/>
                </a:lnTo>
                <a:lnTo>
                  <a:pt x="0" y="7317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73" rIns="109760" bIns="73173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900" kern="1200"/>
          </a:p>
        </p:txBody>
      </p:sp>
      <p:sp>
        <p:nvSpPr>
          <p:cNvPr id="11" name="Freeform 10"/>
          <p:cNvSpPr/>
          <p:nvPr/>
        </p:nvSpPr>
        <p:spPr>
          <a:xfrm>
            <a:off x="6029920" y="2200209"/>
            <a:ext cx="1700678" cy="475200"/>
          </a:xfrm>
          <a:custGeom>
            <a:avLst/>
            <a:gdLst>
              <a:gd name="connsiteX0" fmla="*/ 0 w 1469512"/>
              <a:gd name="connsiteY0" fmla="*/ 47520 h 475200"/>
              <a:gd name="connsiteX1" fmla="*/ 47520 w 1469512"/>
              <a:gd name="connsiteY1" fmla="*/ 0 h 475200"/>
              <a:gd name="connsiteX2" fmla="*/ 1421992 w 1469512"/>
              <a:gd name="connsiteY2" fmla="*/ 0 h 475200"/>
              <a:gd name="connsiteX3" fmla="*/ 1469512 w 1469512"/>
              <a:gd name="connsiteY3" fmla="*/ 47520 h 475200"/>
              <a:gd name="connsiteX4" fmla="*/ 1469512 w 1469512"/>
              <a:gd name="connsiteY4" fmla="*/ 427680 h 475200"/>
              <a:gd name="connsiteX5" fmla="*/ 1421992 w 1469512"/>
              <a:gd name="connsiteY5" fmla="*/ 475200 h 475200"/>
              <a:gd name="connsiteX6" fmla="*/ 47520 w 1469512"/>
              <a:gd name="connsiteY6" fmla="*/ 475200 h 475200"/>
              <a:gd name="connsiteX7" fmla="*/ 0 w 1469512"/>
              <a:gd name="connsiteY7" fmla="*/ 427680 h 475200"/>
              <a:gd name="connsiteX8" fmla="*/ 0 w 1469512"/>
              <a:gd name="connsiteY8" fmla="*/ 47520 h 4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9512" h="475200">
                <a:moveTo>
                  <a:pt x="0" y="47520"/>
                </a:moveTo>
                <a:cubicBezTo>
                  <a:pt x="0" y="21275"/>
                  <a:pt x="21275" y="0"/>
                  <a:pt x="47520" y="0"/>
                </a:cubicBezTo>
                <a:lnTo>
                  <a:pt x="1421992" y="0"/>
                </a:lnTo>
                <a:cubicBezTo>
                  <a:pt x="1448237" y="0"/>
                  <a:pt x="1469512" y="21275"/>
                  <a:pt x="1469512" y="47520"/>
                </a:cubicBezTo>
                <a:lnTo>
                  <a:pt x="1469512" y="427680"/>
                </a:lnTo>
                <a:cubicBezTo>
                  <a:pt x="1469512" y="453925"/>
                  <a:pt x="1448237" y="475200"/>
                  <a:pt x="1421992" y="475200"/>
                </a:cubicBezTo>
                <a:lnTo>
                  <a:pt x="47520" y="475200"/>
                </a:lnTo>
                <a:cubicBezTo>
                  <a:pt x="21275" y="475200"/>
                  <a:pt x="0" y="453925"/>
                  <a:pt x="0" y="427680"/>
                </a:cubicBezTo>
                <a:lnTo>
                  <a:pt x="0" y="475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00310" numCol="1" spcCol="1270" anchor="t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b="1" kern="1200" dirty="0" smtClean="0"/>
              <a:t>Dayparting</a:t>
            </a:r>
            <a:endParaRPr lang="id-ID" sz="11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5925148" y="2835721"/>
            <a:ext cx="3297112" cy="3427293"/>
          </a:xfrm>
          <a:custGeom>
            <a:avLst/>
            <a:gdLst>
              <a:gd name="connsiteX0" fmla="*/ 0 w 2037288"/>
              <a:gd name="connsiteY0" fmla="*/ 203729 h 3869662"/>
              <a:gd name="connsiteX1" fmla="*/ 203729 w 2037288"/>
              <a:gd name="connsiteY1" fmla="*/ 0 h 3869662"/>
              <a:gd name="connsiteX2" fmla="*/ 1833559 w 2037288"/>
              <a:gd name="connsiteY2" fmla="*/ 0 h 3869662"/>
              <a:gd name="connsiteX3" fmla="*/ 2037288 w 2037288"/>
              <a:gd name="connsiteY3" fmla="*/ 203729 h 3869662"/>
              <a:gd name="connsiteX4" fmla="*/ 2037288 w 2037288"/>
              <a:gd name="connsiteY4" fmla="*/ 3665933 h 3869662"/>
              <a:gd name="connsiteX5" fmla="*/ 1833559 w 2037288"/>
              <a:gd name="connsiteY5" fmla="*/ 3869662 h 3869662"/>
              <a:gd name="connsiteX6" fmla="*/ 203729 w 2037288"/>
              <a:gd name="connsiteY6" fmla="*/ 3869662 h 3869662"/>
              <a:gd name="connsiteX7" fmla="*/ 0 w 2037288"/>
              <a:gd name="connsiteY7" fmla="*/ 3665933 h 3869662"/>
              <a:gd name="connsiteX8" fmla="*/ 0 w 2037288"/>
              <a:gd name="connsiteY8" fmla="*/ 203729 h 386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7288" h="3869662">
                <a:moveTo>
                  <a:pt x="0" y="203729"/>
                </a:moveTo>
                <a:cubicBezTo>
                  <a:pt x="0" y="91213"/>
                  <a:pt x="91213" y="0"/>
                  <a:pt x="203729" y="0"/>
                </a:cubicBezTo>
                <a:lnTo>
                  <a:pt x="1833559" y="0"/>
                </a:lnTo>
                <a:cubicBezTo>
                  <a:pt x="1946075" y="0"/>
                  <a:pt x="2037288" y="91213"/>
                  <a:pt x="2037288" y="203729"/>
                </a:cubicBezTo>
                <a:lnTo>
                  <a:pt x="2037288" y="3665933"/>
                </a:lnTo>
                <a:cubicBezTo>
                  <a:pt x="2037288" y="3778449"/>
                  <a:pt x="1946075" y="3869662"/>
                  <a:pt x="1833559" y="3869662"/>
                </a:cubicBezTo>
                <a:lnTo>
                  <a:pt x="203729" y="3869662"/>
                </a:lnTo>
                <a:cubicBezTo>
                  <a:pt x="91213" y="3869662"/>
                  <a:pt x="0" y="3778449"/>
                  <a:pt x="0" y="3665933"/>
                </a:cubicBezTo>
                <a:lnTo>
                  <a:pt x="0" y="20372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5014" tIns="145014" rIns="145014" bIns="145014" numCol="1" spcCol="1270" anchor="t" anchorCtr="0">
            <a:noAutofit/>
          </a:bodyPr>
          <a:lstStyle/>
          <a:p>
            <a:pPr marL="0" lvl="1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kern="1200" dirty="0" smtClean="0"/>
              <a:t>Divisi Traffic menyusun </a:t>
            </a:r>
            <a:r>
              <a:rPr lang="id-ID" b="1" kern="1200" dirty="0" smtClean="0"/>
              <a:t>dayparts. Dayparts </a:t>
            </a:r>
            <a:r>
              <a:rPr lang="id-ID" b="0" kern="1200" dirty="0" smtClean="0"/>
              <a:t>adalah praktik membagi hari siaran menjadi beberapa bagian. Total masa iklan dapat berupa 18-20 menit dalam sejam.</a:t>
            </a:r>
            <a:endParaRPr lang="id-ID" kern="1200" dirty="0"/>
          </a:p>
          <a:p>
            <a:pPr marL="0" lvl="1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d-ID" b="0" kern="1200" dirty="0" smtClean="0"/>
          </a:p>
          <a:p>
            <a:pPr marL="0" lvl="1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b="0" kern="1200" dirty="0" smtClean="0"/>
              <a:t>Dalam </a:t>
            </a:r>
            <a:r>
              <a:rPr lang="id-ID" b="1" kern="1200" dirty="0" smtClean="0"/>
              <a:t>dayparts </a:t>
            </a:r>
            <a:r>
              <a:rPr lang="id-ID" b="0" kern="1200" dirty="0" smtClean="0"/>
              <a:t>juga harus diperhatikan apakah peletakan iklan suatu </a:t>
            </a:r>
            <a:r>
              <a:rPr lang="id-ID" b="1" kern="1200" dirty="0" smtClean="0"/>
              <a:t>klien </a:t>
            </a:r>
            <a:r>
              <a:rPr lang="id-ID" b="0" kern="1200" dirty="0" smtClean="0"/>
              <a:t>dapat menimbulkan konflik dengan </a:t>
            </a:r>
            <a:r>
              <a:rPr lang="id-ID" b="1" kern="1200" dirty="0" smtClean="0"/>
              <a:t>klien </a:t>
            </a:r>
            <a:r>
              <a:rPr lang="id-ID" b="0" kern="1200" dirty="0" smtClean="0"/>
              <a:t>lain atau tidak.</a:t>
            </a:r>
            <a:endParaRPr lang="id-ID" b="0" kern="1200" dirty="0"/>
          </a:p>
        </p:txBody>
      </p:sp>
      <p:sp>
        <p:nvSpPr>
          <p:cNvPr id="13" name="Freeform 12"/>
          <p:cNvSpPr/>
          <p:nvPr/>
        </p:nvSpPr>
        <p:spPr>
          <a:xfrm>
            <a:off x="8421824" y="2239463"/>
            <a:ext cx="622738" cy="365866"/>
          </a:xfrm>
          <a:custGeom>
            <a:avLst/>
            <a:gdLst>
              <a:gd name="connsiteX0" fmla="*/ 0 w 622738"/>
              <a:gd name="connsiteY0" fmla="*/ 73173 h 365866"/>
              <a:gd name="connsiteX1" fmla="*/ 439805 w 622738"/>
              <a:gd name="connsiteY1" fmla="*/ 73173 h 365866"/>
              <a:gd name="connsiteX2" fmla="*/ 439805 w 622738"/>
              <a:gd name="connsiteY2" fmla="*/ 0 h 365866"/>
              <a:gd name="connsiteX3" fmla="*/ 622738 w 622738"/>
              <a:gd name="connsiteY3" fmla="*/ 182933 h 365866"/>
              <a:gd name="connsiteX4" fmla="*/ 439805 w 622738"/>
              <a:gd name="connsiteY4" fmla="*/ 365866 h 365866"/>
              <a:gd name="connsiteX5" fmla="*/ 439805 w 622738"/>
              <a:gd name="connsiteY5" fmla="*/ 292693 h 365866"/>
              <a:gd name="connsiteX6" fmla="*/ 0 w 622738"/>
              <a:gd name="connsiteY6" fmla="*/ 292693 h 365866"/>
              <a:gd name="connsiteX7" fmla="*/ 0 w 622738"/>
              <a:gd name="connsiteY7" fmla="*/ 73173 h 3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738" h="365866">
                <a:moveTo>
                  <a:pt x="0" y="73173"/>
                </a:moveTo>
                <a:lnTo>
                  <a:pt x="439805" y="73173"/>
                </a:lnTo>
                <a:lnTo>
                  <a:pt x="439805" y="0"/>
                </a:lnTo>
                <a:lnTo>
                  <a:pt x="622738" y="182933"/>
                </a:lnTo>
                <a:lnTo>
                  <a:pt x="439805" y="365866"/>
                </a:lnTo>
                <a:lnTo>
                  <a:pt x="439805" y="292693"/>
                </a:lnTo>
                <a:lnTo>
                  <a:pt x="0" y="292693"/>
                </a:lnTo>
                <a:lnTo>
                  <a:pt x="0" y="7317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73" rIns="109760" bIns="73173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900" kern="1200"/>
          </a:p>
        </p:txBody>
      </p:sp>
      <p:sp>
        <p:nvSpPr>
          <p:cNvPr id="14" name="Freeform 13"/>
          <p:cNvSpPr/>
          <p:nvPr/>
        </p:nvSpPr>
        <p:spPr>
          <a:xfrm>
            <a:off x="9472086" y="2200209"/>
            <a:ext cx="1469512" cy="475200"/>
          </a:xfrm>
          <a:custGeom>
            <a:avLst/>
            <a:gdLst>
              <a:gd name="connsiteX0" fmla="*/ 0 w 1469512"/>
              <a:gd name="connsiteY0" fmla="*/ 47520 h 475200"/>
              <a:gd name="connsiteX1" fmla="*/ 47520 w 1469512"/>
              <a:gd name="connsiteY1" fmla="*/ 0 h 475200"/>
              <a:gd name="connsiteX2" fmla="*/ 1421992 w 1469512"/>
              <a:gd name="connsiteY2" fmla="*/ 0 h 475200"/>
              <a:gd name="connsiteX3" fmla="*/ 1469512 w 1469512"/>
              <a:gd name="connsiteY3" fmla="*/ 47520 h 475200"/>
              <a:gd name="connsiteX4" fmla="*/ 1469512 w 1469512"/>
              <a:gd name="connsiteY4" fmla="*/ 427680 h 475200"/>
              <a:gd name="connsiteX5" fmla="*/ 1421992 w 1469512"/>
              <a:gd name="connsiteY5" fmla="*/ 475200 h 475200"/>
              <a:gd name="connsiteX6" fmla="*/ 47520 w 1469512"/>
              <a:gd name="connsiteY6" fmla="*/ 475200 h 475200"/>
              <a:gd name="connsiteX7" fmla="*/ 0 w 1469512"/>
              <a:gd name="connsiteY7" fmla="*/ 427680 h 475200"/>
              <a:gd name="connsiteX8" fmla="*/ 0 w 1469512"/>
              <a:gd name="connsiteY8" fmla="*/ 47520 h 4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9512" h="475200">
                <a:moveTo>
                  <a:pt x="0" y="47520"/>
                </a:moveTo>
                <a:cubicBezTo>
                  <a:pt x="0" y="21275"/>
                  <a:pt x="21275" y="0"/>
                  <a:pt x="47520" y="0"/>
                </a:cubicBezTo>
                <a:lnTo>
                  <a:pt x="1421992" y="0"/>
                </a:lnTo>
                <a:cubicBezTo>
                  <a:pt x="1448237" y="0"/>
                  <a:pt x="1469512" y="21275"/>
                  <a:pt x="1469512" y="47520"/>
                </a:cubicBezTo>
                <a:lnTo>
                  <a:pt x="1469512" y="427680"/>
                </a:lnTo>
                <a:cubicBezTo>
                  <a:pt x="1469512" y="453925"/>
                  <a:pt x="1448237" y="475200"/>
                  <a:pt x="1421992" y="475200"/>
                </a:cubicBezTo>
                <a:lnTo>
                  <a:pt x="47520" y="475200"/>
                </a:lnTo>
                <a:cubicBezTo>
                  <a:pt x="21275" y="475200"/>
                  <a:pt x="0" y="453925"/>
                  <a:pt x="0" y="427680"/>
                </a:cubicBezTo>
                <a:lnTo>
                  <a:pt x="0" y="475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00310" numCol="1" spcCol="1270" anchor="t" anchorCtr="0">
            <a:noAutofit/>
          </a:bodyPr>
          <a:lstStyle/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b="1" kern="1200" dirty="0" smtClean="0"/>
              <a:t>Airtime</a:t>
            </a:r>
            <a:endParaRPr lang="id-ID" sz="1100" b="1" kern="1200" dirty="0"/>
          </a:p>
        </p:txBody>
      </p:sp>
      <p:sp>
        <p:nvSpPr>
          <p:cNvPr id="15" name="Freeform 14"/>
          <p:cNvSpPr/>
          <p:nvPr/>
        </p:nvSpPr>
        <p:spPr>
          <a:xfrm>
            <a:off x="9472085" y="2835721"/>
            <a:ext cx="2001755" cy="1723753"/>
          </a:xfrm>
          <a:custGeom>
            <a:avLst/>
            <a:gdLst>
              <a:gd name="connsiteX0" fmla="*/ 0 w 1711864"/>
              <a:gd name="connsiteY0" fmla="*/ 171186 h 3869662"/>
              <a:gd name="connsiteX1" fmla="*/ 171186 w 1711864"/>
              <a:gd name="connsiteY1" fmla="*/ 0 h 3869662"/>
              <a:gd name="connsiteX2" fmla="*/ 1540678 w 1711864"/>
              <a:gd name="connsiteY2" fmla="*/ 0 h 3869662"/>
              <a:gd name="connsiteX3" fmla="*/ 1711864 w 1711864"/>
              <a:gd name="connsiteY3" fmla="*/ 171186 h 3869662"/>
              <a:gd name="connsiteX4" fmla="*/ 1711864 w 1711864"/>
              <a:gd name="connsiteY4" fmla="*/ 3698476 h 3869662"/>
              <a:gd name="connsiteX5" fmla="*/ 1540678 w 1711864"/>
              <a:gd name="connsiteY5" fmla="*/ 3869662 h 3869662"/>
              <a:gd name="connsiteX6" fmla="*/ 171186 w 1711864"/>
              <a:gd name="connsiteY6" fmla="*/ 3869662 h 3869662"/>
              <a:gd name="connsiteX7" fmla="*/ 0 w 1711864"/>
              <a:gd name="connsiteY7" fmla="*/ 3698476 h 3869662"/>
              <a:gd name="connsiteX8" fmla="*/ 0 w 1711864"/>
              <a:gd name="connsiteY8" fmla="*/ 171186 h 386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1864" h="3869662">
                <a:moveTo>
                  <a:pt x="0" y="171186"/>
                </a:moveTo>
                <a:cubicBezTo>
                  <a:pt x="0" y="76643"/>
                  <a:pt x="76643" y="0"/>
                  <a:pt x="171186" y="0"/>
                </a:cubicBezTo>
                <a:lnTo>
                  <a:pt x="1540678" y="0"/>
                </a:lnTo>
                <a:cubicBezTo>
                  <a:pt x="1635221" y="0"/>
                  <a:pt x="1711864" y="76643"/>
                  <a:pt x="1711864" y="171186"/>
                </a:cubicBezTo>
                <a:lnTo>
                  <a:pt x="1711864" y="3698476"/>
                </a:lnTo>
                <a:cubicBezTo>
                  <a:pt x="1711864" y="3793019"/>
                  <a:pt x="1635221" y="3869662"/>
                  <a:pt x="1540678" y="3869662"/>
                </a:cubicBezTo>
                <a:lnTo>
                  <a:pt x="171186" y="3869662"/>
                </a:lnTo>
                <a:cubicBezTo>
                  <a:pt x="76643" y="3869662"/>
                  <a:pt x="0" y="3793019"/>
                  <a:pt x="0" y="3698476"/>
                </a:cubicBezTo>
                <a:lnTo>
                  <a:pt x="0" y="171186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707" tIns="149707" rIns="149707" bIns="149707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kern="1200" dirty="0" smtClean="0"/>
              <a:t>Penayangan materi program TV dan iklan sesuai penyusunan traffic. </a:t>
            </a:r>
            <a:endParaRPr lang="id-ID" kern="1200" dirty="0"/>
          </a:p>
        </p:txBody>
      </p:sp>
    </p:spTree>
    <p:extLst>
      <p:ext uri="{BB962C8B-B14F-4D97-AF65-F5344CB8AC3E}">
        <p14:creationId xmlns:p14="http://schemas.microsoft.com/office/powerpoint/2010/main" val="113471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50241"/>
              </p:ext>
            </p:extLst>
          </p:nvPr>
        </p:nvGraphicFramePr>
        <p:xfrm>
          <a:off x="1202498" y="719665"/>
          <a:ext cx="4659682" cy="52677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9841"/>
                <a:gridCol w="2329841"/>
              </a:tblGrid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00.00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LATE</a:t>
                      </a:r>
                      <a:r>
                        <a:rPr lang="id-ID" baseline="0" dirty="0" smtClean="0"/>
                        <a:t> FRINGE</a:t>
                      </a:r>
                      <a:endParaRPr lang="id-ID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01.00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POST</a:t>
                      </a:r>
                      <a:r>
                        <a:rPr lang="id-ID" baseline="0" dirty="0" smtClean="0"/>
                        <a:t> LAST FRINGE </a:t>
                      </a:r>
                      <a:endParaRPr lang="id-ID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02.00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03.00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04.00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05.00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06.00</a:t>
                      </a:r>
                      <a:endParaRPr lang="id-ID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EARLY</a:t>
                      </a:r>
                      <a:r>
                        <a:rPr lang="id-ID" baseline="0" dirty="0" smtClean="0"/>
                        <a:t> MORNING</a:t>
                      </a:r>
                      <a:endParaRPr lang="id-ID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07.00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08.00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09.00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10.00</a:t>
                      </a:r>
                      <a:endParaRPr lang="id-ID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DAYTIME</a:t>
                      </a:r>
                      <a:endParaRPr lang="id-ID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052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55936"/>
              </p:ext>
            </p:extLst>
          </p:nvPr>
        </p:nvGraphicFramePr>
        <p:xfrm>
          <a:off x="6192727" y="721753"/>
          <a:ext cx="4805124" cy="52531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2562"/>
                <a:gridCol w="2402562"/>
              </a:tblGrid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12.00</a:t>
                      </a:r>
                      <a:endParaRPr lang="id-ID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DAYTIME</a:t>
                      </a:r>
                      <a:endParaRPr lang="id-ID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16.00</a:t>
                      </a:r>
                      <a:endParaRPr lang="id-ID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EARLY</a:t>
                      </a:r>
                      <a:r>
                        <a:rPr lang="id-ID" baseline="0" dirty="0" smtClean="0"/>
                        <a:t> FRINGE</a:t>
                      </a:r>
                      <a:endParaRPr lang="id-ID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20.00</a:t>
                      </a:r>
                      <a:endParaRPr lang="id-ID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PRIME TIME</a:t>
                      </a:r>
                      <a:endParaRPr lang="id-ID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22.00</a:t>
                      </a:r>
                      <a:endParaRPr lang="id-ID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0408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23.00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LATE NEWS</a:t>
                      </a:r>
                      <a:endParaRPr lang="id-ID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8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ADVERTISING AGENCY/CREATIVE AGENCY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23937" y="1612923"/>
            <a:ext cx="9720263" cy="4524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id-ID" sz="2800" cap="none" dirty="0" smtClean="0">
                <a:latin typeface="Eras Light ITC" panose="020B0402030504020804" pitchFamily="34" charset="0"/>
                <a:cs typeface="Segoe UI Light" panose="020B0502040204020203" pitchFamily="34" charset="0"/>
              </a:rPr>
              <a:t>Bisnis </a:t>
            </a:r>
            <a:r>
              <a:rPr lang="id-ID" sz="2800" b="1" cap="none" dirty="0" smtClean="0">
                <a:latin typeface="Eras Light ITC" panose="020B0402030504020804" pitchFamily="34" charset="0"/>
                <a:cs typeface="Segoe UI Light" panose="020B0502040204020203" pitchFamily="34" charset="0"/>
              </a:rPr>
              <a:t>menciptakan, merencanakan</a:t>
            </a:r>
            <a:r>
              <a:rPr lang="id-ID" sz="2800" cap="none" dirty="0" smtClean="0">
                <a:latin typeface="Eras Light ITC" panose="020B0402030504020804" pitchFamily="34" charset="0"/>
                <a:cs typeface="Segoe UI Light" panose="020B0502040204020203" pitchFamily="34" charset="0"/>
              </a:rPr>
              <a:t>, dan </a:t>
            </a:r>
            <a:r>
              <a:rPr lang="id-ID" sz="2800" b="1" cap="none" dirty="0" smtClean="0">
                <a:latin typeface="Eras Light ITC" panose="020B0402030504020804" pitchFamily="34" charset="0"/>
                <a:cs typeface="Segoe UI Light" panose="020B0502040204020203" pitchFamily="34" charset="0"/>
              </a:rPr>
              <a:t>menangani iklan/promosi/pemasaran klien</a:t>
            </a:r>
            <a:r>
              <a:rPr lang="id-ID" sz="2800" cap="none" dirty="0" smtClean="0">
                <a:latin typeface="Eras Light ITC" panose="020B0402030504020804" pitchFamily="34" charset="0"/>
                <a:cs typeface="Segoe UI Light" panose="020B0502040204020203" pitchFamily="34" charset="0"/>
              </a:rPr>
              <a:t>. Klien mencakup bisnis perusahaan, organisasi nirlaba, dan agen swasta. </a:t>
            </a:r>
          </a:p>
          <a:p>
            <a:pPr>
              <a:lnSpc>
                <a:spcPct val="150000"/>
              </a:lnSpc>
            </a:pPr>
            <a:r>
              <a:rPr lang="id-ID" sz="2800" cap="none" dirty="0" smtClean="0">
                <a:latin typeface="Eras Light ITC" panose="020B0402030504020804" pitchFamily="34" charset="0"/>
                <a:cs typeface="Segoe UI Light" panose="020B0502040204020203" pitchFamily="34" charset="0"/>
              </a:rPr>
              <a:t>Advertising agency menghasilkan iklan televisi, iklan radio, iklan online, pemasaran mobile, dsb.</a:t>
            </a:r>
            <a:endParaRPr lang="id-ID" sz="2800" cap="none" dirty="0">
              <a:latin typeface="Eras Light ITC" panose="020B04020305040208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452</TotalTime>
  <Words>240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Eras Light ITC</vt:lpstr>
      <vt:lpstr>Segoe UI Light</vt:lpstr>
      <vt:lpstr>Segoe UI Semibold</vt:lpstr>
      <vt:lpstr>Tw Cen MT</vt:lpstr>
      <vt:lpstr>Tw Cen MT Condensed</vt:lpstr>
      <vt:lpstr>Wingdings 3</vt:lpstr>
      <vt:lpstr>Integral</vt:lpstr>
      <vt:lpstr>Penyusunan traffic</vt:lpstr>
      <vt:lpstr>Traffic Adalah penjadwalan materi program, iklan komersial, Pengumuman masyarakat, dsb. dalam kurun waktu tertentu pada stasiun tv/radio. </vt:lpstr>
      <vt:lpstr>PowerPoint Presentation</vt:lpstr>
      <vt:lpstr>Proses traffic</vt:lpstr>
      <vt:lpstr>PowerPoint Presentation</vt:lpstr>
      <vt:lpstr>ADVERTISING AGENCY/CREATIVE AGENCY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 Alamsyah</dc:creator>
  <cp:lastModifiedBy>acer</cp:lastModifiedBy>
  <cp:revision>13</cp:revision>
  <dcterms:created xsi:type="dcterms:W3CDTF">2017-04-19T16:55:22Z</dcterms:created>
  <dcterms:modified xsi:type="dcterms:W3CDTF">2017-04-21T03:51:45Z</dcterms:modified>
</cp:coreProperties>
</file>