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1" r:id="rId19"/>
    <p:sldId id="274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Comparing Cost of Advertisements</a:t>
            </a:r>
          </a:p>
          <a:p>
            <a:pPr>
              <a:defRPr/>
            </a:pPr>
            <a:r>
              <a:rPr lang="en-US"/>
              <a:t>($ million)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($ million)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Local TV</c:v>
                </c:pt>
                <c:pt idx="1">
                  <c:v>Newspaper</c:v>
                </c:pt>
                <c:pt idx="2">
                  <c:v>Magazine</c:v>
                </c:pt>
                <c:pt idx="3">
                  <c:v>Ent. Website</c:v>
                </c:pt>
                <c:pt idx="4">
                  <c:v>Radio</c:v>
                </c:pt>
                <c:pt idx="5">
                  <c:v>Web Portals</c:v>
                </c:pt>
                <c:pt idx="6">
                  <c:v>Outdoor Adv</c:v>
                </c:pt>
                <c:pt idx="7">
                  <c:v>Email</c:v>
                </c:pt>
                <c:pt idx="8">
                  <c:v>Social Media</c:v>
                </c:pt>
                <c:pt idx="9">
                  <c:v>Merchandise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6.99</c:v>
                </c:pt>
                <c:pt idx="2">
                  <c:v>6</c:v>
                </c:pt>
                <c:pt idx="3">
                  <c:v>4.75</c:v>
                </c:pt>
                <c:pt idx="4">
                  <c:v>4</c:v>
                </c:pt>
                <c:pt idx="5">
                  <c:v>2.6</c:v>
                </c:pt>
                <c:pt idx="6">
                  <c:v>2.2599999999999998</c:v>
                </c:pt>
                <c:pt idx="7">
                  <c:v>0.94</c:v>
                </c:pt>
                <c:pt idx="8">
                  <c:v>0.56000000000000005</c:v>
                </c:pt>
                <c:pt idx="9">
                  <c:v>0.14000000000000001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368518000"/>
        <c:axId val="368518392"/>
      </c:barChart>
      <c:catAx>
        <c:axId val="368518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18392"/>
        <c:crosses val="autoZero"/>
        <c:auto val="1"/>
        <c:lblAlgn val="ctr"/>
        <c:lblOffset val="100"/>
        <c:noMultiLvlLbl val="0"/>
      </c:catAx>
      <c:valAx>
        <c:axId val="368518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51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6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0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8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05FF7B2-89DC-4974-AE45-C1E279652E0A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2854852-A690-4EEB-B225-CA940AFE97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0224"/>
            <a:ext cx="7772400" cy="1463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Line of </a:t>
            </a:r>
            <a:r>
              <a:rPr lang="en-US" sz="3600" dirty="0" smtClean="0"/>
              <a:t>advertisement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Bugi</a:t>
            </a:r>
            <a:r>
              <a:rPr lang="en-US" sz="2400" dirty="0" smtClean="0"/>
              <a:t> </a:t>
            </a:r>
            <a:r>
              <a:rPr lang="en-US" sz="2400" dirty="0" err="1" smtClean="0"/>
              <a:t>Satrio</a:t>
            </a:r>
            <a:r>
              <a:rPr lang="en-US" sz="2400" dirty="0" smtClean="0"/>
              <a:t> </a:t>
            </a:r>
            <a:r>
              <a:rPr lang="en-US" sz="2400" dirty="0" err="1" smtClean="0"/>
              <a:t>Adiwibowo</a:t>
            </a:r>
            <a:r>
              <a:rPr lang="en-US" sz="2400" dirty="0" smtClean="0"/>
              <a:t>, S.E., </a:t>
            </a:r>
            <a:r>
              <a:rPr lang="en-US" sz="2400" dirty="0" err="1" smtClean="0"/>
              <a:t>M.I.Kom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5"/>
          <a:stretch/>
        </p:blipFill>
        <p:spPr>
          <a:xfrm>
            <a:off x="0" y="0"/>
            <a:ext cx="12218503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concern..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600" b="1" dirty="0" smtClean="0"/>
              <a:t>Target audience</a:t>
            </a:r>
            <a:r>
              <a:rPr lang="en-US" sz="3600" dirty="0" smtClean="0"/>
              <a:t>: </a:t>
            </a:r>
            <a:r>
              <a:rPr lang="en-US" sz="3600" i="1" dirty="0" smtClean="0"/>
              <a:t>Who do we want to talk to?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Message (or creative) strategy:</a:t>
            </a:r>
            <a:r>
              <a:rPr lang="en-US" sz="3600" dirty="0" smtClean="0"/>
              <a:t> </a:t>
            </a:r>
            <a:r>
              <a:rPr lang="en-US" sz="3600" i="1" dirty="0" smtClean="0"/>
              <a:t>What do we want to say to them?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Media Strategy</a:t>
            </a:r>
            <a:r>
              <a:rPr lang="en-US" sz="3600" dirty="0" smtClean="0"/>
              <a:t>: </a:t>
            </a:r>
            <a:r>
              <a:rPr lang="en-US" sz="3600" i="1" dirty="0" smtClean="0"/>
              <a:t>How will we reach them?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Measuring Advertising Effectiveness</a:t>
            </a:r>
            <a:r>
              <a:rPr lang="en-US" sz="3600" dirty="0" smtClean="0"/>
              <a:t>: </a:t>
            </a:r>
            <a:r>
              <a:rPr lang="en-US" sz="3600" i="1" dirty="0" smtClean="0"/>
              <a:t>How do we know our messages were received?</a:t>
            </a:r>
          </a:p>
        </p:txBody>
      </p:sp>
    </p:spTree>
    <p:extLst>
      <p:ext uri="{BB962C8B-B14F-4D97-AF65-F5344CB8AC3E}">
        <p14:creationId xmlns:p14="http://schemas.microsoft.com/office/powerpoint/2010/main" val="376737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45437" y="4604335"/>
            <a:ext cx="9720263" cy="149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 smtClean="0"/>
              <a:t>Then,</a:t>
            </a:r>
            <a:br>
              <a:rPr lang="en-US" sz="5400" dirty="0" smtClean="0"/>
            </a:br>
            <a:r>
              <a:rPr lang="en-US" sz="5400" dirty="0" smtClean="0"/>
              <a:t>how we distribute</a:t>
            </a:r>
            <a:br>
              <a:rPr lang="en-US" sz="5400" dirty="0" smtClean="0"/>
            </a:br>
            <a:r>
              <a:rPr lang="en-US" sz="5400" dirty="0" smtClean="0"/>
              <a:t>the advertisement?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b="10522"/>
          <a:stretch/>
        </p:blipFill>
        <p:spPr>
          <a:xfrm>
            <a:off x="0" y="0"/>
            <a:ext cx="12208296" cy="40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729018" y="3521763"/>
            <a:ext cx="662203" cy="1261821"/>
          </a:xfrm>
          <a:custGeom>
            <a:avLst/>
            <a:gdLst>
              <a:gd name="connsiteX0" fmla="*/ 0 w 662203"/>
              <a:gd name="connsiteY0" fmla="*/ 0 h 1261821"/>
              <a:gd name="connsiteX1" fmla="*/ 331101 w 662203"/>
              <a:gd name="connsiteY1" fmla="*/ 0 h 1261821"/>
              <a:gd name="connsiteX2" fmla="*/ 331101 w 662203"/>
              <a:gd name="connsiteY2" fmla="*/ 1261821 h 1261821"/>
              <a:gd name="connsiteX3" fmla="*/ 662203 w 662203"/>
              <a:gd name="connsiteY3" fmla="*/ 1261821 h 126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03" h="1261821">
                <a:moveTo>
                  <a:pt x="0" y="0"/>
                </a:moveTo>
                <a:lnTo>
                  <a:pt x="331101" y="0"/>
                </a:lnTo>
                <a:lnTo>
                  <a:pt x="331101" y="1261821"/>
                </a:lnTo>
                <a:lnTo>
                  <a:pt x="662203" y="1261821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8176" tIns="595285" rIns="308176" bIns="5952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4729018" y="3476043"/>
            <a:ext cx="662203" cy="91440"/>
          </a:xfrm>
          <a:custGeom>
            <a:avLst/>
            <a:gdLst>
              <a:gd name="connsiteX0" fmla="*/ 0 w 662203"/>
              <a:gd name="connsiteY0" fmla="*/ 45720 h 91440"/>
              <a:gd name="connsiteX1" fmla="*/ 662203 w 66220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2203" h="91440">
                <a:moveTo>
                  <a:pt x="0" y="45720"/>
                </a:moveTo>
                <a:lnTo>
                  <a:pt x="662203" y="4572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247" tIns="29165" rIns="327246" bIns="2916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4729018" y="2259942"/>
            <a:ext cx="662203" cy="1261821"/>
          </a:xfrm>
          <a:custGeom>
            <a:avLst/>
            <a:gdLst>
              <a:gd name="connsiteX0" fmla="*/ 0 w 662203"/>
              <a:gd name="connsiteY0" fmla="*/ 1261821 h 1261821"/>
              <a:gd name="connsiteX1" fmla="*/ 331101 w 662203"/>
              <a:gd name="connsiteY1" fmla="*/ 1261821 h 1261821"/>
              <a:gd name="connsiteX2" fmla="*/ 331101 w 662203"/>
              <a:gd name="connsiteY2" fmla="*/ 0 h 1261821"/>
              <a:gd name="connsiteX3" fmla="*/ 662203 w 662203"/>
              <a:gd name="connsiteY3" fmla="*/ 0 h 126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03" h="1261821">
                <a:moveTo>
                  <a:pt x="0" y="1261821"/>
                </a:moveTo>
                <a:lnTo>
                  <a:pt x="331101" y="1261821"/>
                </a:lnTo>
                <a:lnTo>
                  <a:pt x="331101" y="0"/>
                </a:lnTo>
                <a:lnTo>
                  <a:pt x="662203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8176" tIns="595285" rIns="308176" bIns="5952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8" name="Freeform 7"/>
          <p:cNvSpPr/>
          <p:nvPr/>
        </p:nvSpPr>
        <p:spPr>
          <a:xfrm>
            <a:off x="898322" y="2805563"/>
            <a:ext cx="3830696" cy="1386680"/>
          </a:xfrm>
          <a:custGeom>
            <a:avLst/>
            <a:gdLst>
              <a:gd name="connsiteX0" fmla="*/ 0 w 5312931"/>
              <a:gd name="connsiteY0" fmla="*/ 0 h 1923237"/>
              <a:gd name="connsiteX1" fmla="*/ 5312931 w 5312931"/>
              <a:gd name="connsiteY1" fmla="*/ 0 h 1923237"/>
              <a:gd name="connsiteX2" fmla="*/ 5312931 w 5312931"/>
              <a:gd name="connsiteY2" fmla="*/ 1923237 h 1923237"/>
              <a:gd name="connsiteX3" fmla="*/ 0 w 5312931"/>
              <a:gd name="connsiteY3" fmla="*/ 1923237 h 1923237"/>
              <a:gd name="connsiteX4" fmla="*/ 0 w 5312931"/>
              <a:gd name="connsiteY4" fmla="*/ 0 h 192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2931" h="1923237">
                <a:moveTo>
                  <a:pt x="0" y="0"/>
                </a:moveTo>
                <a:lnTo>
                  <a:pt x="5312931" y="0"/>
                </a:lnTo>
                <a:lnTo>
                  <a:pt x="5312931" y="1923237"/>
                </a:lnTo>
                <a:lnTo>
                  <a:pt x="0" y="19232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479" tIns="30479" rIns="30481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+mj-lt"/>
              </a:rPr>
              <a:t>Medium of Advertisement</a:t>
            </a:r>
            <a:endParaRPr lang="en-US" sz="3600" kern="1200" dirty="0"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91222" y="1755213"/>
            <a:ext cx="5532249" cy="1009457"/>
          </a:xfrm>
          <a:custGeom>
            <a:avLst/>
            <a:gdLst>
              <a:gd name="connsiteX0" fmla="*/ 0 w 5532249"/>
              <a:gd name="connsiteY0" fmla="*/ 0 h 1009457"/>
              <a:gd name="connsiteX1" fmla="*/ 5532249 w 5532249"/>
              <a:gd name="connsiteY1" fmla="*/ 0 h 1009457"/>
              <a:gd name="connsiteX2" fmla="*/ 5532249 w 5532249"/>
              <a:gd name="connsiteY2" fmla="*/ 1009457 h 1009457"/>
              <a:gd name="connsiteX3" fmla="*/ 0 w 5532249"/>
              <a:gd name="connsiteY3" fmla="*/ 1009457 h 1009457"/>
              <a:gd name="connsiteX4" fmla="*/ 0 w 5532249"/>
              <a:gd name="connsiteY4" fmla="*/ 0 h 10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249" h="1009457">
                <a:moveTo>
                  <a:pt x="0" y="0"/>
                </a:moveTo>
                <a:lnTo>
                  <a:pt x="5532249" y="0"/>
                </a:lnTo>
                <a:lnTo>
                  <a:pt x="5532249" y="1009457"/>
                </a:lnTo>
                <a:lnTo>
                  <a:pt x="0" y="100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dirty="0" smtClean="0"/>
              <a:t>Above The Line (ATL)</a:t>
            </a:r>
            <a:endParaRPr lang="en-US" sz="3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391222" y="3017034"/>
            <a:ext cx="5532249" cy="1009457"/>
          </a:xfrm>
          <a:custGeom>
            <a:avLst/>
            <a:gdLst>
              <a:gd name="connsiteX0" fmla="*/ 0 w 5532249"/>
              <a:gd name="connsiteY0" fmla="*/ 0 h 1009457"/>
              <a:gd name="connsiteX1" fmla="*/ 5532249 w 5532249"/>
              <a:gd name="connsiteY1" fmla="*/ 0 h 1009457"/>
              <a:gd name="connsiteX2" fmla="*/ 5532249 w 5532249"/>
              <a:gd name="connsiteY2" fmla="*/ 1009457 h 1009457"/>
              <a:gd name="connsiteX3" fmla="*/ 0 w 5532249"/>
              <a:gd name="connsiteY3" fmla="*/ 1009457 h 1009457"/>
              <a:gd name="connsiteX4" fmla="*/ 0 w 5532249"/>
              <a:gd name="connsiteY4" fmla="*/ 0 h 10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249" h="1009457">
                <a:moveTo>
                  <a:pt x="0" y="0"/>
                </a:moveTo>
                <a:lnTo>
                  <a:pt x="5532249" y="0"/>
                </a:lnTo>
                <a:lnTo>
                  <a:pt x="5532249" y="1009457"/>
                </a:lnTo>
                <a:lnTo>
                  <a:pt x="0" y="100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dirty="0" smtClean="0"/>
              <a:t>Below The Line (BTL)</a:t>
            </a:r>
            <a:endParaRPr lang="en-US" sz="3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391222" y="4278856"/>
            <a:ext cx="5532249" cy="1009457"/>
          </a:xfrm>
          <a:custGeom>
            <a:avLst/>
            <a:gdLst>
              <a:gd name="connsiteX0" fmla="*/ 0 w 5532249"/>
              <a:gd name="connsiteY0" fmla="*/ 0 h 1009457"/>
              <a:gd name="connsiteX1" fmla="*/ 5532249 w 5532249"/>
              <a:gd name="connsiteY1" fmla="*/ 0 h 1009457"/>
              <a:gd name="connsiteX2" fmla="*/ 5532249 w 5532249"/>
              <a:gd name="connsiteY2" fmla="*/ 1009457 h 1009457"/>
              <a:gd name="connsiteX3" fmla="*/ 0 w 5532249"/>
              <a:gd name="connsiteY3" fmla="*/ 1009457 h 1009457"/>
              <a:gd name="connsiteX4" fmla="*/ 0 w 5532249"/>
              <a:gd name="connsiteY4" fmla="*/ 0 h 100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2249" h="1009457">
                <a:moveTo>
                  <a:pt x="0" y="0"/>
                </a:moveTo>
                <a:lnTo>
                  <a:pt x="5532249" y="0"/>
                </a:lnTo>
                <a:lnTo>
                  <a:pt x="5532249" y="1009457"/>
                </a:lnTo>
                <a:lnTo>
                  <a:pt x="0" y="10094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900" kern="1200" dirty="0" smtClean="0"/>
              <a:t>Through The Line (TTL)</a:t>
            </a:r>
            <a:endParaRPr lang="en-US" sz="3900" kern="1200" dirty="0"/>
          </a:p>
        </p:txBody>
      </p:sp>
    </p:spTree>
    <p:extLst>
      <p:ext uri="{BB962C8B-B14F-4D97-AF65-F5344CB8AC3E}">
        <p14:creationId xmlns:p14="http://schemas.microsoft.com/office/powerpoint/2010/main" val="272750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the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59" y="2084832"/>
            <a:ext cx="10911198" cy="4023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 smtClean="0"/>
              <a:t> A very broad reach and </a:t>
            </a:r>
            <a:r>
              <a:rPr lang="en-US" sz="4800" dirty="0" err="1" smtClean="0"/>
              <a:t>largerly</a:t>
            </a:r>
            <a:r>
              <a:rPr lang="en-US" sz="4800" dirty="0" smtClean="0"/>
              <a:t> untargeted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4800" dirty="0"/>
              <a:t> </a:t>
            </a:r>
            <a:r>
              <a:rPr lang="en-US" sz="4800" dirty="0" smtClean="0"/>
              <a:t>Used for building brand awareness and goodwill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800" i="1" dirty="0" smtClean="0"/>
          </a:p>
          <a:p>
            <a:pPr marL="128016" lvl="1" indent="0">
              <a:lnSpc>
                <a:spcPct val="120000"/>
              </a:lnSpc>
              <a:buNone/>
            </a:pPr>
            <a:r>
              <a:rPr lang="en-US" sz="3500" i="1" dirty="0"/>
              <a:t>Example:</a:t>
            </a:r>
          </a:p>
          <a:p>
            <a:pPr marL="128016" lvl="1" indent="0">
              <a:lnSpc>
                <a:spcPct val="120000"/>
              </a:lnSpc>
              <a:buNone/>
            </a:pPr>
            <a:r>
              <a:rPr lang="en-US" sz="3500" i="1" dirty="0"/>
              <a:t>TV Adv., Newspaper, Radio Adv., Outdoor Billboard, Cinema Adv., Football League Sponsorship, etc</a:t>
            </a:r>
            <a:r>
              <a:rPr lang="en-US" sz="4400" i="1" dirty="0" smtClean="0"/>
              <a:t>.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63492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6739" y="906546"/>
            <a:ext cx="11793514" cy="427526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0875" y="5181812"/>
            <a:ext cx="10405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cap="none" dirty="0" smtClean="0">
                <a:latin typeface="+mn-lt"/>
              </a:rPr>
              <a:t>*only for brand awareness, no direct response element</a:t>
            </a:r>
            <a:endParaRPr lang="en-US" sz="32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95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the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86" y="2084832"/>
            <a:ext cx="11167872" cy="402336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400" dirty="0" smtClean="0"/>
              <a:t> Target specific groups of people with focus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4400" dirty="0"/>
              <a:t> </a:t>
            </a:r>
            <a:r>
              <a:rPr lang="en-US" sz="4400" dirty="0" smtClean="0"/>
              <a:t>Best for conversion and direct response</a:t>
            </a:r>
          </a:p>
          <a:p>
            <a:pPr marL="128016" lvl="1" indent="0">
              <a:lnSpc>
                <a:spcPct val="110000"/>
              </a:lnSpc>
              <a:buNone/>
            </a:pPr>
            <a:endParaRPr lang="en-US" sz="4400" i="1" dirty="0" smtClean="0"/>
          </a:p>
          <a:p>
            <a:pPr marL="128016" lvl="1" indent="0">
              <a:lnSpc>
                <a:spcPct val="110000"/>
              </a:lnSpc>
              <a:buNone/>
            </a:pPr>
            <a:r>
              <a:rPr lang="en-US" sz="3900" i="1" dirty="0"/>
              <a:t>Example:</a:t>
            </a:r>
          </a:p>
          <a:p>
            <a:pPr marL="128016" lvl="1" indent="0">
              <a:lnSpc>
                <a:spcPct val="110000"/>
              </a:lnSpc>
              <a:buNone/>
            </a:pPr>
            <a:r>
              <a:rPr lang="en-US" sz="3900" i="1" dirty="0" smtClean="0"/>
              <a:t>Targeted leaflet drop, Trade Show/Exhibition, Mall Stand, Door to Door Selling, Direct Mail Marketing,</a:t>
            </a:r>
            <a:r>
              <a:rPr lang="en-US" sz="3900" i="1" dirty="0"/>
              <a:t> </a:t>
            </a:r>
            <a:r>
              <a:rPr lang="en-US" sz="3900" i="1" dirty="0" smtClean="0"/>
              <a:t>Catalogues, etc.</a:t>
            </a:r>
          </a:p>
        </p:txBody>
      </p:sp>
    </p:spTree>
    <p:extLst>
      <p:ext uri="{BB962C8B-B14F-4D97-AF65-F5344CB8AC3E}">
        <p14:creationId xmlns:p14="http://schemas.microsoft.com/office/powerpoint/2010/main" val="201945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booth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07" y="1747948"/>
            <a:ext cx="6247779" cy="4126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907" y="890337"/>
            <a:ext cx="3785056" cy="49839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1228" y="5537395"/>
            <a:ext cx="10405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cap="none" dirty="0" smtClean="0">
                <a:latin typeface="+mn-lt"/>
              </a:rPr>
              <a:t>*Face-to-Face to people, direct interactions, and direct selling</a:t>
            </a:r>
            <a:endParaRPr lang="en-US" sz="28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81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Trough the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 Integrated approach and collaboration between ATL and BTL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Use to reach their customer base and generate conversions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Covers both a wide and a focus customer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Social Media Account and </a:t>
            </a:r>
            <a:r>
              <a:rPr lang="en-US" sz="3600" i="1" dirty="0" err="1" smtClean="0"/>
              <a:t>Advertisment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etc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27205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Social media Posting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86" y="1839794"/>
            <a:ext cx="7542356" cy="41592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44" y="5537398"/>
            <a:ext cx="115107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cap="none" dirty="0" smtClean="0">
                <a:latin typeface="+mn-lt"/>
              </a:rPr>
              <a:t>*building brand awareness and has direct response element included</a:t>
            </a:r>
            <a:endParaRPr lang="en-US" sz="2800" i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87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2729" y="2809014"/>
            <a:ext cx="6977968" cy="149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What is </a:t>
            </a:r>
            <a:br>
              <a:rPr lang="en-US" sz="4800" dirty="0" smtClean="0"/>
            </a:br>
            <a:r>
              <a:rPr lang="en-US" sz="4800" dirty="0" smtClean="0"/>
              <a:t>the best medium</a:t>
            </a:r>
            <a:br>
              <a:rPr lang="en-US" sz="4800" dirty="0" smtClean="0"/>
            </a:br>
            <a:r>
              <a:rPr lang="en-US" sz="4800" dirty="0" smtClean="0"/>
              <a:t>for our organization?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You decide..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345" y="505824"/>
            <a:ext cx="6927634" cy="6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5326" y="2511675"/>
            <a:ext cx="9720263" cy="1498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cap="none" dirty="0" smtClean="0"/>
              <a:t>DIFFERENCE</a:t>
            </a:r>
            <a:r>
              <a:rPr lang="en-US" sz="2800" cap="none" dirty="0" smtClean="0">
                <a:latin typeface="+mn-lt"/>
              </a:rPr>
              <a:t/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>
                <a:latin typeface="+mn-lt"/>
              </a:rPr>
              <a:t>among</a:t>
            </a:r>
            <a:br>
              <a:rPr lang="en-US" sz="2800" cap="none" dirty="0" smtClean="0">
                <a:latin typeface="+mn-lt"/>
              </a:rPr>
            </a:br>
            <a:r>
              <a:rPr lang="en-US" sz="2800" cap="none" dirty="0" smtClean="0"/>
              <a:t>Marketing,</a:t>
            </a:r>
            <a:br>
              <a:rPr lang="en-US" sz="2800" cap="none" dirty="0" smtClean="0"/>
            </a:br>
            <a:r>
              <a:rPr lang="en-US" sz="2800" cap="none" dirty="0" smtClean="0"/>
              <a:t>Advertising,</a:t>
            </a:r>
            <a:br>
              <a:rPr lang="en-US" sz="2800" cap="none" dirty="0" smtClean="0"/>
            </a:br>
            <a:r>
              <a:rPr lang="en-US" sz="2800" cap="none" dirty="0" smtClean="0"/>
              <a:t>Public Relations,</a:t>
            </a:r>
            <a:br>
              <a:rPr lang="en-US" sz="2800" cap="none" dirty="0" smtClean="0"/>
            </a:br>
            <a:r>
              <a:rPr lang="en-US" sz="2800" cap="none" dirty="0" smtClean="0">
                <a:latin typeface="+mn-lt"/>
              </a:rPr>
              <a:t>and </a:t>
            </a:r>
            <a:r>
              <a:rPr lang="en-US" sz="2800" cap="none" dirty="0" smtClean="0"/>
              <a:t>Branding</a:t>
            </a:r>
            <a:endParaRPr lang="en-US" sz="2800" cap="non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7" y="361783"/>
            <a:ext cx="8083747" cy="6279649"/>
          </a:xfrm>
        </p:spPr>
      </p:pic>
    </p:spTree>
    <p:extLst>
      <p:ext uri="{BB962C8B-B14F-4D97-AF65-F5344CB8AC3E}">
        <p14:creationId xmlns:p14="http://schemas.microsoft.com/office/powerpoint/2010/main" val="410510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62089"/>
              </p:ext>
            </p:extLst>
          </p:nvPr>
        </p:nvGraphicFramePr>
        <p:xfrm>
          <a:off x="545773" y="1080613"/>
          <a:ext cx="11172984" cy="474267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586492"/>
                <a:gridCol w="5586492"/>
              </a:tblGrid>
              <a:tr h="11856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Medium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Goals</a:t>
                      </a:r>
                      <a:endParaRPr lang="en-US" sz="4000" dirty="0"/>
                    </a:p>
                  </a:txBody>
                  <a:tcPr anchor="ctr"/>
                </a:tc>
              </a:tr>
              <a:tr h="11856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ATL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Brand Building</a:t>
                      </a:r>
                      <a:endParaRPr lang="en-US" sz="3600" dirty="0"/>
                    </a:p>
                  </a:txBody>
                  <a:tcPr anchor="ctr"/>
                </a:tc>
              </a:tr>
              <a:tr h="11856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BTL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Direct</a:t>
                      </a:r>
                      <a:r>
                        <a:rPr lang="en-US" sz="3600" baseline="0" dirty="0" smtClean="0"/>
                        <a:t> Response</a:t>
                      </a:r>
                      <a:endParaRPr lang="en-US" sz="3600" dirty="0"/>
                    </a:p>
                  </a:txBody>
                  <a:tcPr anchor="ctr"/>
                </a:tc>
              </a:tr>
              <a:tr h="118566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TTL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Both of Them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29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06" y="2115577"/>
            <a:ext cx="11261558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Advertising management is planning to oversee and control also communicate to the target market to purchasing action;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Advertising cost money so much, so we should make it effective and efficient;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Effective Advertisement covers visual consistency, duration, taglines, positioning, simplicity, selling point, and effective flow;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Advertisement must concern to target, message, strategy, and measurement.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Advertisement distributed by Above, Below, and Trough The Line (A/B/T TL)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ATL for branding, BTL for direct responses, TTL for combination.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12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06905" y="4628399"/>
            <a:ext cx="9720263" cy="1498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36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49705"/>
            <a:ext cx="9720072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Advertisement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Planned managerial process designed to oversee and control the various advertising activities involved in a program to communicate with target market and influence the consumer’s purchase decision.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Keywords: </a:t>
            </a:r>
            <a:r>
              <a:rPr lang="en-US" sz="3600" b="1" dirty="0" smtClean="0"/>
              <a:t>Plan; oversee and control; to communicate; target market; purchase.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9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9442" y="4809396"/>
            <a:ext cx="9720263" cy="1498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Advertising is </a:t>
            </a:r>
            <a:br>
              <a:rPr lang="en-US" sz="3200" dirty="0" smtClean="0"/>
            </a:br>
            <a:r>
              <a:rPr lang="en-US" sz="3200" dirty="0" smtClean="0"/>
              <a:t>the most expensive expense </a:t>
            </a:r>
            <a:br>
              <a:rPr lang="en-US" sz="3200" dirty="0" smtClean="0"/>
            </a:br>
            <a:r>
              <a:rPr lang="en-US" sz="3200" dirty="0" smtClean="0"/>
              <a:t>in Profit organizations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0"/>
          <a:stretch/>
        </p:blipFill>
        <p:spPr>
          <a:xfrm>
            <a:off x="0" y="-159026"/>
            <a:ext cx="12192000" cy="45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1957" y="5592278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…And count the whole cost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38642" y="2237232"/>
            <a:ext cx="47548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Local TV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Newspaper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National Magazines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Entertainment Website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Radio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67621" y="2219158"/>
            <a:ext cx="47548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 Outdoor Advertising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Web Portals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Email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Social 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dirty="0" smtClean="0"/>
              <a:t>Merchandises</a:t>
            </a:r>
            <a:endParaRPr lang="en-US" sz="3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02429" y="59094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You can pick three of them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016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89572413"/>
              </p:ext>
            </p:extLst>
          </p:nvPr>
        </p:nvGraphicFramePr>
        <p:xfrm>
          <a:off x="433137" y="385011"/>
          <a:ext cx="11261558" cy="647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93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582" y="2571673"/>
            <a:ext cx="9720263" cy="1498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How big the cost is?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Are you sure</a:t>
            </a:r>
            <a:br>
              <a:rPr lang="en-US" sz="5300" dirty="0" smtClean="0"/>
            </a:br>
            <a:r>
              <a:rPr lang="en-US" sz="5300" dirty="0" smtClean="0"/>
              <a:t>it will increase</a:t>
            </a:r>
            <a:br>
              <a:rPr lang="en-US" sz="5300" dirty="0" smtClean="0"/>
            </a:br>
            <a:r>
              <a:rPr lang="en-US" sz="5300" dirty="0" smtClean="0"/>
              <a:t>your profit?</a:t>
            </a:r>
            <a:endParaRPr lang="en-US" sz="5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25" y="1907849"/>
            <a:ext cx="5771654" cy="38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6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80030" y="4622653"/>
            <a:ext cx="9720263" cy="1498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So, you should establish</a:t>
            </a:r>
            <a:br>
              <a:rPr lang="en-US" dirty="0" smtClean="0"/>
            </a:br>
            <a:r>
              <a:rPr lang="en-US" dirty="0" smtClean="0"/>
              <a:t>a proper advertisement instruments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37" y="-106018"/>
            <a:ext cx="8690848" cy="42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7 principles of</a:t>
            </a:r>
            <a:br>
              <a:rPr lang="en-US" sz="4000" dirty="0" smtClean="0"/>
            </a:br>
            <a:r>
              <a:rPr lang="en-US" sz="4000" dirty="0" smtClean="0"/>
              <a:t>effective advertisement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600" b="1" dirty="0" smtClean="0"/>
              <a:t>Visual Consistency </a:t>
            </a:r>
            <a:r>
              <a:rPr lang="en-US" sz="3600" dirty="0" smtClean="0"/>
              <a:t>: Build specific image/display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 smtClean="0"/>
              <a:t> </a:t>
            </a:r>
            <a:r>
              <a:rPr lang="en-US" sz="3600" b="1" dirty="0" smtClean="0"/>
              <a:t>Campaign Duration</a:t>
            </a:r>
            <a:r>
              <a:rPr lang="en-US" sz="3600" dirty="0" smtClean="0"/>
              <a:t> : Be concise!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Repeatedly Taglines </a:t>
            </a:r>
            <a:r>
              <a:rPr lang="en-US" sz="3600" dirty="0" smtClean="0"/>
              <a:t>: </a:t>
            </a:r>
            <a:r>
              <a:rPr lang="en-US" sz="3200" dirty="0" smtClean="0"/>
              <a:t>Mention 3 Times for Minimum</a:t>
            </a:r>
            <a:endParaRPr lang="en-US" sz="3600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Consistent Positioning </a:t>
            </a:r>
            <a:r>
              <a:rPr lang="en-US" sz="3600" dirty="0" smtClean="0"/>
              <a:t>: Your superior things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Simplicity</a:t>
            </a:r>
            <a:r>
              <a:rPr lang="en-US" sz="3600" dirty="0" smtClean="0"/>
              <a:t> : Be easily to remember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Identify A Selling Point </a:t>
            </a:r>
            <a:r>
              <a:rPr lang="en-US" sz="3600" dirty="0" smtClean="0"/>
              <a:t>: It’s a must!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</a:t>
            </a:r>
            <a:r>
              <a:rPr lang="en-US" sz="3600" b="1" dirty="0" smtClean="0"/>
              <a:t>Create an Effective Flow </a:t>
            </a:r>
            <a:r>
              <a:rPr lang="en-US" sz="3600" dirty="0" smtClean="0"/>
              <a:t>: Design </a:t>
            </a:r>
            <a:r>
              <a:rPr lang="en-US" sz="3600" dirty="0" err="1" smtClean="0"/>
              <a:t>keypoints</a:t>
            </a:r>
            <a:r>
              <a:rPr lang="en-US" sz="3600" dirty="0" smtClean="0"/>
              <a:t> </a:t>
            </a:r>
            <a:r>
              <a:rPr lang="en-US" sz="3600" dirty="0" err="1" smtClean="0"/>
              <a:t>eyecatching-ly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916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1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219</TotalTime>
  <Words>530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Segoe UI Black</vt:lpstr>
      <vt:lpstr>Segoe UI Light</vt:lpstr>
      <vt:lpstr>Tw Cen MT</vt:lpstr>
      <vt:lpstr>Wingdings</vt:lpstr>
      <vt:lpstr>Wingdings 3</vt:lpstr>
      <vt:lpstr>Integral</vt:lpstr>
      <vt:lpstr>Line of advertisement</vt:lpstr>
      <vt:lpstr>DIFFERENCE among Marketing, Advertising, Public Relations, and Branding</vt:lpstr>
      <vt:lpstr>Advertisement Management</vt:lpstr>
      <vt:lpstr>Advertising is  the most expensive expense  in Profit organizations</vt:lpstr>
      <vt:lpstr>…And count the whole cost</vt:lpstr>
      <vt:lpstr>PowerPoint Presentation</vt:lpstr>
      <vt:lpstr>How big the cost is?  Are you sure it will increase your profit?</vt:lpstr>
      <vt:lpstr>So, you should establish a proper advertisement instruments</vt:lpstr>
      <vt:lpstr>7 principles of effective advertisement</vt:lpstr>
      <vt:lpstr>What to concern..</vt:lpstr>
      <vt:lpstr>Then, how we distribute the advertisement?</vt:lpstr>
      <vt:lpstr>PowerPoint Presentation</vt:lpstr>
      <vt:lpstr>Above the Line</vt:lpstr>
      <vt:lpstr>PowerPoint Presentation</vt:lpstr>
      <vt:lpstr>Below the line</vt:lpstr>
      <vt:lpstr>booth</vt:lpstr>
      <vt:lpstr>Trough the line</vt:lpstr>
      <vt:lpstr>Social media Posting</vt:lpstr>
      <vt:lpstr>What is  the best medium for our organization?  You decide..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Medium of advertisement</dc:title>
  <dc:creator>Indra Alamsyah</dc:creator>
  <cp:lastModifiedBy>Indra Alamsyah</cp:lastModifiedBy>
  <cp:revision>22</cp:revision>
  <dcterms:created xsi:type="dcterms:W3CDTF">2017-10-08T02:32:22Z</dcterms:created>
  <dcterms:modified xsi:type="dcterms:W3CDTF">2017-10-10T09:25:19Z</dcterms:modified>
</cp:coreProperties>
</file>