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E956C117-FA2E-4024-A121-49D150A65FC6}"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4450B-C3D5-41A6-9D37-9CB9FCAD62C5}"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6553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56C117-FA2E-4024-A121-49D150A65FC6}"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4450B-C3D5-41A6-9D37-9CB9FCAD62C5}" type="slidenum">
              <a:rPr lang="en-US" smtClean="0"/>
              <a:t>‹#›</a:t>
            </a:fld>
            <a:endParaRPr lang="en-US"/>
          </a:p>
        </p:txBody>
      </p:sp>
    </p:spTree>
    <p:extLst>
      <p:ext uri="{BB962C8B-B14F-4D97-AF65-F5344CB8AC3E}">
        <p14:creationId xmlns:p14="http://schemas.microsoft.com/office/powerpoint/2010/main" val="724475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56C117-FA2E-4024-A121-49D150A65FC6}"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4450B-C3D5-41A6-9D37-9CB9FCAD62C5}"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3338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56C117-FA2E-4024-A121-49D150A65FC6}"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4450B-C3D5-41A6-9D37-9CB9FCAD62C5}" type="slidenum">
              <a:rPr lang="en-US" smtClean="0"/>
              <a:t>‹#›</a:t>
            </a:fld>
            <a:endParaRPr lang="en-US"/>
          </a:p>
        </p:txBody>
      </p:sp>
    </p:spTree>
    <p:extLst>
      <p:ext uri="{BB962C8B-B14F-4D97-AF65-F5344CB8AC3E}">
        <p14:creationId xmlns:p14="http://schemas.microsoft.com/office/powerpoint/2010/main" val="2002694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56C117-FA2E-4024-A121-49D150A65FC6}"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4450B-C3D5-41A6-9D37-9CB9FCAD62C5}"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0446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56C117-FA2E-4024-A121-49D150A65FC6}"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24450B-C3D5-41A6-9D37-9CB9FCAD62C5}" type="slidenum">
              <a:rPr lang="en-US" smtClean="0"/>
              <a:t>‹#›</a:t>
            </a:fld>
            <a:endParaRPr lang="en-US"/>
          </a:p>
        </p:txBody>
      </p:sp>
    </p:spTree>
    <p:extLst>
      <p:ext uri="{BB962C8B-B14F-4D97-AF65-F5344CB8AC3E}">
        <p14:creationId xmlns:p14="http://schemas.microsoft.com/office/powerpoint/2010/main" val="4132040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56C117-FA2E-4024-A121-49D150A65FC6}" type="datetimeFigureOut">
              <a:rPr lang="en-US" smtClean="0"/>
              <a:t>10/10/2017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24450B-C3D5-41A6-9D37-9CB9FCAD62C5}" type="slidenum">
              <a:rPr lang="en-US" smtClean="0"/>
              <a:t>‹#›</a:t>
            </a:fld>
            <a:endParaRPr lang="en-US"/>
          </a:p>
        </p:txBody>
      </p:sp>
    </p:spTree>
    <p:extLst>
      <p:ext uri="{BB962C8B-B14F-4D97-AF65-F5344CB8AC3E}">
        <p14:creationId xmlns:p14="http://schemas.microsoft.com/office/powerpoint/2010/main" val="1414416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956C117-FA2E-4024-A121-49D150A65FC6}" type="datetimeFigureOut">
              <a:rPr lang="en-US" smtClean="0"/>
              <a:t>10/10/2017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24450B-C3D5-41A6-9D37-9CB9FCAD62C5}" type="slidenum">
              <a:rPr lang="en-US" smtClean="0"/>
              <a:t>‹#›</a:t>
            </a:fld>
            <a:endParaRPr lang="en-US"/>
          </a:p>
        </p:txBody>
      </p:sp>
    </p:spTree>
    <p:extLst>
      <p:ext uri="{BB962C8B-B14F-4D97-AF65-F5344CB8AC3E}">
        <p14:creationId xmlns:p14="http://schemas.microsoft.com/office/powerpoint/2010/main" val="1439684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56C117-FA2E-4024-A121-49D150A65FC6}" type="datetimeFigureOut">
              <a:rPr lang="en-US" smtClean="0"/>
              <a:t>10/10/2017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24450B-C3D5-41A6-9D37-9CB9FCAD62C5}" type="slidenum">
              <a:rPr lang="en-US" smtClean="0"/>
              <a:t>‹#›</a:t>
            </a:fld>
            <a:endParaRPr lang="en-US"/>
          </a:p>
        </p:txBody>
      </p:sp>
    </p:spTree>
    <p:extLst>
      <p:ext uri="{BB962C8B-B14F-4D97-AF65-F5344CB8AC3E}">
        <p14:creationId xmlns:p14="http://schemas.microsoft.com/office/powerpoint/2010/main" val="170860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56C117-FA2E-4024-A121-49D150A65FC6}"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24450B-C3D5-41A6-9D37-9CB9FCAD62C5}" type="slidenum">
              <a:rPr lang="en-US" smtClean="0"/>
              <a:t>‹#›</a:t>
            </a:fld>
            <a:endParaRPr lang="en-US"/>
          </a:p>
        </p:txBody>
      </p:sp>
    </p:spTree>
    <p:extLst>
      <p:ext uri="{BB962C8B-B14F-4D97-AF65-F5344CB8AC3E}">
        <p14:creationId xmlns:p14="http://schemas.microsoft.com/office/powerpoint/2010/main" val="770109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56C117-FA2E-4024-A121-49D150A65FC6}"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24450B-C3D5-41A6-9D37-9CB9FCAD62C5}"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8721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956C117-FA2E-4024-A121-49D150A65FC6}" type="datetimeFigureOut">
              <a:rPr lang="en-US" smtClean="0"/>
              <a:t>10/10/2017</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424450B-C3D5-41A6-9D37-9CB9FCAD62C5}"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56458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Media of advertisement</a:t>
            </a:r>
            <a:endParaRPr lang="en-US" sz="4800" dirty="0"/>
          </a:p>
        </p:txBody>
      </p:sp>
      <p:sp>
        <p:nvSpPr>
          <p:cNvPr id="3" name="Subtitle 2"/>
          <p:cNvSpPr>
            <a:spLocks noGrp="1"/>
          </p:cNvSpPr>
          <p:nvPr>
            <p:ph type="body" sz="half" idx="2"/>
          </p:nvPr>
        </p:nvSpPr>
        <p:spPr/>
        <p:txBody>
          <a:bodyPr>
            <a:normAutofit/>
          </a:bodyPr>
          <a:lstStyle/>
          <a:p>
            <a:r>
              <a:rPr lang="en-US" sz="2400" dirty="0" err="1" smtClean="0"/>
              <a:t>Bugi</a:t>
            </a:r>
            <a:r>
              <a:rPr lang="en-US" sz="2400" dirty="0" smtClean="0"/>
              <a:t> </a:t>
            </a:r>
            <a:r>
              <a:rPr lang="en-US" sz="2400" dirty="0" err="1" smtClean="0"/>
              <a:t>Satrio</a:t>
            </a:r>
            <a:r>
              <a:rPr lang="en-US" sz="2400" dirty="0" smtClean="0"/>
              <a:t> </a:t>
            </a:r>
            <a:r>
              <a:rPr lang="en-US" sz="2400" dirty="0" err="1" smtClean="0"/>
              <a:t>Adiwibowo</a:t>
            </a:r>
            <a:r>
              <a:rPr lang="en-US" sz="2400" dirty="0" smtClean="0"/>
              <a:t>, S.E., </a:t>
            </a:r>
            <a:r>
              <a:rPr lang="en-US" sz="2400" dirty="0" err="1" smtClean="0"/>
              <a:t>M.I.Kom</a:t>
            </a:r>
            <a:r>
              <a:rPr lang="en-US" sz="2400" dirty="0" smtClean="0"/>
              <a:t>.</a:t>
            </a:r>
            <a:endParaRPr lang="en-US" sz="2400"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9733"/>
          <a:stretch/>
        </p:blipFill>
        <p:spPr>
          <a:xfrm>
            <a:off x="-9939" y="304800"/>
            <a:ext cx="12192000" cy="4525202"/>
          </a:xfrm>
          <a:prstGeom prst="rect">
            <a:avLst/>
          </a:prstGeom>
        </p:spPr>
      </p:pic>
    </p:spTree>
    <p:extLst>
      <p:ext uri="{BB962C8B-B14F-4D97-AF65-F5344CB8AC3E}">
        <p14:creationId xmlns:p14="http://schemas.microsoft.com/office/powerpoint/2010/main" val="29440387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Weakness of newspaper</a:t>
            </a:r>
            <a:endParaRPr lang="en-US" sz="54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3600" dirty="0" smtClean="0"/>
              <a:t> We don’t know where it placed</a:t>
            </a:r>
          </a:p>
          <a:p>
            <a:pPr>
              <a:buFont typeface="Wingdings" panose="05000000000000000000" pitchFamily="2" charset="2"/>
              <a:buChar char="§"/>
            </a:pPr>
            <a:r>
              <a:rPr lang="en-US" sz="3600" dirty="0"/>
              <a:t> </a:t>
            </a:r>
            <a:r>
              <a:rPr lang="en-US" sz="3600" dirty="0" smtClean="0"/>
              <a:t>High cost for regular advertiser</a:t>
            </a:r>
          </a:p>
          <a:p>
            <a:pPr>
              <a:buFont typeface="Wingdings" panose="05000000000000000000" pitchFamily="2" charset="2"/>
              <a:buChar char="§"/>
            </a:pPr>
            <a:r>
              <a:rPr lang="en-US" sz="3600" dirty="0"/>
              <a:t> </a:t>
            </a:r>
            <a:r>
              <a:rPr lang="en-US" sz="3600" dirty="0" err="1" smtClean="0"/>
              <a:t>Reproduct</a:t>
            </a:r>
            <a:r>
              <a:rPr lang="en-US" sz="3600" dirty="0" smtClean="0"/>
              <a:t> quality is not really good</a:t>
            </a:r>
          </a:p>
          <a:p>
            <a:pPr>
              <a:buFont typeface="Wingdings" panose="05000000000000000000" pitchFamily="2" charset="2"/>
              <a:buChar char="§"/>
            </a:pPr>
            <a:r>
              <a:rPr lang="en-US" sz="3600" dirty="0"/>
              <a:t> </a:t>
            </a:r>
            <a:r>
              <a:rPr lang="en-US" sz="3600" dirty="0" smtClean="0"/>
              <a:t>It will burden if potential buyer is far away</a:t>
            </a:r>
          </a:p>
        </p:txBody>
      </p:sp>
    </p:spTree>
    <p:extLst>
      <p:ext uri="{BB962C8B-B14F-4D97-AF65-F5344CB8AC3E}">
        <p14:creationId xmlns:p14="http://schemas.microsoft.com/office/powerpoint/2010/main" val="21439432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magazine</a:t>
            </a:r>
            <a:endParaRPr lang="en-US" dirty="0"/>
          </a:p>
        </p:txBody>
      </p:sp>
      <p:sp>
        <p:nvSpPr>
          <p:cNvPr id="3" name="Content Placeholder 2"/>
          <p:cNvSpPr>
            <a:spLocks noGrp="1"/>
          </p:cNvSpPr>
          <p:nvPr>
            <p:ph idx="1"/>
          </p:nvPr>
        </p:nvSpPr>
        <p:spPr/>
        <p:txBody>
          <a:bodyPr>
            <a:normAutofit/>
          </a:bodyPr>
          <a:lstStyle/>
          <a:p>
            <a:pPr>
              <a:lnSpc>
                <a:spcPct val="150000"/>
              </a:lnSpc>
              <a:buFont typeface="Wingdings" panose="05000000000000000000" pitchFamily="2" charset="2"/>
              <a:buChar char="§"/>
            </a:pPr>
            <a:r>
              <a:rPr lang="en-US" sz="3600" dirty="0" smtClean="0"/>
              <a:t> A big number of magazine </a:t>
            </a:r>
            <a:r>
              <a:rPr lang="en-US" sz="3600" dirty="0" err="1" smtClean="0"/>
              <a:t>spreaded</a:t>
            </a:r>
            <a:r>
              <a:rPr lang="en-US" sz="3600" dirty="0" smtClean="0"/>
              <a:t> away in Indonesia with specific genre off lifestyle, like </a:t>
            </a:r>
            <a:r>
              <a:rPr lang="en-US" sz="3600" dirty="0" err="1" smtClean="0"/>
              <a:t>otomotive</a:t>
            </a:r>
            <a:r>
              <a:rPr lang="en-US" sz="3600" dirty="0" smtClean="0"/>
              <a:t>, sport, beauty, health, fashion, women, business, etc.</a:t>
            </a:r>
          </a:p>
          <a:p>
            <a:pPr marL="0" indent="0">
              <a:lnSpc>
                <a:spcPct val="150000"/>
              </a:lnSpc>
              <a:buNone/>
            </a:pPr>
            <a:endParaRPr lang="en-US" sz="3600" dirty="0" smtClean="0"/>
          </a:p>
        </p:txBody>
      </p:sp>
    </p:spTree>
    <p:extLst>
      <p:ext uri="{BB962C8B-B14F-4D97-AF65-F5344CB8AC3E}">
        <p14:creationId xmlns:p14="http://schemas.microsoft.com/office/powerpoint/2010/main" val="13814779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Strengh</a:t>
            </a:r>
            <a:r>
              <a:rPr lang="en-US" dirty="0" smtClean="0"/>
              <a:t> of magazine</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4000" dirty="0" smtClean="0"/>
              <a:t> Wide-spread segmentation and targeting</a:t>
            </a:r>
          </a:p>
          <a:p>
            <a:pPr>
              <a:buFont typeface="Wingdings" panose="05000000000000000000" pitchFamily="2" charset="2"/>
              <a:buChar char="§"/>
            </a:pPr>
            <a:r>
              <a:rPr lang="en-US" sz="4000" dirty="0"/>
              <a:t> </a:t>
            </a:r>
            <a:r>
              <a:rPr lang="en-US" sz="4000" dirty="0" smtClean="0"/>
              <a:t>Selective</a:t>
            </a:r>
          </a:p>
          <a:p>
            <a:pPr>
              <a:buFont typeface="Wingdings" panose="05000000000000000000" pitchFamily="2" charset="2"/>
              <a:buChar char="§"/>
            </a:pPr>
            <a:r>
              <a:rPr lang="en-US" sz="4000" dirty="0"/>
              <a:t> </a:t>
            </a:r>
            <a:r>
              <a:rPr lang="en-US" sz="4000" dirty="0" err="1" smtClean="0"/>
              <a:t>Reproduct</a:t>
            </a:r>
            <a:r>
              <a:rPr lang="en-US" sz="4000" dirty="0" smtClean="0"/>
              <a:t> quality is high</a:t>
            </a:r>
          </a:p>
          <a:p>
            <a:pPr>
              <a:buFont typeface="Wingdings" panose="05000000000000000000" pitchFamily="2" charset="2"/>
              <a:buChar char="§"/>
            </a:pPr>
            <a:r>
              <a:rPr lang="en-US" sz="4000" dirty="0"/>
              <a:t> </a:t>
            </a:r>
            <a:r>
              <a:rPr lang="en-US" sz="4000" dirty="0" smtClean="0"/>
              <a:t>Convey messages in detail</a:t>
            </a:r>
          </a:p>
          <a:p>
            <a:pPr marL="0" indent="0">
              <a:buNone/>
            </a:pPr>
            <a:endParaRPr lang="en-US" sz="4000" dirty="0"/>
          </a:p>
        </p:txBody>
      </p:sp>
    </p:spTree>
    <p:extLst>
      <p:ext uri="{BB962C8B-B14F-4D97-AF65-F5344CB8AC3E}">
        <p14:creationId xmlns:p14="http://schemas.microsoft.com/office/powerpoint/2010/main" val="3619095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 of magazine</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4000" dirty="0" smtClean="0"/>
              <a:t> Can’t guarantee the reader will be interested, they usually do skimming-reading</a:t>
            </a:r>
          </a:p>
          <a:p>
            <a:pPr>
              <a:buFont typeface="Wingdings" panose="05000000000000000000" pitchFamily="2" charset="2"/>
              <a:buChar char="§"/>
            </a:pPr>
            <a:r>
              <a:rPr lang="en-US" sz="4000" dirty="0"/>
              <a:t> </a:t>
            </a:r>
            <a:r>
              <a:rPr lang="en-US" sz="4000" dirty="0" smtClean="0"/>
              <a:t>Untidy layout for advertisement, they can put advertisement everywhere</a:t>
            </a:r>
          </a:p>
          <a:p>
            <a:pPr>
              <a:buFont typeface="Wingdings" panose="05000000000000000000" pitchFamily="2" charset="2"/>
              <a:buChar char="§"/>
            </a:pPr>
            <a:r>
              <a:rPr lang="en-US" sz="4000" dirty="0" smtClean="0"/>
              <a:t> We can’t do segmentation</a:t>
            </a:r>
          </a:p>
        </p:txBody>
      </p:sp>
    </p:spTree>
    <p:extLst>
      <p:ext uri="{BB962C8B-B14F-4D97-AF65-F5344CB8AC3E}">
        <p14:creationId xmlns:p14="http://schemas.microsoft.com/office/powerpoint/2010/main" val="21895800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Radio</a:t>
            </a:r>
            <a:endParaRPr lang="en-US" dirty="0"/>
          </a:p>
        </p:txBody>
      </p:sp>
      <p:sp>
        <p:nvSpPr>
          <p:cNvPr id="3" name="Content Placeholder 2"/>
          <p:cNvSpPr>
            <a:spLocks noGrp="1"/>
          </p:cNvSpPr>
          <p:nvPr>
            <p:ph idx="1"/>
          </p:nvPr>
        </p:nvSpPr>
        <p:spPr/>
        <p:txBody>
          <a:bodyPr>
            <a:normAutofit/>
          </a:bodyPr>
          <a:lstStyle/>
          <a:p>
            <a:pPr>
              <a:lnSpc>
                <a:spcPct val="100000"/>
              </a:lnSpc>
              <a:buFont typeface="Wingdings" panose="05000000000000000000" pitchFamily="2" charset="2"/>
              <a:buChar char="§"/>
            </a:pPr>
            <a:r>
              <a:rPr lang="en-US" sz="4000" dirty="0" smtClean="0"/>
              <a:t> Radio included in big three favorite media to advertise. Every car and smartphone has radio application.</a:t>
            </a:r>
            <a:endParaRPr lang="en-US" sz="4000" dirty="0"/>
          </a:p>
        </p:txBody>
      </p:sp>
    </p:spTree>
    <p:extLst>
      <p:ext uri="{BB962C8B-B14F-4D97-AF65-F5344CB8AC3E}">
        <p14:creationId xmlns:p14="http://schemas.microsoft.com/office/powerpoint/2010/main" val="32443542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Strengh</a:t>
            </a:r>
            <a:r>
              <a:rPr lang="en-US" dirty="0" smtClean="0"/>
              <a:t> of radio</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4000" dirty="0" smtClean="0"/>
              <a:t> Suitable with segmentation of people</a:t>
            </a:r>
          </a:p>
          <a:p>
            <a:pPr>
              <a:buFont typeface="Wingdings" panose="05000000000000000000" pitchFamily="2" charset="2"/>
              <a:buChar char="§"/>
            </a:pPr>
            <a:r>
              <a:rPr lang="en-US" sz="4000"/>
              <a:t> </a:t>
            </a:r>
            <a:r>
              <a:rPr lang="en-US" sz="4000" smtClean="0"/>
              <a:t>Reach the listeners individually</a:t>
            </a:r>
          </a:p>
          <a:p>
            <a:pPr>
              <a:buFont typeface="Wingdings" panose="05000000000000000000" pitchFamily="2" charset="2"/>
              <a:buChar char="§"/>
            </a:pPr>
            <a:r>
              <a:rPr lang="en-US" sz="4000"/>
              <a:t> </a:t>
            </a:r>
            <a:r>
              <a:rPr lang="en-US" sz="4000" smtClean="0"/>
              <a:t>Real time</a:t>
            </a:r>
          </a:p>
          <a:p>
            <a:pPr>
              <a:buFont typeface="Wingdings" panose="05000000000000000000" pitchFamily="2" charset="2"/>
              <a:buChar char="§"/>
            </a:pPr>
            <a:r>
              <a:rPr lang="en-US" sz="4000"/>
              <a:t> </a:t>
            </a:r>
            <a:r>
              <a:rPr lang="en-US" sz="4000" smtClean="0"/>
              <a:t>Affordable Cost</a:t>
            </a:r>
          </a:p>
          <a:p>
            <a:pPr>
              <a:buFont typeface="Wingdings" panose="05000000000000000000" pitchFamily="2" charset="2"/>
              <a:buChar char="§"/>
            </a:pPr>
            <a:r>
              <a:rPr lang="en-US" sz="4000"/>
              <a:t> </a:t>
            </a:r>
            <a:r>
              <a:rPr lang="en-US" sz="4000" smtClean="0"/>
              <a:t>Repeatable</a:t>
            </a:r>
            <a:endParaRPr lang="en-US" sz="4000" dirty="0"/>
          </a:p>
        </p:txBody>
      </p:sp>
    </p:spTree>
    <p:extLst>
      <p:ext uri="{BB962C8B-B14F-4D97-AF65-F5344CB8AC3E}">
        <p14:creationId xmlns:p14="http://schemas.microsoft.com/office/powerpoint/2010/main" val="23536420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Weakness of radio</a:t>
            </a:r>
            <a:endParaRPr lang="en-US"/>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4000" smtClean="0"/>
              <a:t> Doesn’t have fixed time</a:t>
            </a:r>
          </a:p>
          <a:p>
            <a:pPr>
              <a:buFont typeface="Wingdings" panose="05000000000000000000" pitchFamily="2" charset="2"/>
              <a:buChar char="§"/>
            </a:pPr>
            <a:r>
              <a:rPr lang="en-US" sz="4000"/>
              <a:t> </a:t>
            </a:r>
            <a:r>
              <a:rPr lang="en-US" sz="4000" smtClean="0"/>
              <a:t>In sound type of performance</a:t>
            </a:r>
          </a:p>
          <a:p>
            <a:pPr>
              <a:buFont typeface="Wingdings" panose="05000000000000000000" pitchFamily="2" charset="2"/>
              <a:buChar char="§"/>
            </a:pPr>
            <a:r>
              <a:rPr lang="en-US" sz="4000"/>
              <a:t> </a:t>
            </a:r>
            <a:r>
              <a:rPr lang="en-US" sz="4000" smtClean="0"/>
              <a:t>Depends on the listener’s choice</a:t>
            </a:r>
            <a:endParaRPr lang="en-US" sz="4000"/>
          </a:p>
        </p:txBody>
      </p:sp>
    </p:spTree>
    <p:extLst>
      <p:ext uri="{BB962C8B-B14F-4D97-AF65-F5344CB8AC3E}">
        <p14:creationId xmlns:p14="http://schemas.microsoft.com/office/powerpoint/2010/main" val="1166107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5. televisi</a:t>
            </a:r>
            <a:endParaRPr lang="en-US"/>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3600" smtClean="0"/>
              <a:t>Almost everyone have their own TV in their house</a:t>
            </a:r>
          </a:p>
          <a:p>
            <a:pPr>
              <a:buFont typeface="Wingdings" panose="05000000000000000000" pitchFamily="2" charset="2"/>
              <a:buChar char="§"/>
            </a:pPr>
            <a:r>
              <a:rPr lang="en-US" sz="3600" smtClean="0"/>
              <a:t>Media TV corporation have some space for advertisements session (commercial break)</a:t>
            </a:r>
          </a:p>
        </p:txBody>
      </p:sp>
    </p:spTree>
    <p:extLst>
      <p:ext uri="{BB962C8B-B14F-4D97-AF65-F5344CB8AC3E}">
        <p14:creationId xmlns:p14="http://schemas.microsoft.com/office/powerpoint/2010/main" val="2395272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Strengh of tv</a:t>
            </a:r>
            <a:endParaRPr lang="en-US"/>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3200" smtClean="0"/>
              <a:t> Could be a demonstration in how to use the product</a:t>
            </a:r>
          </a:p>
          <a:p>
            <a:pPr>
              <a:buFont typeface="Wingdings" panose="05000000000000000000" pitchFamily="2" charset="2"/>
              <a:buChar char="§"/>
            </a:pPr>
            <a:r>
              <a:rPr lang="en-US" sz="3200"/>
              <a:t> </a:t>
            </a:r>
            <a:r>
              <a:rPr lang="en-US" sz="3200" smtClean="0"/>
              <a:t>Able to appear as our expectation</a:t>
            </a:r>
          </a:p>
          <a:p>
            <a:pPr>
              <a:buFont typeface="Wingdings" panose="05000000000000000000" pitchFamily="2" charset="2"/>
              <a:buChar char="§"/>
            </a:pPr>
            <a:r>
              <a:rPr lang="en-US" sz="3200"/>
              <a:t> </a:t>
            </a:r>
            <a:r>
              <a:rPr lang="en-US" sz="3200" smtClean="0"/>
              <a:t>Could be eyecatching</a:t>
            </a:r>
          </a:p>
          <a:p>
            <a:pPr>
              <a:buFont typeface="Wingdings" panose="05000000000000000000" pitchFamily="2" charset="2"/>
              <a:buChar char="§"/>
            </a:pPr>
            <a:r>
              <a:rPr lang="en-US" sz="3200"/>
              <a:t> </a:t>
            </a:r>
            <a:r>
              <a:rPr lang="en-US" sz="3200" smtClean="0"/>
              <a:t>Capable to use humour</a:t>
            </a:r>
          </a:p>
          <a:p>
            <a:pPr>
              <a:buFont typeface="Wingdings" panose="05000000000000000000" pitchFamily="2" charset="2"/>
              <a:buChar char="§"/>
            </a:pPr>
            <a:r>
              <a:rPr lang="en-US" sz="3200"/>
              <a:t> </a:t>
            </a:r>
            <a:r>
              <a:rPr lang="en-US" sz="3200" smtClean="0"/>
              <a:t>Have a big impact to influence people</a:t>
            </a:r>
            <a:endParaRPr lang="en-US" sz="3200"/>
          </a:p>
        </p:txBody>
      </p:sp>
    </p:spTree>
    <p:extLst>
      <p:ext uri="{BB962C8B-B14F-4D97-AF65-F5344CB8AC3E}">
        <p14:creationId xmlns:p14="http://schemas.microsoft.com/office/powerpoint/2010/main" val="2342668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Weakness of tv</a:t>
            </a:r>
            <a:endParaRPr lang="en-US"/>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4000" smtClean="0"/>
              <a:t> High Cost to be broadcasted</a:t>
            </a:r>
          </a:p>
          <a:p>
            <a:pPr>
              <a:buFont typeface="Wingdings" panose="05000000000000000000" pitchFamily="2" charset="2"/>
              <a:buChar char="§"/>
            </a:pPr>
            <a:r>
              <a:rPr lang="en-US" sz="4000"/>
              <a:t> </a:t>
            </a:r>
            <a:r>
              <a:rPr lang="en-US" sz="4000" smtClean="0"/>
              <a:t>It depends on how people’s interest in TV program</a:t>
            </a:r>
            <a:endParaRPr lang="en-US" sz="4000"/>
          </a:p>
        </p:txBody>
      </p:sp>
    </p:spTree>
    <p:extLst>
      <p:ext uri="{BB962C8B-B14F-4D97-AF65-F5344CB8AC3E}">
        <p14:creationId xmlns:p14="http://schemas.microsoft.com/office/powerpoint/2010/main" val="1173378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Advertisement media analysis</a:t>
            </a:r>
            <a:endParaRPr lang="en-US" dirty="0"/>
          </a:p>
        </p:txBody>
      </p:sp>
      <p:sp>
        <p:nvSpPr>
          <p:cNvPr id="6" name="Content Placeholder 5"/>
          <p:cNvSpPr>
            <a:spLocks noGrp="1"/>
          </p:cNvSpPr>
          <p:nvPr>
            <p:ph idx="1"/>
          </p:nvPr>
        </p:nvSpPr>
        <p:spPr/>
        <p:txBody>
          <a:bodyPr>
            <a:normAutofit/>
          </a:bodyPr>
          <a:lstStyle/>
          <a:p>
            <a:pPr marL="0" indent="0">
              <a:lnSpc>
                <a:spcPct val="100000"/>
              </a:lnSpc>
              <a:buNone/>
            </a:pPr>
            <a:r>
              <a:rPr lang="en-US" sz="4000" dirty="0" smtClean="0"/>
              <a:t>Discuss the impact of advertisements from various advertisement media instruments which is comparing between strength and weakness of each. </a:t>
            </a:r>
            <a:endParaRPr lang="en-US" sz="4000" dirty="0"/>
          </a:p>
        </p:txBody>
      </p:sp>
    </p:spTree>
    <p:extLst>
      <p:ext uri="{BB962C8B-B14F-4D97-AF65-F5344CB8AC3E}">
        <p14:creationId xmlns:p14="http://schemas.microsoft.com/office/powerpoint/2010/main" val="8242257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smtClean="0"/>
              <a:t>6. Interactive advertising media</a:t>
            </a:r>
            <a:endParaRPr lang="en-US" sz="3600"/>
          </a:p>
        </p:txBody>
      </p:sp>
      <p:sp>
        <p:nvSpPr>
          <p:cNvPr id="3" name="Content Placeholder 2"/>
          <p:cNvSpPr>
            <a:spLocks noGrp="1"/>
          </p:cNvSpPr>
          <p:nvPr>
            <p:ph idx="1"/>
          </p:nvPr>
        </p:nvSpPr>
        <p:spPr/>
        <p:txBody>
          <a:bodyPr>
            <a:normAutofit/>
          </a:bodyPr>
          <a:lstStyle/>
          <a:p>
            <a:pPr>
              <a:lnSpc>
                <a:spcPct val="150000"/>
              </a:lnSpc>
              <a:buFont typeface="Wingdings" panose="05000000000000000000" pitchFamily="2" charset="2"/>
              <a:buChar char="§"/>
            </a:pPr>
            <a:r>
              <a:rPr lang="en-US" sz="3200" smtClean="0"/>
              <a:t> Due to the globalization era, advertising activity can easily use the internet to promote their product through social media. This day, we can pay the public figure to promote our product through their social media account by text, photos, or videos.</a:t>
            </a:r>
            <a:endParaRPr lang="en-US" sz="3200"/>
          </a:p>
        </p:txBody>
      </p:sp>
    </p:spTree>
    <p:extLst>
      <p:ext uri="{BB962C8B-B14F-4D97-AF65-F5344CB8AC3E}">
        <p14:creationId xmlns:p14="http://schemas.microsoft.com/office/powerpoint/2010/main" val="810702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smtClean="0"/>
              <a:t>Strengh of endorsement</a:t>
            </a:r>
            <a:endParaRPr lang="en-US" sz="480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3600" smtClean="0"/>
              <a:t> Public figures have vary style to promote by their creativity</a:t>
            </a:r>
          </a:p>
          <a:p>
            <a:pPr>
              <a:buFont typeface="Wingdings" panose="05000000000000000000" pitchFamily="2" charset="2"/>
              <a:buChar char="§"/>
            </a:pPr>
            <a:r>
              <a:rPr lang="en-US" sz="3600"/>
              <a:t> </a:t>
            </a:r>
            <a:r>
              <a:rPr lang="en-US" sz="3600" smtClean="0"/>
              <a:t>The potential buyer can easily go to our website/account by one click</a:t>
            </a:r>
          </a:p>
          <a:p>
            <a:pPr>
              <a:buFont typeface="Wingdings" panose="05000000000000000000" pitchFamily="2" charset="2"/>
              <a:buChar char="§"/>
            </a:pPr>
            <a:r>
              <a:rPr lang="en-US" sz="3600"/>
              <a:t> </a:t>
            </a:r>
            <a:r>
              <a:rPr lang="en-US" sz="3600" smtClean="0"/>
              <a:t>Regular product might have special treatment</a:t>
            </a:r>
            <a:endParaRPr lang="en-US" sz="3600"/>
          </a:p>
        </p:txBody>
      </p:sp>
    </p:spTree>
    <p:extLst>
      <p:ext uri="{BB962C8B-B14F-4D97-AF65-F5344CB8AC3E}">
        <p14:creationId xmlns:p14="http://schemas.microsoft.com/office/powerpoint/2010/main" val="35970163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smtClean="0"/>
              <a:t>Weakness of endorsement</a:t>
            </a:r>
            <a:endParaRPr lang="en-US" sz="480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4000" smtClean="0"/>
              <a:t> In social media, people usually skip the ads</a:t>
            </a:r>
          </a:p>
          <a:p>
            <a:pPr>
              <a:buFont typeface="Wingdings" panose="05000000000000000000" pitchFamily="2" charset="2"/>
              <a:buChar char="§"/>
            </a:pPr>
            <a:r>
              <a:rPr lang="en-US" sz="4000"/>
              <a:t> </a:t>
            </a:r>
            <a:r>
              <a:rPr lang="en-US" sz="4000" smtClean="0"/>
              <a:t>The segmentation might be blur</a:t>
            </a:r>
          </a:p>
          <a:p>
            <a:pPr>
              <a:buFont typeface="Wingdings" panose="05000000000000000000" pitchFamily="2" charset="2"/>
              <a:buChar char="§"/>
            </a:pPr>
            <a:r>
              <a:rPr lang="en-US" sz="4000" smtClean="0"/>
              <a:t> Our product shows in the same time with competitors</a:t>
            </a:r>
          </a:p>
        </p:txBody>
      </p:sp>
    </p:spTree>
    <p:extLst>
      <p:ext uri="{BB962C8B-B14F-4D97-AF65-F5344CB8AC3E}">
        <p14:creationId xmlns:p14="http://schemas.microsoft.com/office/powerpoint/2010/main" val="14294203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conclusion</a:t>
            </a:r>
            <a:endParaRPr lang="en-US"/>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3200" smtClean="0"/>
              <a:t> </a:t>
            </a:r>
            <a:r>
              <a:rPr lang="en-US" sz="3600"/>
              <a:t>Discuss the impact of advertisements from various advertisement media instruments which is comparing between strength and weakness of each. </a:t>
            </a:r>
          </a:p>
          <a:p>
            <a:pPr>
              <a:buFont typeface="Wingdings" panose="05000000000000000000" pitchFamily="2" charset="2"/>
              <a:buChar char="§"/>
            </a:pPr>
            <a:r>
              <a:rPr lang="en-US" sz="3200" smtClean="0"/>
              <a:t> Advertisment media instruments are outdoor advertisement, newspaper, magazine, radio, TV, and Interactive Advertisement Media.</a:t>
            </a:r>
            <a:endParaRPr lang="en-US" sz="3200"/>
          </a:p>
        </p:txBody>
      </p:sp>
    </p:spTree>
    <p:extLst>
      <p:ext uri="{BB962C8B-B14F-4D97-AF65-F5344CB8AC3E}">
        <p14:creationId xmlns:p14="http://schemas.microsoft.com/office/powerpoint/2010/main" val="18086153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08383" y="4468675"/>
            <a:ext cx="9720263" cy="1498600"/>
          </a:xfrm>
        </p:spPr>
        <p:txBody>
          <a:bodyPr/>
          <a:lstStyle/>
          <a:p>
            <a:r>
              <a:rPr lang="en-US" dirty="0" smtClean="0"/>
              <a:t>Thank you</a:t>
            </a:r>
            <a:endParaRPr lang="en-US" dirty="0"/>
          </a:p>
        </p:txBody>
      </p:sp>
    </p:spTree>
    <p:extLst>
      <p:ext uri="{BB962C8B-B14F-4D97-AF65-F5344CB8AC3E}">
        <p14:creationId xmlns:p14="http://schemas.microsoft.com/office/powerpoint/2010/main" val="4171983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of advertisement</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3600" dirty="0" smtClean="0"/>
              <a:t> Outdoor Advertisement;</a:t>
            </a:r>
          </a:p>
          <a:p>
            <a:pPr>
              <a:buFont typeface="Wingdings" panose="05000000000000000000" pitchFamily="2" charset="2"/>
              <a:buChar char="§"/>
            </a:pPr>
            <a:r>
              <a:rPr lang="en-US" sz="3600" dirty="0"/>
              <a:t> </a:t>
            </a:r>
            <a:r>
              <a:rPr lang="en-US" sz="3600" dirty="0" smtClean="0"/>
              <a:t>Newspaper/magazine/tabloid;</a:t>
            </a:r>
          </a:p>
          <a:p>
            <a:pPr>
              <a:buFont typeface="Wingdings" panose="05000000000000000000" pitchFamily="2" charset="2"/>
              <a:buChar char="§"/>
            </a:pPr>
            <a:r>
              <a:rPr lang="en-US" sz="3600" dirty="0"/>
              <a:t> </a:t>
            </a:r>
            <a:r>
              <a:rPr lang="en-US" sz="3600" dirty="0" smtClean="0"/>
              <a:t>Television;</a:t>
            </a:r>
          </a:p>
          <a:p>
            <a:pPr>
              <a:buFont typeface="Wingdings" panose="05000000000000000000" pitchFamily="2" charset="2"/>
              <a:buChar char="§"/>
            </a:pPr>
            <a:r>
              <a:rPr lang="en-US" sz="3600" dirty="0"/>
              <a:t> </a:t>
            </a:r>
            <a:r>
              <a:rPr lang="en-US" sz="3600" dirty="0" smtClean="0"/>
              <a:t>Radio;</a:t>
            </a:r>
          </a:p>
          <a:p>
            <a:pPr>
              <a:buFont typeface="Wingdings" panose="05000000000000000000" pitchFamily="2" charset="2"/>
              <a:buChar char="§"/>
            </a:pPr>
            <a:r>
              <a:rPr lang="en-US" sz="3600" dirty="0" smtClean="0"/>
              <a:t> Printed Media; and</a:t>
            </a:r>
          </a:p>
          <a:p>
            <a:pPr>
              <a:buFont typeface="Wingdings" panose="05000000000000000000" pitchFamily="2" charset="2"/>
              <a:buChar char="§"/>
            </a:pPr>
            <a:r>
              <a:rPr lang="en-US" sz="3600" dirty="0"/>
              <a:t> </a:t>
            </a:r>
            <a:r>
              <a:rPr lang="en-US" sz="3600" dirty="0" smtClean="0"/>
              <a:t>Internet.</a:t>
            </a:r>
            <a:endParaRPr lang="en-US" sz="3600" dirty="0"/>
          </a:p>
        </p:txBody>
      </p:sp>
    </p:spTree>
    <p:extLst>
      <p:ext uri="{BB962C8B-B14F-4D97-AF65-F5344CB8AC3E}">
        <p14:creationId xmlns:p14="http://schemas.microsoft.com/office/powerpoint/2010/main" val="1259401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1. </a:t>
            </a:r>
            <a:r>
              <a:rPr lang="en-US" sz="4800" smtClean="0"/>
              <a:t>Outdoor advertisement</a:t>
            </a:r>
            <a:endParaRPr lang="en-US" sz="4800" dirty="0"/>
          </a:p>
        </p:txBody>
      </p:sp>
      <p:sp>
        <p:nvSpPr>
          <p:cNvPr id="3" name="Content Placeholder 2"/>
          <p:cNvSpPr>
            <a:spLocks noGrp="1"/>
          </p:cNvSpPr>
          <p:nvPr>
            <p:ph idx="1"/>
          </p:nvPr>
        </p:nvSpPr>
        <p:spPr/>
        <p:txBody>
          <a:bodyPr>
            <a:normAutofit/>
          </a:bodyPr>
          <a:lstStyle/>
          <a:p>
            <a:pPr marL="0" indent="0">
              <a:lnSpc>
                <a:spcPct val="100000"/>
              </a:lnSpc>
              <a:buNone/>
            </a:pPr>
            <a:r>
              <a:rPr lang="en-US" sz="4000" dirty="0" smtClean="0"/>
              <a:t>Billboard is the most effective advertisement instrument for outdoor advertisement.</a:t>
            </a:r>
          </a:p>
          <a:p>
            <a:pPr marL="0" indent="0">
              <a:lnSpc>
                <a:spcPct val="100000"/>
              </a:lnSpc>
              <a:buNone/>
            </a:pPr>
            <a:endParaRPr lang="en-US" sz="4000" dirty="0" smtClean="0"/>
          </a:p>
          <a:p>
            <a:pPr marL="0" indent="0">
              <a:lnSpc>
                <a:spcPct val="100000"/>
              </a:lnSpc>
              <a:buNone/>
            </a:pPr>
            <a:r>
              <a:rPr lang="en-US" sz="4000" dirty="0" smtClean="0"/>
              <a:t>Billboard is used for announcing a brand/product or short messages.</a:t>
            </a:r>
            <a:endParaRPr lang="en-US" sz="4000" dirty="0"/>
          </a:p>
        </p:txBody>
      </p:sp>
    </p:spTree>
    <p:extLst>
      <p:ext uri="{BB962C8B-B14F-4D97-AF65-F5344CB8AC3E}">
        <p14:creationId xmlns:p14="http://schemas.microsoft.com/office/powerpoint/2010/main" val="3297006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84758" y="2050716"/>
            <a:ext cx="5807242" cy="4258644"/>
          </a:xfrm>
          <a:prstGeom prst="rect">
            <a:avLst/>
          </a:prstGeom>
        </p:spPr>
      </p:pic>
      <p:sp>
        <p:nvSpPr>
          <p:cNvPr id="5" name="Title 4"/>
          <p:cNvSpPr>
            <a:spLocks noGrp="1"/>
          </p:cNvSpPr>
          <p:nvPr>
            <p:ph type="title"/>
          </p:nvPr>
        </p:nvSpPr>
        <p:spPr/>
        <p:txBody>
          <a:bodyPr/>
          <a:lstStyle/>
          <a:p>
            <a:r>
              <a:rPr lang="en-US" dirty="0" smtClean="0"/>
              <a:t>Billboard</a:t>
            </a:r>
            <a:endParaRPr lang="en-US" dirty="0"/>
          </a:p>
        </p:txBody>
      </p:sp>
      <p:sp>
        <p:nvSpPr>
          <p:cNvPr id="6" name="Content Placeholder 5"/>
          <p:cNvSpPr>
            <a:spLocks noGrp="1"/>
          </p:cNvSpPr>
          <p:nvPr>
            <p:ph idx="1"/>
          </p:nvPr>
        </p:nvSpPr>
        <p:spPr/>
        <p:txBody>
          <a:bodyPr>
            <a:normAutofit lnSpcReduction="10000"/>
          </a:bodyPr>
          <a:lstStyle/>
          <a:p>
            <a:pPr>
              <a:buFont typeface="Wingdings" panose="05000000000000000000" pitchFamily="2" charset="2"/>
              <a:buChar char="§"/>
            </a:pPr>
            <a:r>
              <a:rPr lang="en-US" sz="3200" dirty="0" smtClean="0"/>
              <a:t> Placed at full and height</a:t>
            </a:r>
          </a:p>
          <a:p>
            <a:pPr marL="0" indent="0">
              <a:buNone/>
            </a:pPr>
            <a:r>
              <a:rPr lang="en-US" sz="3200" dirty="0"/>
              <a:t> </a:t>
            </a:r>
            <a:r>
              <a:rPr lang="en-US" sz="3200" dirty="0" smtClean="0"/>
              <a:t>  highway</a:t>
            </a:r>
          </a:p>
          <a:p>
            <a:pPr>
              <a:buFont typeface="Wingdings" panose="05000000000000000000" pitchFamily="2" charset="2"/>
              <a:buChar char="§"/>
            </a:pPr>
            <a:r>
              <a:rPr lang="en-US" sz="3200" dirty="0"/>
              <a:t> </a:t>
            </a:r>
            <a:r>
              <a:rPr lang="en-US" sz="3200" dirty="0" smtClean="0"/>
              <a:t>Gigantic size of </a:t>
            </a:r>
            <a:r>
              <a:rPr lang="en-US" sz="3200" dirty="0" err="1" smtClean="0"/>
              <a:t>Flexy</a:t>
            </a:r>
            <a:r>
              <a:rPr lang="en-US" sz="3200" dirty="0" smtClean="0"/>
              <a:t> Fabric</a:t>
            </a:r>
          </a:p>
          <a:p>
            <a:pPr marL="0" indent="0">
              <a:buNone/>
            </a:pPr>
            <a:r>
              <a:rPr lang="en-US" sz="3200" dirty="0"/>
              <a:t> </a:t>
            </a:r>
            <a:r>
              <a:rPr lang="en-US" sz="3200" dirty="0" smtClean="0"/>
              <a:t>  (10x6 m or 8x4m)</a:t>
            </a:r>
          </a:p>
          <a:p>
            <a:pPr>
              <a:buFont typeface="Wingdings" panose="05000000000000000000" pitchFamily="2" charset="2"/>
              <a:buChar char="§"/>
            </a:pPr>
            <a:r>
              <a:rPr lang="en-US" sz="3200" dirty="0" smtClean="0"/>
              <a:t> Advertisement agency often </a:t>
            </a:r>
          </a:p>
          <a:p>
            <a:pPr marL="0" indent="0">
              <a:buNone/>
            </a:pPr>
            <a:r>
              <a:rPr lang="en-US" sz="3200" dirty="0"/>
              <a:t> </a:t>
            </a:r>
            <a:r>
              <a:rPr lang="en-US" sz="3200" dirty="0" smtClean="0"/>
              <a:t>  rent it monthly</a:t>
            </a:r>
          </a:p>
          <a:p>
            <a:pPr>
              <a:buFont typeface="Wingdings" panose="05000000000000000000" pitchFamily="2" charset="2"/>
              <a:buChar char="§"/>
            </a:pPr>
            <a:r>
              <a:rPr lang="en-US" sz="3200" dirty="0" smtClean="0"/>
              <a:t> Upgraded into Digital/LED</a:t>
            </a:r>
          </a:p>
        </p:txBody>
      </p:sp>
    </p:spTree>
    <p:extLst>
      <p:ext uri="{BB962C8B-B14F-4D97-AF65-F5344CB8AC3E}">
        <p14:creationId xmlns:p14="http://schemas.microsoft.com/office/powerpoint/2010/main" val="3877130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Strengh</a:t>
            </a:r>
            <a:r>
              <a:rPr lang="en-US" dirty="0" smtClean="0"/>
              <a:t> of billboard</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5400" dirty="0" smtClean="0"/>
              <a:t> Geographically flexible</a:t>
            </a:r>
          </a:p>
          <a:p>
            <a:pPr>
              <a:buFont typeface="Wingdings" panose="05000000000000000000" pitchFamily="2" charset="2"/>
              <a:buChar char="§"/>
            </a:pPr>
            <a:r>
              <a:rPr lang="en-US" sz="5400" dirty="0"/>
              <a:t> </a:t>
            </a:r>
            <a:r>
              <a:rPr lang="en-US" sz="5400" dirty="0" smtClean="0"/>
              <a:t>Affordable price</a:t>
            </a:r>
          </a:p>
          <a:p>
            <a:pPr>
              <a:buFont typeface="Wingdings" panose="05000000000000000000" pitchFamily="2" charset="2"/>
              <a:buChar char="§"/>
            </a:pPr>
            <a:r>
              <a:rPr lang="en-US" sz="5400" dirty="0"/>
              <a:t> </a:t>
            </a:r>
            <a:r>
              <a:rPr lang="en-US" sz="5400" dirty="0" smtClean="0"/>
              <a:t>Monopoly the location</a:t>
            </a:r>
          </a:p>
        </p:txBody>
      </p:sp>
    </p:spTree>
    <p:extLst>
      <p:ext uri="{BB962C8B-B14F-4D97-AF65-F5344CB8AC3E}">
        <p14:creationId xmlns:p14="http://schemas.microsoft.com/office/powerpoint/2010/main" val="3252285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 of billboard</a:t>
            </a:r>
            <a:endParaRPr lang="en-US" dirty="0"/>
          </a:p>
        </p:txBody>
      </p:sp>
      <p:sp>
        <p:nvSpPr>
          <p:cNvPr id="3" name="Content Placeholder 2"/>
          <p:cNvSpPr>
            <a:spLocks noGrp="1"/>
          </p:cNvSpPr>
          <p:nvPr>
            <p:ph idx="1"/>
          </p:nvPr>
        </p:nvSpPr>
        <p:spPr>
          <a:xfrm>
            <a:off x="494738" y="2334126"/>
            <a:ext cx="11368398" cy="4023360"/>
          </a:xfrm>
        </p:spPr>
        <p:txBody>
          <a:bodyPr>
            <a:normAutofit/>
          </a:bodyPr>
          <a:lstStyle/>
          <a:p>
            <a:pPr>
              <a:buFont typeface="Wingdings" panose="05000000000000000000" pitchFamily="2" charset="2"/>
              <a:buChar char="§"/>
            </a:pPr>
            <a:r>
              <a:rPr lang="en-US" sz="4000" dirty="0" smtClean="0"/>
              <a:t> </a:t>
            </a:r>
            <a:r>
              <a:rPr lang="en-US" sz="4000" dirty="0" err="1" smtClean="0"/>
              <a:t>Unsegmented</a:t>
            </a:r>
            <a:r>
              <a:rPr lang="en-US" sz="4000" dirty="0" smtClean="0"/>
              <a:t> and untargeted</a:t>
            </a:r>
          </a:p>
          <a:p>
            <a:pPr>
              <a:buFont typeface="Wingdings" panose="05000000000000000000" pitchFamily="2" charset="2"/>
              <a:buChar char="§"/>
            </a:pPr>
            <a:r>
              <a:rPr lang="en-US" sz="4000" dirty="0"/>
              <a:t> </a:t>
            </a:r>
            <a:r>
              <a:rPr lang="en-US" sz="4000" dirty="0" smtClean="0"/>
              <a:t>Quick time notice</a:t>
            </a:r>
          </a:p>
          <a:p>
            <a:pPr>
              <a:buFont typeface="Wingdings" panose="05000000000000000000" pitchFamily="2" charset="2"/>
              <a:buChar char="§"/>
            </a:pPr>
            <a:r>
              <a:rPr lang="en-US" sz="4000" dirty="0"/>
              <a:t> </a:t>
            </a:r>
            <a:r>
              <a:rPr lang="en-US" sz="4000" dirty="0" smtClean="0"/>
              <a:t>Hard to measure how many people whom noticed</a:t>
            </a:r>
          </a:p>
          <a:p>
            <a:pPr>
              <a:buFont typeface="Wingdings" panose="05000000000000000000" pitchFamily="2" charset="2"/>
              <a:buChar char="§"/>
            </a:pPr>
            <a:r>
              <a:rPr lang="en-US" sz="4000" dirty="0"/>
              <a:t> </a:t>
            </a:r>
            <a:r>
              <a:rPr lang="en-US" sz="4000" dirty="0" smtClean="0"/>
              <a:t>If it isn’t aesthetic enough, it will disturb driver</a:t>
            </a:r>
            <a:endParaRPr lang="en-US" sz="4000" dirty="0"/>
          </a:p>
        </p:txBody>
      </p:sp>
    </p:spTree>
    <p:extLst>
      <p:ext uri="{BB962C8B-B14F-4D97-AF65-F5344CB8AC3E}">
        <p14:creationId xmlns:p14="http://schemas.microsoft.com/office/powerpoint/2010/main" val="17237627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Newspaper</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smtClean="0"/>
              <a:t> A media to persuade, convey the idealism,</a:t>
            </a:r>
          </a:p>
          <a:p>
            <a:pPr marL="0" indent="0">
              <a:buNone/>
            </a:pPr>
            <a:r>
              <a:rPr lang="en-US" sz="2800" dirty="0"/>
              <a:t> </a:t>
            </a:r>
            <a:r>
              <a:rPr lang="en-US" sz="2800" dirty="0" smtClean="0"/>
              <a:t>  and deploy provocative message to people</a:t>
            </a:r>
          </a:p>
          <a:p>
            <a:pPr>
              <a:buFont typeface="Wingdings" panose="05000000000000000000" pitchFamily="2" charset="2"/>
              <a:buChar char="§"/>
            </a:pPr>
            <a:r>
              <a:rPr lang="en-US" sz="2800" dirty="0" smtClean="0"/>
              <a:t> Limited place for advertisement</a:t>
            </a:r>
          </a:p>
          <a:p>
            <a:pPr>
              <a:buFont typeface="Wingdings" panose="05000000000000000000" pitchFamily="2" charset="2"/>
              <a:buChar char="§"/>
            </a:pPr>
            <a:r>
              <a:rPr lang="en-US" sz="2800" dirty="0"/>
              <a:t> </a:t>
            </a:r>
            <a:r>
              <a:rPr lang="en-US" sz="2800" dirty="0" smtClean="0"/>
              <a:t>Adv. should be in line with newspaper/</a:t>
            </a:r>
          </a:p>
          <a:p>
            <a:pPr marL="0" indent="0">
              <a:buNone/>
            </a:pPr>
            <a:r>
              <a:rPr lang="en-US" sz="2800" dirty="0" smtClean="0"/>
              <a:t>   magazine idealism and image</a:t>
            </a:r>
          </a:p>
          <a:p>
            <a:pPr>
              <a:buFont typeface="Wingdings" panose="05000000000000000000" pitchFamily="2" charset="2"/>
              <a:buChar char="§"/>
            </a:pPr>
            <a:r>
              <a:rPr lang="en-US" sz="2800" dirty="0" smtClean="0"/>
              <a:t> The more strategic the place it would be,</a:t>
            </a:r>
          </a:p>
          <a:p>
            <a:pPr marL="0" indent="0">
              <a:buNone/>
            </a:pPr>
            <a:r>
              <a:rPr lang="en-US" sz="2800" dirty="0" smtClean="0"/>
              <a:t>   the more cost to expense</a:t>
            </a:r>
            <a:endParaRPr lang="en-US" sz="2800" dirty="0"/>
          </a:p>
        </p:txBody>
      </p:sp>
    </p:spTree>
    <p:extLst>
      <p:ext uri="{BB962C8B-B14F-4D97-AF65-F5344CB8AC3E}">
        <p14:creationId xmlns:p14="http://schemas.microsoft.com/office/powerpoint/2010/main" val="31505588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err="1" smtClean="0"/>
              <a:t>Strengh</a:t>
            </a:r>
            <a:r>
              <a:rPr lang="en-US" sz="4800" dirty="0" smtClean="0"/>
              <a:t> of newspaper</a:t>
            </a:r>
            <a:endParaRPr lang="en-US" sz="48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3200" dirty="0" smtClean="0"/>
              <a:t> People are in exact emotion when read</a:t>
            </a:r>
          </a:p>
          <a:p>
            <a:pPr marL="0" indent="0">
              <a:buNone/>
            </a:pPr>
            <a:r>
              <a:rPr lang="en-US" sz="3200" dirty="0"/>
              <a:t> </a:t>
            </a:r>
            <a:r>
              <a:rPr lang="en-US" sz="3200" dirty="0" smtClean="0"/>
              <a:t>  the message printed</a:t>
            </a:r>
          </a:p>
          <a:p>
            <a:pPr>
              <a:buFont typeface="Wingdings" panose="05000000000000000000" pitchFamily="2" charset="2"/>
              <a:buChar char="§"/>
            </a:pPr>
            <a:r>
              <a:rPr lang="en-US" sz="3200" dirty="0"/>
              <a:t> </a:t>
            </a:r>
            <a:r>
              <a:rPr lang="en-US" sz="3200" dirty="0" smtClean="0"/>
              <a:t>Wide-spread reader segmentation</a:t>
            </a:r>
          </a:p>
          <a:p>
            <a:pPr>
              <a:buFont typeface="Wingdings" panose="05000000000000000000" pitchFamily="2" charset="2"/>
              <a:buChar char="§"/>
            </a:pPr>
            <a:r>
              <a:rPr lang="en-US" sz="3200" dirty="0"/>
              <a:t> </a:t>
            </a:r>
            <a:r>
              <a:rPr lang="en-US" sz="3200" dirty="0" smtClean="0"/>
              <a:t>Have an opportunity to deploy the</a:t>
            </a:r>
          </a:p>
          <a:p>
            <a:pPr marL="0" indent="0">
              <a:buNone/>
            </a:pPr>
            <a:r>
              <a:rPr lang="en-US" sz="3200" dirty="0" smtClean="0"/>
              <a:t>   message in detail</a:t>
            </a:r>
            <a:endParaRPr lang="en-US" sz="3200" dirty="0"/>
          </a:p>
          <a:p>
            <a:pPr>
              <a:buFont typeface="Wingdings" panose="05000000000000000000" pitchFamily="2" charset="2"/>
              <a:buChar char="§"/>
            </a:pPr>
            <a:r>
              <a:rPr lang="en-US" sz="3200" dirty="0" smtClean="0"/>
              <a:t> Not limited in time</a:t>
            </a:r>
          </a:p>
        </p:txBody>
      </p:sp>
    </p:spTree>
    <p:extLst>
      <p:ext uri="{BB962C8B-B14F-4D97-AF65-F5344CB8AC3E}">
        <p14:creationId xmlns:p14="http://schemas.microsoft.com/office/powerpoint/2010/main" val="40158235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Custom 1">
      <a:majorFont>
        <a:latin typeface="Segoe UI Black"/>
        <a:ea typeface=""/>
        <a:cs typeface=""/>
      </a:majorFont>
      <a:minorFont>
        <a:latin typeface="Segoe UI Light"/>
        <a:ea typeface=""/>
        <a:cs typeface=""/>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1539</TotalTime>
  <Words>681</Words>
  <Application>Microsoft Office PowerPoint</Application>
  <PresentationFormat>Widescreen</PresentationFormat>
  <Paragraphs>101</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Segoe UI Black</vt:lpstr>
      <vt:lpstr>Segoe UI Light</vt:lpstr>
      <vt:lpstr>Tw Cen MT</vt:lpstr>
      <vt:lpstr>Wingdings</vt:lpstr>
      <vt:lpstr>Wingdings 3</vt:lpstr>
      <vt:lpstr>Integral</vt:lpstr>
      <vt:lpstr>Media of advertisement</vt:lpstr>
      <vt:lpstr>Advertisement media analysis</vt:lpstr>
      <vt:lpstr>Media of advertisement</vt:lpstr>
      <vt:lpstr>1. Outdoor advertisement</vt:lpstr>
      <vt:lpstr>Billboard</vt:lpstr>
      <vt:lpstr>Strengh of billboard</vt:lpstr>
      <vt:lpstr>Weakness of billboard</vt:lpstr>
      <vt:lpstr>2. Newspaper</vt:lpstr>
      <vt:lpstr>Strengh of newspaper</vt:lpstr>
      <vt:lpstr>Weakness of newspaper</vt:lpstr>
      <vt:lpstr>3. magazine</vt:lpstr>
      <vt:lpstr>Strengh of magazine</vt:lpstr>
      <vt:lpstr>Weakness of magazine</vt:lpstr>
      <vt:lpstr>4. Radio</vt:lpstr>
      <vt:lpstr>Strengh of radio</vt:lpstr>
      <vt:lpstr>Weakness of radio</vt:lpstr>
      <vt:lpstr>5. televisi</vt:lpstr>
      <vt:lpstr>Strengh of tv</vt:lpstr>
      <vt:lpstr>Weakness of tv</vt:lpstr>
      <vt:lpstr>6. Interactive advertising media</vt:lpstr>
      <vt:lpstr>Strengh of endorsement</vt:lpstr>
      <vt:lpstr>Weakness of endorsement</vt:lpstr>
      <vt:lpstr>conclusion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of advertisement</dc:title>
  <dc:creator>Indra Alamsyah</dc:creator>
  <cp:lastModifiedBy>Indra Alamsyah</cp:lastModifiedBy>
  <cp:revision>17</cp:revision>
  <dcterms:created xsi:type="dcterms:W3CDTF">2017-10-08T10:25:17Z</dcterms:created>
  <dcterms:modified xsi:type="dcterms:W3CDTF">2017-10-10T07:32:55Z</dcterms:modified>
</cp:coreProperties>
</file>