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0" r:id="rId4"/>
    <p:sldId id="258" r:id="rId5"/>
    <p:sldId id="259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7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8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3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6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9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0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A17BD5-668E-4A99-A8ED-CF22981B433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D6DDF7-41F3-4D5E-88AD-42FF75B442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Typology of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outdoor </a:t>
            </a:r>
            <a:r>
              <a:rPr lang="en-US" sz="4000" smtClean="0"/>
              <a:t>advertisment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1" r="703" b="16193"/>
          <a:stretch/>
        </p:blipFill>
        <p:spPr>
          <a:xfrm>
            <a:off x="-3547" y="13251"/>
            <a:ext cx="12182296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631156"/>
            <a:ext cx="9720263" cy="1498600"/>
          </a:xfrm>
        </p:spPr>
        <p:txBody>
          <a:bodyPr/>
          <a:lstStyle/>
          <a:p>
            <a:r>
              <a:rPr lang="en-US" dirty="0" smtClean="0"/>
              <a:t>Example..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979820"/>
            <a:ext cx="7727761" cy="52044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75887" y="2082409"/>
            <a:ext cx="566543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Well-designed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Easy to Read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Strong and                     Emotional Photo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Big Logo</a:t>
            </a:r>
            <a:endParaRPr lang="en-US" sz="32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98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85"/>
            <a:ext cx="8062052" cy="424990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62052" y="2246842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Too much        information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This design can                  be upload only                   for website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66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44"/>
            <a:ext cx="7098632" cy="573041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95595" y="2270905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Avoid the objection,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+mn-lt"/>
              </a:rPr>
              <a:t> </a:t>
            </a:r>
            <a:r>
              <a:rPr lang="en-US" sz="3200" cap="none" dirty="0" smtClean="0">
                <a:latin typeface="+mn-lt"/>
              </a:rPr>
              <a:t>  like tree, highway,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+mn-lt"/>
              </a:rPr>
              <a:t> </a:t>
            </a:r>
            <a:r>
              <a:rPr lang="en-US" sz="3200" cap="none" dirty="0" smtClean="0">
                <a:latin typeface="+mn-lt"/>
              </a:rPr>
              <a:t>  portal, building, etc.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+mn-lt"/>
              </a:rPr>
              <a:t> </a:t>
            </a:r>
            <a:r>
              <a:rPr lang="en-US" sz="3200" cap="none" dirty="0" smtClean="0">
                <a:latin typeface="+mn-lt"/>
              </a:rPr>
              <a:t>  in front of</a:t>
            </a:r>
          </a:p>
          <a:p>
            <a:pPr>
              <a:lnSpc>
                <a:spcPct val="100000"/>
              </a:lnSpc>
            </a:pPr>
            <a:r>
              <a:rPr lang="en-US" sz="3200" cap="none" dirty="0">
                <a:latin typeface="+mn-lt"/>
              </a:rPr>
              <a:t> </a:t>
            </a:r>
            <a:r>
              <a:rPr lang="en-US" sz="3200" cap="none" dirty="0" smtClean="0">
                <a:latin typeface="+mn-lt"/>
              </a:rPr>
              <a:t>  point of view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53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8"/>
            <a:ext cx="7603435" cy="463792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03435" y="2052833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Good design, nice graphic, and strong logo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We can’t read the message, because of the color brightness</a:t>
            </a:r>
          </a:p>
        </p:txBody>
      </p:sp>
    </p:spTree>
    <p:extLst>
      <p:ext uri="{BB962C8B-B14F-4D97-AF65-F5344CB8AC3E}">
        <p14:creationId xmlns:p14="http://schemas.microsoft.com/office/powerpoint/2010/main" val="404289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3453" y="2679282"/>
            <a:ext cx="10804358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 smtClean="0"/>
              <a:t>Then, Guess the product/message</a:t>
            </a:r>
          </a:p>
          <a:p>
            <a:pPr>
              <a:lnSpc>
                <a:spcPct val="120000"/>
              </a:lnSpc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Although you aren’t sure..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225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1068302"/>
            <a:ext cx="7287160" cy="50918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07184" y="2606285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Simple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Involve the audiences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The Economist</a:t>
            </a:r>
          </a:p>
        </p:txBody>
      </p:sp>
    </p:spTree>
    <p:extLst>
      <p:ext uri="{BB962C8B-B14F-4D97-AF65-F5344CB8AC3E}">
        <p14:creationId xmlns:p14="http://schemas.microsoft.com/office/powerpoint/2010/main" val="185951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30"/>
            <a:ext cx="6335994" cy="54663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92784" y="2534096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cap="none" dirty="0" smtClean="0">
                <a:latin typeface="+mn-lt"/>
              </a:rPr>
              <a:t>Explain by visualization</a:t>
            </a:r>
          </a:p>
          <a:p>
            <a:pPr>
              <a:lnSpc>
                <a:spcPct val="100000"/>
              </a:lnSpc>
            </a:pPr>
            <a:endParaRPr lang="en-US" sz="3600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800" i="1" cap="none" dirty="0" smtClean="0">
                <a:latin typeface="+mn-lt"/>
              </a:rPr>
              <a:t>By: </a:t>
            </a:r>
            <a:r>
              <a:rPr lang="en-US" sz="2800" i="1" cap="none" dirty="0" err="1" smtClean="0">
                <a:latin typeface="+mn-lt"/>
              </a:rPr>
              <a:t>Ogivly</a:t>
            </a:r>
            <a:r>
              <a:rPr lang="en-US" sz="2800" i="1" cap="none" dirty="0" smtClean="0">
                <a:latin typeface="+mn-lt"/>
              </a:rPr>
              <a:t> &amp; Mather Jakarta</a:t>
            </a:r>
          </a:p>
        </p:txBody>
      </p:sp>
    </p:spTree>
    <p:extLst>
      <p:ext uri="{BB962C8B-B14F-4D97-AF65-F5344CB8AC3E}">
        <p14:creationId xmlns:p14="http://schemas.microsoft.com/office/powerpoint/2010/main" val="181352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77" y="5915"/>
            <a:ext cx="4446422" cy="68520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91204" y="2682149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Involve the environment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</a:t>
            </a:r>
            <a:r>
              <a:rPr lang="en-US" sz="3200" i="1" cap="none" dirty="0" err="1" smtClean="0">
                <a:latin typeface="+mn-lt"/>
              </a:rPr>
              <a:t>Demner</a:t>
            </a:r>
            <a:r>
              <a:rPr lang="en-US" sz="3200" i="1" cap="none" dirty="0" smtClean="0">
                <a:latin typeface="+mn-lt"/>
              </a:rPr>
              <a:t>, </a:t>
            </a:r>
            <a:r>
              <a:rPr lang="en-US" sz="3200" i="1" cap="none" dirty="0" err="1" smtClean="0">
                <a:latin typeface="+mn-lt"/>
              </a:rPr>
              <a:t>Merlicek</a:t>
            </a:r>
            <a:r>
              <a:rPr lang="en-US" sz="3200" i="1" cap="none" dirty="0" smtClean="0">
                <a:latin typeface="+mn-lt"/>
              </a:rPr>
              <a:t>, &amp; Bergmann</a:t>
            </a:r>
          </a:p>
        </p:txBody>
      </p:sp>
    </p:spTree>
    <p:extLst>
      <p:ext uri="{BB962C8B-B14F-4D97-AF65-F5344CB8AC3E}">
        <p14:creationId xmlns:p14="http://schemas.microsoft.com/office/powerpoint/2010/main" val="144409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8" y="0"/>
            <a:ext cx="4433889" cy="693271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91204" y="2682149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Good message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Involve external tools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Saatchi &amp; Saatchi Indonesia</a:t>
            </a:r>
          </a:p>
        </p:txBody>
      </p:sp>
    </p:spTree>
    <p:extLst>
      <p:ext uri="{BB962C8B-B14F-4D97-AF65-F5344CB8AC3E}">
        <p14:creationId xmlns:p14="http://schemas.microsoft.com/office/powerpoint/2010/main" val="290474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2050716"/>
            <a:ext cx="5807242" cy="42586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9433" y="2168358"/>
            <a:ext cx="972007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Placed at full and height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highway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Gigantic size of </a:t>
            </a:r>
            <a:r>
              <a:rPr lang="en-US" sz="3200" dirty="0" err="1" smtClean="0"/>
              <a:t>Flexy</a:t>
            </a:r>
            <a:r>
              <a:rPr lang="en-US" sz="3200" dirty="0" smtClean="0"/>
              <a:t> Fabric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(10x6 m or 8x4m)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Advertisement agency often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rent it monthly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Upgraded into Digital/LED</a:t>
            </a:r>
          </a:p>
        </p:txBody>
      </p:sp>
    </p:spTree>
    <p:extLst>
      <p:ext uri="{BB962C8B-B14F-4D97-AF65-F5344CB8AC3E}">
        <p14:creationId xmlns:p14="http://schemas.microsoft.com/office/powerpoint/2010/main" val="222843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407"/>
            <a:ext cx="7333621" cy="49911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415910" y="1932341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Good explanation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Using negative space creatively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Saatchi &amp; Saatchi Indonesia</a:t>
            </a:r>
          </a:p>
        </p:txBody>
      </p:sp>
    </p:spTree>
    <p:extLst>
      <p:ext uri="{BB962C8B-B14F-4D97-AF65-F5344CB8AC3E}">
        <p14:creationId xmlns:p14="http://schemas.microsoft.com/office/powerpoint/2010/main" val="380300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54253" y="2124846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Ads don’t always need           to be flat.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BBDO New York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20"/>
            <a:ext cx="6954253" cy="567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8283"/>
            <a:ext cx="6328611" cy="58928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82063" y="1595457"/>
            <a:ext cx="47760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Involving audience with digital ad can be a powerful strategy to reinforce a message</a:t>
            </a:r>
          </a:p>
          <a:p>
            <a:pPr>
              <a:lnSpc>
                <a:spcPct val="100000"/>
              </a:lnSpc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(picture at below is captured by live CCTV)</a:t>
            </a:r>
          </a:p>
          <a:p>
            <a:pPr>
              <a:lnSpc>
                <a:spcPct val="100000"/>
              </a:lnSpc>
            </a:pPr>
            <a:endParaRPr lang="en-US" sz="3200" i="1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WCRS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01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857"/>
            <a:ext cx="5582653" cy="58699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304547" y="2461730"/>
            <a:ext cx="52332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Let your advertisement interact with current events.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20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189"/>
            <a:ext cx="6492355" cy="522847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51478" y="2387050"/>
            <a:ext cx="5233290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This is promotes new feature of IKEA (assembly service)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</a:t>
            </a:r>
            <a:r>
              <a:rPr lang="en-US" sz="3200" i="1" cap="none" dirty="0" err="1" smtClean="0">
                <a:latin typeface="+mn-lt"/>
              </a:rPr>
              <a:t>Thjnk</a:t>
            </a:r>
            <a:r>
              <a:rPr lang="en-US" sz="3200" i="1" cap="none" dirty="0" smtClean="0">
                <a:latin typeface="+mn-lt"/>
              </a:rPr>
              <a:t> Germany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89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145"/>
            <a:ext cx="7972334" cy="45757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72334" y="2290798"/>
            <a:ext cx="3908501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>
                <a:latin typeface="+mn-lt"/>
              </a:rPr>
              <a:t>D</a:t>
            </a:r>
            <a:r>
              <a:rPr lang="en-US" sz="3200" cap="none" dirty="0" smtClean="0">
                <a:latin typeface="+mn-lt"/>
              </a:rPr>
              <a:t>ouble function which useful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i="1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Bernstein-Rein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8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44"/>
            <a:ext cx="6435140" cy="59320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54187" y="2194546"/>
            <a:ext cx="3908501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Interact with environment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i="1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TBWA UK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19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787"/>
            <a:ext cx="7050505" cy="592132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63260" y="1951832"/>
            <a:ext cx="3908501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Use some </a:t>
            </a:r>
            <a:r>
              <a:rPr lang="en-US" sz="3200" cap="none" dirty="0" err="1" smtClean="0">
                <a:latin typeface="+mn-lt"/>
              </a:rPr>
              <a:t>emphaty</a:t>
            </a:r>
            <a:r>
              <a:rPr lang="en-US" sz="3200" cap="none" dirty="0" smtClean="0">
                <a:latin typeface="+mn-lt"/>
              </a:rPr>
              <a:t> and let viewers identify </a:t>
            </a:r>
            <a:r>
              <a:rPr lang="en-US" sz="3200" cap="none" dirty="0" err="1" smtClean="0">
                <a:latin typeface="+mn-lt"/>
              </a:rPr>
              <a:t>themselfes</a:t>
            </a:r>
            <a:r>
              <a:rPr lang="en-US" sz="3200" cap="none" dirty="0" smtClean="0">
                <a:latin typeface="+mn-lt"/>
              </a:rPr>
              <a:t> in your design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i="1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Mike </a:t>
            </a:r>
            <a:r>
              <a:rPr lang="en-US" sz="3200" i="1" cap="none" dirty="0" err="1" smtClean="0">
                <a:latin typeface="+mn-lt"/>
              </a:rPr>
              <a:t>Sicam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1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720"/>
            <a:ext cx="7679733" cy="42694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72334" y="1951832"/>
            <a:ext cx="3908501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Involve the people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</a:t>
            </a:r>
            <a:r>
              <a:rPr lang="en-US" sz="3200" i="1" cap="none" dirty="0" err="1" smtClean="0">
                <a:latin typeface="+mn-lt"/>
              </a:rPr>
              <a:t>TDA_Boulder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83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863"/>
            <a:ext cx="8136963" cy="408672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646102" y="2553411"/>
            <a:ext cx="3908501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cap="none" dirty="0" smtClean="0">
                <a:latin typeface="+mn-lt"/>
              </a:rPr>
              <a:t>Give a real evidence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cap="non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200" i="1" cap="none" dirty="0" smtClean="0">
                <a:latin typeface="+mn-lt"/>
              </a:rPr>
              <a:t>By: EURO RSCG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46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1" y="3036263"/>
            <a:ext cx="3730188" cy="3665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127" y="3017411"/>
            <a:ext cx="4168327" cy="3698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83244" y="852437"/>
            <a:ext cx="4878669" cy="1498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Which one</a:t>
            </a:r>
            <a:br>
              <a:rPr lang="en-US" dirty="0" smtClean="0"/>
            </a:br>
            <a:r>
              <a:rPr lang="en-US" dirty="0" smtClean="0"/>
              <a:t>interest you </a:t>
            </a:r>
            <a:br>
              <a:rPr lang="en-US" dirty="0" smtClean="0"/>
            </a:br>
            <a:r>
              <a:rPr lang="en-US" dirty="0" smtClean="0"/>
              <a:t>the most?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" y="253298"/>
            <a:ext cx="6170979" cy="26905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934152" y="3826758"/>
            <a:ext cx="4863735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0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70567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Billboard </a:t>
            </a:r>
            <a:r>
              <a:rPr lang="en-US" sz="2800" dirty="0"/>
              <a:t>should be contain 6 words or less, only one at one spot, don’t serve information in detail, be creative, show the message by visual, and more is better.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Avoid </a:t>
            </a:r>
            <a:r>
              <a:rPr lang="en-US" sz="2800" dirty="0"/>
              <a:t>self-centered, bad quality billboard, and forget the existing customers.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Make </a:t>
            </a:r>
            <a:r>
              <a:rPr lang="en-US" sz="2800" dirty="0"/>
              <a:t>a billboard as simple as possible, large and bold text, stick at one message, be short and sweet, use eye-catching colors, 1 image 1 logo 1 headline, and test your idea</a:t>
            </a:r>
          </a:p>
        </p:txBody>
      </p:sp>
    </p:spTree>
    <p:extLst>
      <p:ext uri="{BB962C8B-B14F-4D97-AF65-F5344CB8AC3E}">
        <p14:creationId xmlns:p14="http://schemas.microsoft.com/office/powerpoint/2010/main" val="113852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18147" y="4411830"/>
            <a:ext cx="9720263" cy="1498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8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16775"/>
            <a:ext cx="9720072" cy="1499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6 rules of effective billboard</a:t>
            </a:r>
            <a:br>
              <a:rPr lang="en-US" sz="4000" dirty="0" smtClean="0"/>
            </a:br>
            <a:r>
              <a:rPr lang="en-US" sz="2400" i="1" dirty="0" smtClean="0">
                <a:latin typeface="+mn-lt"/>
              </a:rPr>
              <a:t>by </a:t>
            </a:r>
            <a:r>
              <a:rPr lang="en-US" sz="2400" i="1" dirty="0" err="1" smtClean="0">
                <a:latin typeface="+mn-lt"/>
              </a:rPr>
              <a:t>ryan</a:t>
            </a:r>
            <a:r>
              <a:rPr lang="en-US" sz="2400" i="1" dirty="0" smtClean="0">
                <a:latin typeface="+mn-lt"/>
              </a:rPr>
              <a:t> sawyer marketing</a:t>
            </a:r>
            <a:endParaRPr lang="en-US" sz="24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96" y="2246650"/>
            <a:ext cx="9720073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>
                <a:latin typeface="+mj-lt"/>
              </a:rPr>
              <a:t>Six Words or Less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  Remember, the reader is fast-driven.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 smtClean="0">
                <a:latin typeface="+mj-lt"/>
              </a:rPr>
              <a:t>There’s only room for one hero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   Choose the best location with no billboard there.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+mj-lt"/>
              </a:rPr>
              <a:t> Billboard isn’t a direct-response medium</a:t>
            </a:r>
            <a:r>
              <a:rPr lang="en-US" sz="28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You don’t need to point out the detailed information. Phone number and email is enough. Pick iconic place as your address.</a:t>
            </a:r>
          </a:p>
        </p:txBody>
      </p:sp>
    </p:spTree>
    <p:extLst>
      <p:ext uri="{BB962C8B-B14F-4D97-AF65-F5344CB8AC3E}">
        <p14:creationId xmlns:p14="http://schemas.microsoft.com/office/powerpoint/2010/main" val="346941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9274" y="891089"/>
            <a:ext cx="10947400" cy="40227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+mj-lt"/>
              </a:rPr>
              <a:t> Be </a:t>
            </a:r>
            <a:r>
              <a:rPr lang="en-US" sz="3600" b="1" dirty="0">
                <a:latin typeface="+mj-lt"/>
              </a:rPr>
              <a:t>smart, not </a:t>
            </a:r>
            <a:r>
              <a:rPr lang="en-US" sz="3600" b="1" dirty="0" smtClean="0">
                <a:latin typeface="+mj-lt"/>
              </a:rPr>
              <a:t>clever</a:t>
            </a:r>
            <a:r>
              <a:rPr lang="en-US" sz="3600" dirty="0" smtClean="0">
                <a:latin typeface="+mj-lt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/>
              <a:t>Understand </a:t>
            </a:r>
            <a:r>
              <a:rPr lang="en-US" sz="3600" dirty="0"/>
              <a:t>the problem you want to solve, with </a:t>
            </a:r>
            <a:r>
              <a:rPr lang="en-US" sz="3600" dirty="0" smtClean="0"/>
              <a:t>no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 </a:t>
            </a:r>
            <a:r>
              <a:rPr lang="en-US" sz="3600" dirty="0" smtClean="0"/>
              <a:t> words </a:t>
            </a:r>
            <a:r>
              <a:rPr lang="en-US" sz="3600" dirty="0"/>
              <a:t>explained. Once again, be smart!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>
                <a:latin typeface="+mj-lt"/>
              </a:rPr>
              <a:t>Don’t say it, show </a:t>
            </a:r>
            <a:r>
              <a:rPr lang="en-US" sz="3600" b="1" dirty="0" smtClean="0">
                <a:latin typeface="+mj-lt"/>
              </a:rPr>
              <a:t>it</a:t>
            </a:r>
            <a:r>
              <a:rPr lang="en-US" sz="3600" dirty="0" smtClean="0">
                <a:latin typeface="+mj-lt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600" dirty="0" smtClean="0"/>
              <a:t>Billboard </a:t>
            </a:r>
            <a:r>
              <a:rPr lang="en-US" sz="3600" dirty="0"/>
              <a:t>is visual medium. It isn’t a gigantic flyer.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>
                <a:latin typeface="+mj-lt"/>
              </a:rPr>
              <a:t>More is </a:t>
            </a:r>
            <a:r>
              <a:rPr lang="en-US" sz="3600" b="1" dirty="0" smtClean="0">
                <a:latin typeface="+mj-lt"/>
              </a:rPr>
              <a:t>better</a:t>
            </a:r>
            <a:r>
              <a:rPr lang="en-US" sz="3600" dirty="0" smtClean="0">
                <a:latin typeface="+mj-lt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>
                <a:latin typeface="+mj-lt"/>
              </a:rPr>
              <a:t>  </a:t>
            </a:r>
            <a:r>
              <a:rPr lang="en-US" sz="3600" dirty="0" smtClean="0"/>
              <a:t>Advertising </a:t>
            </a:r>
            <a:r>
              <a:rPr lang="en-US" sz="3600" dirty="0"/>
              <a:t>is 3 times mention of name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5815264" y="31386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dirty="0" smtClean="0"/>
              <a:t>6 rules of effective billboard</a:t>
            </a:r>
            <a:br>
              <a:rPr lang="en-US" sz="2400" dirty="0" smtClean="0"/>
            </a:br>
            <a:r>
              <a:rPr lang="en-US" sz="2000" i="1" dirty="0" smtClean="0">
                <a:latin typeface="+mn-lt"/>
              </a:rPr>
              <a:t>by </a:t>
            </a:r>
            <a:r>
              <a:rPr lang="en-US" sz="2000" i="1" dirty="0" err="1" smtClean="0">
                <a:latin typeface="+mn-lt"/>
              </a:rPr>
              <a:t>ryan</a:t>
            </a:r>
            <a:r>
              <a:rPr lang="en-US" sz="2000" i="1" dirty="0" smtClean="0">
                <a:latin typeface="+mn-lt"/>
              </a:rPr>
              <a:t> sawyer marketing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291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Mistakes to avoid in offline 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>
                <a:latin typeface="+mn-lt"/>
              </a:rPr>
              <a:t>by Grassroots Advertising </a:t>
            </a:r>
            <a:r>
              <a:rPr lang="en-US" sz="2800" i="1" dirty="0" err="1" smtClean="0">
                <a:latin typeface="+mn-lt"/>
              </a:rPr>
              <a:t>inc</a:t>
            </a:r>
            <a:endParaRPr lang="en-US" sz="2800" i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7" y="2396691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MISTAKE #1 : Making It All About You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What is your product will do for them?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Does it can improve the betterment of their life?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Why they need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How they can get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Be consumer-centric..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5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783495" y="1491915"/>
            <a:ext cx="10405874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latin typeface="+mj-lt"/>
              </a:rPr>
              <a:t>MISTAKE #2 : Emphasizing Quantity Over Quality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latin typeface="+mj-lt"/>
              </a:rPr>
              <a:t> </a:t>
            </a:r>
            <a:r>
              <a:rPr lang="en-US" sz="3600" dirty="0" err="1" smtClean="0"/>
              <a:t>Altough</a:t>
            </a:r>
            <a:r>
              <a:rPr lang="en-US" sz="3600" dirty="0" smtClean="0"/>
              <a:t> advertising is 3 times mention, it doesn’t mean you can rule out the quality of your billboard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latin typeface="+mj-lt"/>
              </a:rPr>
              <a:t> </a:t>
            </a:r>
            <a:r>
              <a:rPr lang="en-US" sz="3600" dirty="0" smtClean="0"/>
              <a:t>It’s important to produce a quality campaign and creative.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latin typeface="+mj-lt"/>
              </a:rPr>
              <a:t> </a:t>
            </a:r>
            <a:r>
              <a:rPr lang="en-US" sz="3600" dirty="0" smtClean="0"/>
              <a:t>Make sure you have a solid campaign strategy emphasizing both.</a:t>
            </a:r>
            <a:endParaRPr lang="en-US" sz="3600" b="1" dirty="0" smtClean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b="1" dirty="0" smtClean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b="1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721" y="3038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 smtClean="0"/>
              <a:t>Mistakes to avoid in offline </a:t>
            </a:r>
            <a:r>
              <a:rPr lang="en-US" sz="2800" dirty="0" err="1" smtClean="0"/>
              <a:t>adv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i="1" dirty="0" smtClean="0">
                <a:latin typeface="+mn-lt"/>
              </a:rPr>
              <a:t>by Grassroots Advertising </a:t>
            </a:r>
            <a:r>
              <a:rPr lang="en-US" sz="2000" i="1" dirty="0" err="1" smtClean="0">
                <a:latin typeface="+mn-lt"/>
              </a:rPr>
              <a:t>inc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143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721" y="3038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smtClean="0"/>
              <a:t>Mistakes to avoid in offline adv</a:t>
            </a:r>
            <a:br>
              <a:rPr lang="en-US" sz="2800" smtClean="0"/>
            </a:br>
            <a:r>
              <a:rPr lang="en-US" sz="2000" i="1" smtClean="0">
                <a:latin typeface="+mn-lt"/>
              </a:rPr>
              <a:t>by Grassroots Advertising inc</a:t>
            </a:r>
            <a:endParaRPr lang="en-US" sz="440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55683" y="1949115"/>
            <a:ext cx="10956037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latin typeface="+mj-lt"/>
              </a:rPr>
              <a:t>MISTAKE #3 : Forgetting Your Existing Customers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+mj-lt"/>
              </a:rPr>
              <a:t> </a:t>
            </a:r>
            <a:r>
              <a:rPr lang="en-US" sz="3200" dirty="0" smtClean="0"/>
              <a:t>The best advertising is through Word of Mouth, and it’s free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We need to leverage the power of our current customers to win over new customers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If they buy from you, reward them something as a faithful clients</a:t>
            </a:r>
          </a:p>
        </p:txBody>
      </p:sp>
    </p:spTree>
    <p:extLst>
      <p:ext uri="{BB962C8B-B14F-4D97-AF65-F5344CB8AC3E}">
        <p14:creationId xmlns:p14="http://schemas.microsoft.com/office/powerpoint/2010/main" val="317550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Billboard design tips</a:t>
            </a:r>
            <a:br>
              <a:rPr lang="en-US" dirty="0" smtClean="0"/>
            </a:br>
            <a:r>
              <a:rPr lang="en-US" sz="3600" i="1" cap="none" dirty="0" smtClean="0">
                <a:latin typeface="+mn-lt"/>
              </a:rPr>
              <a:t>by Billboard Connection</a:t>
            </a:r>
            <a:endParaRPr lang="en-US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Simplicity is The Key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Make the Text Larger and Bolder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Stick to One Message or Idea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Be Short and Sweet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Use Eye-Catching Color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1 Image, 1 logo, and 1 headline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Test Your Idea</a:t>
            </a:r>
          </a:p>
        </p:txBody>
      </p:sp>
    </p:spTree>
    <p:extLst>
      <p:ext uri="{BB962C8B-B14F-4D97-AF65-F5344CB8AC3E}">
        <p14:creationId xmlns:p14="http://schemas.microsoft.com/office/powerpoint/2010/main" val="6832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722</Words>
  <Application>Microsoft Office PowerPoint</Application>
  <PresentationFormat>Widescreen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Segoe UI Black</vt:lpstr>
      <vt:lpstr>Segoe UI Light</vt:lpstr>
      <vt:lpstr>Tw Cen MT</vt:lpstr>
      <vt:lpstr>Wingdings</vt:lpstr>
      <vt:lpstr>Wingdings 3</vt:lpstr>
      <vt:lpstr>Integral</vt:lpstr>
      <vt:lpstr>Typology of  outdoor advertisment</vt:lpstr>
      <vt:lpstr>Billboard</vt:lpstr>
      <vt:lpstr>Which one interest you  the most?</vt:lpstr>
      <vt:lpstr>6 rules of effective billboard by ryan sawyer marketing</vt:lpstr>
      <vt:lpstr>PowerPoint Presentation</vt:lpstr>
      <vt:lpstr>Mistakes to avoid in offline ads by Grassroots Advertising inc</vt:lpstr>
      <vt:lpstr>PowerPoint Presentation</vt:lpstr>
      <vt:lpstr>PowerPoint Presentation</vt:lpstr>
      <vt:lpstr>Billboard design tips by Billboard Connection</vt:lpstr>
      <vt:lpstr>Example..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Typology of billboard</dc:title>
  <dc:creator>Indra Alamsyah</dc:creator>
  <cp:lastModifiedBy>Indra Alamsyah</cp:lastModifiedBy>
  <cp:revision>6</cp:revision>
  <dcterms:created xsi:type="dcterms:W3CDTF">2017-10-09T09:39:30Z</dcterms:created>
  <dcterms:modified xsi:type="dcterms:W3CDTF">2017-10-09T14:19:12Z</dcterms:modified>
</cp:coreProperties>
</file>