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8" r:id="rId5"/>
    <p:sldId id="265" r:id="rId6"/>
    <p:sldId id="268" r:id="rId7"/>
    <p:sldId id="266" r:id="rId8"/>
    <p:sldId id="267" r:id="rId9"/>
    <p:sldId id="269" r:id="rId10"/>
    <p:sldId id="270" r:id="rId11"/>
    <p:sldId id="271" r:id="rId12"/>
    <p:sldId id="260" r:id="rId13"/>
    <p:sldId id="272" r:id="rId14"/>
    <p:sldId id="274" r:id="rId15"/>
    <p:sldId id="273" r:id="rId16"/>
    <p:sldId id="276" r:id="rId17"/>
    <p:sldId id="277" r:id="rId18"/>
    <p:sldId id="278" r:id="rId19"/>
    <p:sldId id="275" r:id="rId20"/>
    <p:sldId id="279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2AC30-CEA0-4436-B315-D1E2DD04F8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13A0D5-0CFD-4647-A63B-64EDF894CF11}">
      <dgm:prSet phldrT="[Text]"/>
      <dgm:spPr/>
      <dgm:t>
        <a:bodyPr/>
        <a:lstStyle/>
        <a:p>
          <a:r>
            <a:rPr lang="en-US" dirty="0" smtClean="0"/>
            <a:t>Newspaper</a:t>
          </a:r>
          <a:endParaRPr lang="en-US" dirty="0"/>
        </a:p>
      </dgm:t>
    </dgm:pt>
    <dgm:pt modelId="{9E20C9AA-3E6E-4329-8631-A75D38494AAE}" type="parTrans" cxnId="{84C336E2-AC55-422C-ABA4-432E0BB5B937}">
      <dgm:prSet/>
      <dgm:spPr/>
      <dgm:t>
        <a:bodyPr/>
        <a:lstStyle/>
        <a:p>
          <a:endParaRPr lang="en-US"/>
        </a:p>
      </dgm:t>
    </dgm:pt>
    <dgm:pt modelId="{F8DF034E-BF2A-4C3F-866E-04BDA66C30C1}" type="sibTrans" cxnId="{84C336E2-AC55-422C-ABA4-432E0BB5B937}">
      <dgm:prSet/>
      <dgm:spPr/>
      <dgm:t>
        <a:bodyPr/>
        <a:lstStyle/>
        <a:p>
          <a:endParaRPr lang="en-US"/>
        </a:p>
      </dgm:t>
    </dgm:pt>
    <dgm:pt modelId="{FE7ABCA8-DCDD-4772-A0AD-B4DC9EB97873}">
      <dgm:prSet phldrT="[Text]"/>
      <dgm:spPr/>
      <dgm:t>
        <a:bodyPr/>
        <a:lstStyle/>
        <a:p>
          <a:r>
            <a:rPr lang="en-US" dirty="0" smtClean="0"/>
            <a:t>Magazine</a:t>
          </a:r>
          <a:endParaRPr lang="en-US" dirty="0"/>
        </a:p>
      </dgm:t>
    </dgm:pt>
    <dgm:pt modelId="{BCDA434A-DA24-45E4-9603-4E8F17F5DF5F}" type="parTrans" cxnId="{CBEA565B-3C14-4B68-A75B-DBA4E63BB713}">
      <dgm:prSet/>
      <dgm:spPr/>
      <dgm:t>
        <a:bodyPr/>
        <a:lstStyle/>
        <a:p>
          <a:endParaRPr lang="en-US"/>
        </a:p>
      </dgm:t>
    </dgm:pt>
    <dgm:pt modelId="{0102073C-EE8B-4EDA-A175-D911ED922180}" type="sibTrans" cxnId="{CBEA565B-3C14-4B68-A75B-DBA4E63BB713}">
      <dgm:prSet/>
      <dgm:spPr/>
      <dgm:t>
        <a:bodyPr/>
        <a:lstStyle/>
        <a:p>
          <a:endParaRPr lang="en-US"/>
        </a:p>
      </dgm:t>
    </dgm:pt>
    <dgm:pt modelId="{61380666-0F5D-43BB-B678-48228ECAE1B4}">
      <dgm:prSet phldrT="[Text]"/>
      <dgm:spPr/>
      <dgm:t>
        <a:bodyPr/>
        <a:lstStyle/>
        <a:p>
          <a:r>
            <a:rPr lang="en-US" dirty="0" smtClean="0"/>
            <a:t>Flyer</a:t>
          </a:r>
          <a:endParaRPr lang="en-US" dirty="0"/>
        </a:p>
      </dgm:t>
    </dgm:pt>
    <dgm:pt modelId="{8EEC890F-105F-40E3-98D4-F6022AD05570}" type="parTrans" cxnId="{B1B2E677-FBC4-461E-A764-C1EDB9001616}">
      <dgm:prSet/>
      <dgm:spPr/>
      <dgm:t>
        <a:bodyPr/>
        <a:lstStyle/>
        <a:p>
          <a:endParaRPr lang="en-US"/>
        </a:p>
      </dgm:t>
    </dgm:pt>
    <dgm:pt modelId="{EA663D6C-DCFB-4085-9665-4CE06D65D982}" type="sibTrans" cxnId="{B1B2E677-FBC4-461E-A764-C1EDB9001616}">
      <dgm:prSet/>
      <dgm:spPr/>
      <dgm:t>
        <a:bodyPr/>
        <a:lstStyle/>
        <a:p>
          <a:endParaRPr lang="en-US"/>
        </a:p>
      </dgm:t>
    </dgm:pt>
    <dgm:pt modelId="{A34AC552-A464-49AC-B9A8-42BF235523AD}" type="pres">
      <dgm:prSet presAssocID="{0D12AC30-CEA0-4436-B315-D1E2DD04F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3A9A2-2748-4E33-BCC9-91D5D7B04990}" type="pres">
      <dgm:prSet presAssocID="{4113A0D5-0CFD-4647-A63B-64EDF894CF11}" presName="node" presStyleLbl="node1" presStyleIdx="0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54EFB-338D-460D-9222-B0107903E9DE}" type="pres">
      <dgm:prSet presAssocID="{F8DF034E-BF2A-4C3F-866E-04BDA66C30C1}" presName="sibTrans" presStyleCnt="0"/>
      <dgm:spPr/>
    </dgm:pt>
    <dgm:pt modelId="{A244F918-3080-4623-8E8B-5936BFFD997E}" type="pres">
      <dgm:prSet presAssocID="{FE7ABCA8-DCDD-4772-A0AD-B4DC9EB97873}" presName="node" presStyleLbl="node1" presStyleIdx="1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3975-48C9-4229-9E83-5D8CB4ECC0AA}" type="pres">
      <dgm:prSet presAssocID="{0102073C-EE8B-4EDA-A175-D911ED922180}" presName="sibTrans" presStyleCnt="0"/>
      <dgm:spPr/>
    </dgm:pt>
    <dgm:pt modelId="{3EB6F2D6-7DB5-40B9-9B05-02223A88186D}" type="pres">
      <dgm:prSet presAssocID="{61380666-0F5D-43BB-B678-48228ECAE1B4}" presName="node" presStyleLbl="node1" presStyleIdx="2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A565B-3C14-4B68-A75B-DBA4E63BB713}" srcId="{0D12AC30-CEA0-4436-B315-D1E2DD04F8BE}" destId="{FE7ABCA8-DCDD-4772-A0AD-B4DC9EB97873}" srcOrd="1" destOrd="0" parTransId="{BCDA434A-DA24-45E4-9603-4E8F17F5DF5F}" sibTransId="{0102073C-EE8B-4EDA-A175-D911ED922180}"/>
    <dgm:cxn modelId="{D6A69FA2-0851-43CE-B0D5-F1F409FB8897}" type="presOf" srcId="{FE7ABCA8-DCDD-4772-A0AD-B4DC9EB97873}" destId="{A244F918-3080-4623-8E8B-5936BFFD997E}" srcOrd="0" destOrd="0" presId="urn:microsoft.com/office/officeart/2005/8/layout/default"/>
    <dgm:cxn modelId="{924F607D-1A3A-4A7A-81B0-CFF68EBCB1E7}" type="presOf" srcId="{0D12AC30-CEA0-4436-B315-D1E2DD04F8BE}" destId="{A34AC552-A464-49AC-B9A8-42BF235523AD}" srcOrd="0" destOrd="0" presId="urn:microsoft.com/office/officeart/2005/8/layout/default"/>
    <dgm:cxn modelId="{D7923017-A490-4196-AC4E-E7C5562A1F35}" type="presOf" srcId="{61380666-0F5D-43BB-B678-48228ECAE1B4}" destId="{3EB6F2D6-7DB5-40B9-9B05-02223A88186D}" srcOrd="0" destOrd="0" presId="urn:microsoft.com/office/officeart/2005/8/layout/default"/>
    <dgm:cxn modelId="{8F5FAF0D-77FA-461B-BB8E-AD9BC0C18888}" type="presOf" srcId="{4113A0D5-0CFD-4647-A63B-64EDF894CF11}" destId="{B8A3A9A2-2748-4E33-BCC9-91D5D7B04990}" srcOrd="0" destOrd="0" presId="urn:microsoft.com/office/officeart/2005/8/layout/default"/>
    <dgm:cxn modelId="{B1B2E677-FBC4-461E-A764-C1EDB9001616}" srcId="{0D12AC30-CEA0-4436-B315-D1E2DD04F8BE}" destId="{61380666-0F5D-43BB-B678-48228ECAE1B4}" srcOrd="2" destOrd="0" parTransId="{8EEC890F-105F-40E3-98D4-F6022AD05570}" sibTransId="{EA663D6C-DCFB-4085-9665-4CE06D65D982}"/>
    <dgm:cxn modelId="{84C336E2-AC55-422C-ABA4-432E0BB5B937}" srcId="{0D12AC30-CEA0-4436-B315-D1E2DD04F8BE}" destId="{4113A0D5-0CFD-4647-A63B-64EDF894CF11}" srcOrd="0" destOrd="0" parTransId="{9E20C9AA-3E6E-4329-8631-A75D38494AAE}" sibTransId="{F8DF034E-BF2A-4C3F-866E-04BDA66C30C1}"/>
    <dgm:cxn modelId="{075EED3F-1A62-4A26-8C78-B7AF1B9BB991}" type="presParOf" srcId="{A34AC552-A464-49AC-B9A8-42BF235523AD}" destId="{B8A3A9A2-2748-4E33-BCC9-91D5D7B04990}" srcOrd="0" destOrd="0" presId="urn:microsoft.com/office/officeart/2005/8/layout/default"/>
    <dgm:cxn modelId="{5CDCB052-0163-4DD1-8292-C499DDA8F10E}" type="presParOf" srcId="{A34AC552-A464-49AC-B9A8-42BF235523AD}" destId="{53B54EFB-338D-460D-9222-B0107903E9DE}" srcOrd="1" destOrd="0" presId="urn:microsoft.com/office/officeart/2005/8/layout/default"/>
    <dgm:cxn modelId="{2AAF9788-BE17-48F1-9076-6CE363CD5626}" type="presParOf" srcId="{A34AC552-A464-49AC-B9A8-42BF235523AD}" destId="{A244F918-3080-4623-8E8B-5936BFFD997E}" srcOrd="2" destOrd="0" presId="urn:microsoft.com/office/officeart/2005/8/layout/default"/>
    <dgm:cxn modelId="{0913BFF5-EA35-4E72-8428-B1625AB701DE}" type="presParOf" srcId="{A34AC552-A464-49AC-B9A8-42BF235523AD}" destId="{CFEA3975-48C9-4229-9E83-5D8CB4ECC0AA}" srcOrd="3" destOrd="0" presId="urn:microsoft.com/office/officeart/2005/8/layout/default"/>
    <dgm:cxn modelId="{5DA2F02F-9CDD-4C1E-BFF5-BDAB3C88D304}" type="presParOf" srcId="{A34AC552-A464-49AC-B9A8-42BF235523AD}" destId="{3EB6F2D6-7DB5-40B9-9B05-02223A8818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3A9A2-2748-4E33-BCC9-91D5D7B04990}">
      <dsp:nvSpPr>
        <dsp:cNvPr id="0" name=""/>
        <dsp:cNvSpPr/>
      </dsp:nvSpPr>
      <dsp:spPr>
        <a:xfrm>
          <a:off x="908258" y="2998"/>
          <a:ext cx="3797383" cy="1853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Newspaper</a:t>
          </a:r>
          <a:endParaRPr lang="en-US" sz="5600" kern="1200" dirty="0"/>
        </a:p>
      </dsp:txBody>
      <dsp:txXfrm>
        <a:off x="908258" y="2998"/>
        <a:ext cx="3797383" cy="1853874"/>
      </dsp:txXfrm>
    </dsp:sp>
    <dsp:sp modelId="{A244F918-3080-4623-8E8B-5936BFFD997E}">
      <dsp:nvSpPr>
        <dsp:cNvPr id="0" name=""/>
        <dsp:cNvSpPr/>
      </dsp:nvSpPr>
      <dsp:spPr>
        <a:xfrm>
          <a:off x="5014620" y="2998"/>
          <a:ext cx="3797383" cy="1853874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Magazine</a:t>
          </a:r>
          <a:endParaRPr lang="en-US" sz="5600" kern="1200" dirty="0"/>
        </a:p>
      </dsp:txBody>
      <dsp:txXfrm>
        <a:off x="5014620" y="2998"/>
        <a:ext cx="3797383" cy="1853874"/>
      </dsp:txXfrm>
    </dsp:sp>
    <dsp:sp modelId="{3EB6F2D6-7DB5-40B9-9B05-02223A88186D}">
      <dsp:nvSpPr>
        <dsp:cNvPr id="0" name=""/>
        <dsp:cNvSpPr/>
      </dsp:nvSpPr>
      <dsp:spPr>
        <a:xfrm>
          <a:off x="2961439" y="2165852"/>
          <a:ext cx="3797383" cy="1853874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Flyer</a:t>
          </a:r>
          <a:endParaRPr lang="en-US" sz="5600" kern="1200" dirty="0"/>
        </a:p>
      </dsp:txBody>
      <dsp:txXfrm>
        <a:off x="2961439" y="2165852"/>
        <a:ext cx="3797383" cy="185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8FFDCB-CC32-4D72-B174-B494D78461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50B975-031A-4D5F-ACA5-5EF32B1FD5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Typology of </a:t>
            </a:r>
            <a:br>
              <a:rPr lang="en-US" sz="4000" dirty="0" smtClean="0"/>
            </a:br>
            <a:r>
              <a:rPr lang="en-US" sz="4000" dirty="0" smtClean="0"/>
              <a:t>printed advertisement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150" b="17958"/>
          <a:stretch/>
        </p:blipFill>
        <p:spPr>
          <a:xfrm>
            <a:off x="-39756" y="119269"/>
            <a:ext cx="12192000" cy="4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356962"/>
            <a:ext cx="3651808" cy="5991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12713" b="9457"/>
          <a:stretch/>
        </p:blipFill>
        <p:spPr>
          <a:xfrm>
            <a:off x="4523873" y="509312"/>
            <a:ext cx="7315201" cy="58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0" y="433135"/>
            <a:ext cx="5624199" cy="6023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360786"/>
            <a:ext cx="5639214" cy="39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A big number of magazine </a:t>
            </a:r>
            <a:r>
              <a:rPr lang="en-US" sz="3600" dirty="0" err="1" smtClean="0"/>
              <a:t>spreaded</a:t>
            </a:r>
            <a:r>
              <a:rPr lang="en-US" sz="3600" dirty="0" smtClean="0"/>
              <a:t> away in Indonesia with specific genre off lifestyle, like </a:t>
            </a:r>
            <a:r>
              <a:rPr lang="en-US" sz="3600" dirty="0" err="1" smtClean="0"/>
              <a:t>otomotive</a:t>
            </a:r>
            <a:r>
              <a:rPr lang="en-US" sz="3600" dirty="0" smtClean="0"/>
              <a:t>, sport, beauty, health, fashion, women, business,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Magazine always provide premium-quality printed picture within.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0637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Tips for writing ads </a:t>
            </a:r>
            <a:br>
              <a:rPr lang="en-US" sz="4400" dirty="0" smtClean="0"/>
            </a:br>
            <a:r>
              <a:rPr lang="en-US" sz="4400" dirty="0" smtClean="0"/>
              <a:t>at magazine</a:t>
            </a:r>
            <a:br>
              <a:rPr lang="en-US" sz="4400" dirty="0" smtClean="0"/>
            </a:br>
            <a:r>
              <a:rPr lang="en-US" sz="3200" i="1" cap="none" dirty="0" smtClean="0">
                <a:latin typeface="+mn-lt"/>
              </a:rPr>
              <a:t>By BUSINESS TOWN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834640"/>
            <a:ext cx="1050212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Get the Consumer’s Attention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Create an eye-catching headline or phrase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Use colorful image and professional photography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Avoid controversial headlines and pictures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88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7876" y="813335"/>
            <a:ext cx="10502125" cy="5779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2</a:t>
            </a:r>
            <a:r>
              <a:rPr lang="en-US" sz="3600" dirty="0" smtClean="0">
                <a:latin typeface="+mj-lt"/>
              </a:rPr>
              <a:t>. Make Your Pitch Concise and Simple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/>
              <a:t>List the benefits and reasons why consumer should buy your product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/>
              <a:t>Readers often only do skimming-reading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/>
              <a:t>Be precise and to the point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16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49705"/>
            <a:ext cx="9720073" cy="565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>
                <a:latin typeface="+mj-lt"/>
              </a:rPr>
              <a:t>Use Color Whenever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Magazines offer the opportunity to use full color photos/artwork to enhance the meaning of </a:t>
            </a:r>
            <a:r>
              <a:rPr lang="en-US" sz="4000" dirty="0" smtClean="0"/>
              <a:t>message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4. Make It Easy to Reach and 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+mj-lt"/>
              </a:rPr>
              <a:t> </a:t>
            </a:r>
            <a:r>
              <a:rPr lang="en-US" sz="4000" dirty="0" smtClean="0"/>
              <a:t>Include contact, website, retail locations at the bottom of ads.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8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43" y="0"/>
            <a:ext cx="10262141" cy="68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0" y="0"/>
            <a:ext cx="10678210" cy="68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" y="0"/>
            <a:ext cx="1026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9" y="0"/>
            <a:ext cx="1014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advertisement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14398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85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2" y="0"/>
            <a:ext cx="998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55853"/>
            <a:ext cx="10285557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Printed Ads generally </a:t>
            </a:r>
            <a:r>
              <a:rPr lang="en-US" sz="2800" dirty="0" err="1"/>
              <a:t>devided</a:t>
            </a:r>
            <a:r>
              <a:rPr lang="en-US" sz="2800" dirty="0"/>
              <a:t> into newspaper, magazine, and flyer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Newspaper is media which concern in news, have limited space for ads, and idealism. Ads at newspaper optionally have headline, comparison, benefits, and closing.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Magazine is media which concern in hobbies, genre, lifestyle, etc. Magazine provides premium-quality paper for ads. So, the aesthetic photo and layout are needs, not to despite the content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5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4716" y="4484019"/>
            <a:ext cx="9720263" cy="1498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0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86" y="2286000"/>
            <a:ext cx="9606905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smtClean="0"/>
              <a:t>A media to persuade, convey the idealism, and deploy provocative message to people</a:t>
            </a:r>
          </a:p>
        </p:txBody>
      </p:sp>
    </p:spTree>
    <p:extLst>
      <p:ext uri="{BB962C8B-B14F-4D97-AF65-F5344CB8AC3E}">
        <p14:creationId xmlns:p14="http://schemas.microsoft.com/office/powerpoint/2010/main" val="346456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922" y="2430407"/>
            <a:ext cx="10281769" cy="33872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Newspaper Company provides limited place for advertisement. They are focus on news.</a:t>
            </a:r>
            <a:r>
              <a:rPr lang="en-US" sz="3200" cap="none" dirty="0">
                <a:latin typeface="+mn-lt"/>
              </a:rPr>
              <a:t/>
            </a:r>
            <a:br>
              <a:rPr lang="en-US" sz="3200" cap="none" dirty="0">
                <a:latin typeface="+mn-lt"/>
              </a:rPr>
            </a:br>
            <a:r>
              <a:rPr lang="en-US" sz="3200" cap="none" dirty="0" smtClean="0">
                <a:latin typeface="+mn-lt"/>
              </a:rPr>
              <a:t/>
            </a:r>
            <a:br>
              <a:rPr lang="en-US" sz="3200" cap="none" dirty="0" smtClean="0">
                <a:latin typeface="+mn-lt"/>
              </a:rPr>
            </a:br>
            <a:r>
              <a:rPr lang="en-US" sz="3200" cap="none" dirty="0" smtClean="0">
                <a:latin typeface="+mn-lt"/>
              </a:rPr>
              <a:t>Ads </a:t>
            </a:r>
            <a:r>
              <a:rPr lang="en-US" sz="3200" cap="none" dirty="0">
                <a:latin typeface="+mn-lt"/>
              </a:rPr>
              <a:t>should </a:t>
            </a:r>
            <a:r>
              <a:rPr lang="en-US" sz="3200" cap="none" dirty="0" smtClean="0">
                <a:latin typeface="+mn-lt"/>
              </a:rPr>
              <a:t>be in </a:t>
            </a:r>
            <a:r>
              <a:rPr lang="en-US" sz="3200" cap="none" dirty="0">
                <a:latin typeface="+mn-lt"/>
              </a:rPr>
              <a:t>line/not conflict with newspaper’s idealism and </a:t>
            </a:r>
            <a:r>
              <a:rPr lang="en-US" sz="3200" cap="none" dirty="0" smtClean="0">
                <a:latin typeface="+mn-lt"/>
              </a:rPr>
              <a:t>image</a:t>
            </a:r>
            <a:br>
              <a:rPr lang="en-US" sz="3200" cap="none" dirty="0" smtClean="0">
                <a:latin typeface="+mn-lt"/>
              </a:rPr>
            </a:br>
            <a:r>
              <a:rPr lang="en-US" sz="3200" cap="none" dirty="0">
                <a:latin typeface="+mn-lt"/>
              </a:rPr>
              <a:t/>
            </a:r>
            <a:br>
              <a:rPr lang="en-US" sz="3200" cap="none" dirty="0">
                <a:latin typeface="+mn-lt"/>
              </a:rPr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 smtClean="0">
                <a:latin typeface="+mn-lt"/>
              </a:rPr>
              <a:t/>
            </a:r>
            <a:br>
              <a:rPr lang="en-US" sz="3200" cap="none" dirty="0" smtClean="0">
                <a:latin typeface="+mn-lt"/>
              </a:rPr>
            </a:br>
            <a:endParaRPr lang="en-US" sz="2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35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922296" y="2968042"/>
            <a:ext cx="7724274" cy="149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cap="none" dirty="0" smtClean="0">
                <a:latin typeface="+mn-lt"/>
              </a:rPr>
              <a:t>Printing cost depends on:</a:t>
            </a:r>
            <a:br>
              <a:rPr lang="en-US" sz="4000" cap="none" dirty="0" smtClean="0">
                <a:latin typeface="+mn-lt"/>
              </a:rPr>
            </a:br>
            <a:r>
              <a:rPr lang="en-US" sz="4000" cap="none" dirty="0" smtClean="0">
                <a:latin typeface="+mn-lt"/>
              </a:rPr>
              <a:t>1. Size of </a:t>
            </a:r>
            <a:r>
              <a:rPr lang="en-US" sz="4000" cap="none" dirty="0" err="1" smtClean="0">
                <a:latin typeface="+mn-lt"/>
              </a:rPr>
              <a:t>coloumn</a:t>
            </a:r>
            <a:r>
              <a:rPr lang="en-US" sz="4000" cap="none" dirty="0" smtClean="0">
                <a:latin typeface="+mn-lt"/>
              </a:rPr>
              <a:t> (inches),</a:t>
            </a:r>
            <a:br>
              <a:rPr lang="en-US" sz="4000" cap="none" dirty="0" smtClean="0">
                <a:latin typeface="+mn-lt"/>
              </a:rPr>
            </a:br>
            <a:r>
              <a:rPr lang="en-US" sz="4000" cap="none" dirty="0" smtClean="0">
                <a:latin typeface="+mn-lt"/>
              </a:rPr>
              <a:t>2. Section,</a:t>
            </a:r>
            <a:br>
              <a:rPr lang="en-US" sz="4000" cap="none" dirty="0" smtClean="0">
                <a:latin typeface="+mn-lt"/>
              </a:rPr>
            </a:br>
            <a:r>
              <a:rPr lang="en-US" sz="4000" cap="none" dirty="0" smtClean="0">
                <a:latin typeface="+mn-lt"/>
              </a:rPr>
              <a:t>3. Colors,</a:t>
            </a:r>
            <a:br>
              <a:rPr lang="en-US" sz="4000" cap="none" dirty="0" smtClean="0">
                <a:latin typeface="+mn-lt"/>
              </a:rPr>
            </a:br>
            <a:r>
              <a:rPr lang="en-US" sz="4000" cap="none" dirty="0" smtClean="0">
                <a:latin typeface="+mn-lt"/>
              </a:rPr>
              <a:t>4. Frequency (weekly/monthly)</a:t>
            </a:r>
            <a:br>
              <a:rPr lang="en-US" sz="4000" cap="none" dirty="0" smtClean="0">
                <a:latin typeface="+mn-lt"/>
              </a:rPr>
            </a:br>
            <a:r>
              <a:rPr lang="en-US" sz="4000" cap="none" dirty="0" smtClean="0">
                <a:latin typeface="+mn-lt"/>
              </a:rPr>
              <a:t>5. Local/National</a:t>
            </a:r>
            <a:endParaRPr lang="en-US" sz="40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99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Basic pointers for </a:t>
            </a:r>
            <a:br>
              <a:rPr lang="en-US" sz="3600" dirty="0" smtClean="0"/>
            </a:br>
            <a:r>
              <a:rPr lang="en-US" sz="3600" dirty="0" smtClean="0"/>
              <a:t>ads at newspaper</a:t>
            </a:r>
            <a:br>
              <a:rPr lang="en-US" sz="3600" dirty="0" smtClean="0"/>
            </a:br>
            <a:r>
              <a:rPr lang="en-US" sz="2400" i="1" dirty="0" smtClean="0">
                <a:latin typeface="+mn-lt"/>
              </a:rPr>
              <a:t>By Business town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Headline</a:t>
            </a:r>
            <a:r>
              <a:rPr lang="en-US" sz="3200" dirty="0" smtClean="0"/>
              <a:t>: Use eye-catching phrase and simple words. Avoid controversial phrases or slang.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Comparison</a:t>
            </a:r>
            <a:r>
              <a:rPr lang="en-US" sz="3200" dirty="0" smtClean="0"/>
              <a:t>: Use comparative advertising phrases “You’ve tried the others. Now try us!”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Benefits</a:t>
            </a:r>
            <a:r>
              <a:rPr lang="en-US" sz="3200" dirty="0" smtClean="0"/>
              <a:t>: List the benefit of products. Use ‘you’ not ‘we’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Closing</a:t>
            </a:r>
            <a:r>
              <a:rPr lang="en-US" sz="3200" dirty="0" smtClean="0"/>
              <a:t>: Provide contact, website, address, etc.</a:t>
            </a:r>
          </a:p>
        </p:txBody>
      </p:sp>
    </p:spTree>
    <p:extLst>
      <p:ext uri="{BB962C8B-B14F-4D97-AF65-F5344CB8AC3E}">
        <p14:creationId xmlns:p14="http://schemas.microsoft.com/office/powerpoint/2010/main" val="422541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Tips for ads at newspaper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502125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 Use bottom section and make it as a coupon to provide discount. Put an expiry date. It also help you to decide the segment and target of customers.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Add URL to drive people go to your website.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 Always ask to check the dummy. The quality of paper isn’t really good.</a:t>
            </a:r>
          </a:p>
        </p:txBody>
      </p:sp>
    </p:spTree>
    <p:extLst>
      <p:ext uri="{BB962C8B-B14F-4D97-AF65-F5344CB8AC3E}">
        <p14:creationId xmlns:p14="http://schemas.microsoft.com/office/powerpoint/2010/main" val="422038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0653" y="1732547"/>
            <a:ext cx="9720263" cy="402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 If you don’t have your own poster, Sales </a:t>
            </a:r>
            <a:r>
              <a:rPr lang="en-US" sz="3200" dirty="0"/>
              <a:t>D</a:t>
            </a:r>
            <a:r>
              <a:rPr lang="en-US" sz="3200" dirty="0" smtClean="0"/>
              <a:t>epartment often offer you free charge of advertisement design       by themselves. But, NEVER!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They might would make it simple. Really simple.</a:t>
            </a:r>
          </a:p>
        </p:txBody>
      </p:sp>
    </p:spTree>
    <p:extLst>
      <p:ext uri="{BB962C8B-B14F-4D97-AF65-F5344CB8AC3E}">
        <p14:creationId xmlns:p14="http://schemas.microsoft.com/office/powerpoint/2010/main" val="271962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2548"/>
            <a:ext cx="10467473" cy="40227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Ask the sales whether they are have a typical 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Wednesday, often, is a food day for most newspaper. If you run food company, Wednesday is the best day to publish an ads.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882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</TotalTime>
  <Words>488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Segoe UI Black</vt:lpstr>
      <vt:lpstr>Segoe UI Light</vt:lpstr>
      <vt:lpstr>Tw Cen MT</vt:lpstr>
      <vt:lpstr>Wingdings</vt:lpstr>
      <vt:lpstr>Wingdings 3</vt:lpstr>
      <vt:lpstr>Integral</vt:lpstr>
      <vt:lpstr>Typology of  printed advertisement</vt:lpstr>
      <vt:lpstr>Printed advertisement</vt:lpstr>
      <vt:lpstr>1. Newspaper</vt:lpstr>
      <vt:lpstr>Newspaper Company provides limited place for advertisement. They are focus on news.  Ads should be in line/not conflict with newspaper’s idealism and image    </vt:lpstr>
      <vt:lpstr>Printing cost depends on: 1. Size of coloumn (inches), 2. Section, 3. Colors, 4. Frequency (weekly/monthly) 5. Local/National</vt:lpstr>
      <vt:lpstr>Basic pointers for  ads at newspaper By Business town</vt:lpstr>
      <vt:lpstr>Tips for ads at newspaper</vt:lpstr>
      <vt:lpstr>PowerPoint Presentation</vt:lpstr>
      <vt:lpstr>PowerPoint Presentation</vt:lpstr>
      <vt:lpstr>PowerPoint Presentation</vt:lpstr>
      <vt:lpstr>PowerPoint Presentation</vt:lpstr>
      <vt:lpstr>2. magazine</vt:lpstr>
      <vt:lpstr>Tips for writing ads  at magazine By BUSINESS 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 Alamsyah</dc:creator>
  <cp:lastModifiedBy>Indra Alamsyah</cp:lastModifiedBy>
  <cp:revision>19</cp:revision>
  <dcterms:created xsi:type="dcterms:W3CDTF">2017-10-09T11:33:32Z</dcterms:created>
  <dcterms:modified xsi:type="dcterms:W3CDTF">2017-10-10T07:37:06Z</dcterms:modified>
</cp:coreProperties>
</file>