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2AC30-CEA0-4436-B315-D1E2DD04F8B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13A0D5-0CFD-4647-A63B-64EDF894CF11}">
      <dgm:prSet phldrT="[Text]"/>
      <dgm:spPr/>
      <dgm:t>
        <a:bodyPr/>
        <a:lstStyle/>
        <a:p>
          <a:r>
            <a:rPr lang="en-US" dirty="0" smtClean="0"/>
            <a:t>Newspaper</a:t>
          </a:r>
          <a:endParaRPr lang="en-US" dirty="0"/>
        </a:p>
      </dgm:t>
    </dgm:pt>
    <dgm:pt modelId="{9E20C9AA-3E6E-4329-8631-A75D38494AAE}" type="parTrans" cxnId="{84C336E2-AC55-422C-ABA4-432E0BB5B937}">
      <dgm:prSet/>
      <dgm:spPr/>
      <dgm:t>
        <a:bodyPr/>
        <a:lstStyle/>
        <a:p>
          <a:endParaRPr lang="en-US"/>
        </a:p>
      </dgm:t>
    </dgm:pt>
    <dgm:pt modelId="{F8DF034E-BF2A-4C3F-866E-04BDA66C30C1}" type="sibTrans" cxnId="{84C336E2-AC55-422C-ABA4-432E0BB5B937}">
      <dgm:prSet/>
      <dgm:spPr/>
      <dgm:t>
        <a:bodyPr/>
        <a:lstStyle/>
        <a:p>
          <a:endParaRPr lang="en-US"/>
        </a:p>
      </dgm:t>
    </dgm:pt>
    <dgm:pt modelId="{FE7ABCA8-DCDD-4772-A0AD-B4DC9EB97873}">
      <dgm:prSet phldrT="[Text]"/>
      <dgm:spPr/>
      <dgm:t>
        <a:bodyPr/>
        <a:lstStyle/>
        <a:p>
          <a:r>
            <a:rPr lang="en-US" dirty="0" smtClean="0"/>
            <a:t>Magazine</a:t>
          </a:r>
          <a:endParaRPr lang="en-US" dirty="0"/>
        </a:p>
      </dgm:t>
    </dgm:pt>
    <dgm:pt modelId="{BCDA434A-DA24-45E4-9603-4E8F17F5DF5F}" type="parTrans" cxnId="{CBEA565B-3C14-4B68-A75B-DBA4E63BB713}">
      <dgm:prSet/>
      <dgm:spPr/>
      <dgm:t>
        <a:bodyPr/>
        <a:lstStyle/>
        <a:p>
          <a:endParaRPr lang="en-US"/>
        </a:p>
      </dgm:t>
    </dgm:pt>
    <dgm:pt modelId="{0102073C-EE8B-4EDA-A175-D911ED922180}" type="sibTrans" cxnId="{CBEA565B-3C14-4B68-A75B-DBA4E63BB713}">
      <dgm:prSet/>
      <dgm:spPr/>
      <dgm:t>
        <a:bodyPr/>
        <a:lstStyle/>
        <a:p>
          <a:endParaRPr lang="en-US"/>
        </a:p>
      </dgm:t>
    </dgm:pt>
    <dgm:pt modelId="{61380666-0F5D-43BB-B678-48228ECAE1B4}">
      <dgm:prSet phldrT="[Text]"/>
      <dgm:spPr/>
      <dgm:t>
        <a:bodyPr/>
        <a:lstStyle/>
        <a:p>
          <a:r>
            <a:rPr lang="en-US" dirty="0" smtClean="0"/>
            <a:t>Flyer</a:t>
          </a:r>
          <a:endParaRPr lang="en-US" dirty="0"/>
        </a:p>
      </dgm:t>
    </dgm:pt>
    <dgm:pt modelId="{8EEC890F-105F-40E3-98D4-F6022AD05570}" type="parTrans" cxnId="{B1B2E677-FBC4-461E-A764-C1EDB9001616}">
      <dgm:prSet/>
      <dgm:spPr/>
      <dgm:t>
        <a:bodyPr/>
        <a:lstStyle/>
        <a:p>
          <a:endParaRPr lang="en-US"/>
        </a:p>
      </dgm:t>
    </dgm:pt>
    <dgm:pt modelId="{EA663D6C-DCFB-4085-9665-4CE06D65D982}" type="sibTrans" cxnId="{B1B2E677-FBC4-461E-A764-C1EDB9001616}">
      <dgm:prSet/>
      <dgm:spPr/>
      <dgm:t>
        <a:bodyPr/>
        <a:lstStyle/>
        <a:p>
          <a:endParaRPr lang="en-US"/>
        </a:p>
      </dgm:t>
    </dgm:pt>
    <dgm:pt modelId="{A34AC552-A464-49AC-B9A8-42BF235523AD}" type="pres">
      <dgm:prSet presAssocID="{0D12AC30-CEA0-4436-B315-D1E2DD04F8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A3A9A2-2748-4E33-BCC9-91D5D7B04990}" type="pres">
      <dgm:prSet presAssocID="{4113A0D5-0CFD-4647-A63B-64EDF894CF11}" presName="node" presStyleLbl="node1" presStyleIdx="0" presStyleCnt="3" custScaleX="122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54EFB-338D-460D-9222-B0107903E9DE}" type="pres">
      <dgm:prSet presAssocID="{F8DF034E-BF2A-4C3F-866E-04BDA66C30C1}" presName="sibTrans" presStyleCnt="0"/>
      <dgm:spPr/>
    </dgm:pt>
    <dgm:pt modelId="{A244F918-3080-4623-8E8B-5936BFFD997E}" type="pres">
      <dgm:prSet presAssocID="{FE7ABCA8-DCDD-4772-A0AD-B4DC9EB97873}" presName="node" presStyleLbl="node1" presStyleIdx="1" presStyleCnt="3" custScaleX="122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A3975-48C9-4229-9E83-5D8CB4ECC0AA}" type="pres">
      <dgm:prSet presAssocID="{0102073C-EE8B-4EDA-A175-D911ED922180}" presName="sibTrans" presStyleCnt="0"/>
      <dgm:spPr/>
    </dgm:pt>
    <dgm:pt modelId="{3EB6F2D6-7DB5-40B9-9B05-02223A88186D}" type="pres">
      <dgm:prSet presAssocID="{61380666-0F5D-43BB-B678-48228ECAE1B4}" presName="node" presStyleLbl="node1" presStyleIdx="2" presStyleCnt="3" custScaleX="122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D89F07-C917-4350-87CF-6D237FFB2B53}" type="presOf" srcId="{FE7ABCA8-DCDD-4772-A0AD-B4DC9EB97873}" destId="{A244F918-3080-4623-8E8B-5936BFFD997E}" srcOrd="0" destOrd="0" presId="urn:microsoft.com/office/officeart/2005/8/layout/default"/>
    <dgm:cxn modelId="{CBEA565B-3C14-4B68-A75B-DBA4E63BB713}" srcId="{0D12AC30-CEA0-4436-B315-D1E2DD04F8BE}" destId="{FE7ABCA8-DCDD-4772-A0AD-B4DC9EB97873}" srcOrd="1" destOrd="0" parTransId="{BCDA434A-DA24-45E4-9603-4E8F17F5DF5F}" sibTransId="{0102073C-EE8B-4EDA-A175-D911ED922180}"/>
    <dgm:cxn modelId="{3EFFA6F7-22AB-415A-9638-35BE1450B791}" type="presOf" srcId="{0D12AC30-CEA0-4436-B315-D1E2DD04F8BE}" destId="{A34AC552-A464-49AC-B9A8-42BF235523AD}" srcOrd="0" destOrd="0" presId="urn:microsoft.com/office/officeart/2005/8/layout/default"/>
    <dgm:cxn modelId="{84C336E2-AC55-422C-ABA4-432E0BB5B937}" srcId="{0D12AC30-CEA0-4436-B315-D1E2DD04F8BE}" destId="{4113A0D5-0CFD-4647-A63B-64EDF894CF11}" srcOrd="0" destOrd="0" parTransId="{9E20C9AA-3E6E-4329-8631-A75D38494AAE}" sibTransId="{F8DF034E-BF2A-4C3F-866E-04BDA66C30C1}"/>
    <dgm:cxn modelId="{76191291-D6D1-4D45-A9F8-A21A9888A3AB}" type="presOf" srcId="{61380666-0F5D-43BB-B678-48228ECAE1B4}" destId="{3EB6F2D6-7DB5-40B9-9B05-02223A88186D}" srcOrd="0" destOrd="0" presId="urn:microsoft.com/office/officeart/2005/8/layout/default"/>
    <dgm:cxn modelId="{62B04C87-D078-4063-811E-2DCCCF60B0B3}" type="presOf" srcId="{4113A0D5-0CFD-4647-A63B-64EDF894CF11}" destId="{B8A3A9A2-2748-4E33-BCC9-91D5D7B04990}" srcOrd="0" destOrd="0" presId="urn:microsoft.com/office/officeart/2005/8/layout/default"/>
    <dgm:cxn modelId="{B1B2E677-FBC4-461E-A764-C1EDB9001616}" srcId="{0D12AC30-CEA0-4436-B315-D1E2DD04F8BE}" destId="{61380666-0F5D-43BB-B678-48228ECAE1B4}" srcOrd="2" destOrd="0" parTransId="{8EEC890F-105F-40E3-98D4-F6022AD05570}" sibTransId="{EA663D6C-DCFB-4085-9665-4CE06D65D982}"/>
    <dgm:cxn modelId="{F20456E5-380D-4269-9722-34A6626D7E15}" type="presParOf" srcId="{A34AC552-A464-49AC-B9A8-42BF235523AD}" destId="{B8A3A9A2-2748-4E33-BCC9-91D5D7B04990}" srcOrd="0" destOrd="0" presId="urn:microsoft.com/office/officeart/2005/8/layout/default"/>
    <dgm:cxn modelId="{56BB8829-EFCB-46F1-8407-9ACD5FF3339B}" type="presParOf" srcId="{A34AC552-A464-49AC-B9A8-42BF235523AD}" destId="{53B54EFB-338D-460D-9222-B0107903E9DE}" srcOrd="1" destOrd="0" presId="urn:microsoft.com/office/officeart/2005/8/layout/default"/>
    <dgm:cxn modelId="{50B5214B-8B3C-459A-8DFD-66F55641A438}" type="presParOf" srcId="{A34AC552-A464-49AC-B9A8-42BF235523AD}" destId="{A244F918-3080-4623-8E8B-5936BFFD997E}" srcOrd="2" destOrd="0" presId="urn:microsoft.com/office/officeart/2005/8/layout/default"/>
    <dgm:cxn modelId="{7F28A3B8-1D91-4454-A52F-45F596C50E4A}" type="presParOf" srcId="{A34AC552-A464-49AC-B9A8-42BF235523AD}" destId="{CFEA3975-48C9-4229-9E83-5D8CB4ECC0AA}" srcOrd="3" destOrd="0" presId="urn:microsoft.com/office/officeart/2005/8/layout/default"/>
    <dgm:cxn modelId="{06E6668B-D734-4FB5-8B04-2B1FDD44B878}" type="presParOf" srcId="{A34AC552-A464-49AC-B9A8-42BF235523AD}" destId="{3EB6F2D6-7DB5-40B9-9B05-02223A8818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3A9A2-2748-4E33-BCC9-91D5D7B04990}">
      <dsp:nvSpPr>
        <dsp:cNvPr id="0" name=""/>
        <dsp:cNvSpPr/>
      </dsp:nvSpPr>
      <dsp:spPr>
        <a:xfrm>
          <a:off x="908258" y="2998"/>
          <a:ext cx="3797383" cy="18538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Newspaper</a:t>
          </a:r>
          <a:endParaRPr lang="en-US" sz="5600" kern="1200" dirty="0"/>
        </a:p>
      </dsp:txBody>
      <dsp:txXfrm>
        <a:off x="908258" y="2998"/>
        <a:ext cx="3797383" cy="1853874"/>
      </dsp:txXfrm>
    </dsp:sp>
    <dsp:sp modelId="{A244F918-3080-4623-8E8B-5936BFFD997E}">
      <dsp:nvSpPr>
        <dsp:cNvPr id="0" name=""/>
        <dsp:cNvSpPr/>
      </dsp:nvSpPr>
      <dsp:spPr>
        <a:xfrm>
          <a:off x="5014620" y="2998"/>
          <a:ext cx="3797383" cy="1853874"/>
        </a:xfrm>
        <a:prstGeom prst="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Magazine</a:t>
          </a:r>
          <a:endParaRPr lang="en-US" sz="5600" kern="1200" dirty="0"/>
        </a:p>
      </dsp:txBody>
      <dsp:txXfrm>
        <a:off x="5014620" y="2998"/>
        <a:ext cx="3797383" cy="1853874"/>
      </dsp:txXfrm>
    </dsp:sp>
    <dsp:sp modelId="{3EB6F2D6-7DB5-40B9-9B05-02223A88186D}">
      <dsp:nvSpPr>
        <dsp:cNvPr id="0" name=""/>
        <dsp:cNvSpPr/>
      </dsp:nvSpPr>
      <dsp:spPr>
        <a:xfrm>
          <a:off x="2961439" y="2165852"/>
          <a:ext cx="3797383" cy="1853874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Flyer</a:t>
          </a:r>
          <a:endParaRPr lang="en-US" sz="5600" kern="1200" dirty="0"/>
        </a:p>
      </dsp:txBody>
      <dsp:txXfrm>
        <a:off x="2961439" y="2165852"/>
        <a:ext cx="3797383" cy="185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CC76A8B-0517-4B9A-8D97-98DD8640901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0EBF-8AE7-43DF-BA5F-0B2ED43E83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85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6A8B-0517-4B9A-8D97-98DD8640901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0EBF-8AE7-43DF-BA5F-0B2ED43E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5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6A8B-0517-4B9A-8D97-98DD8640901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0EBF-8AE7-43DF-BA5F-0B2ED43E83C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78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6A8B-0517-4B9A-8D97-98DD8640901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0EBF-8AE7-43DF-BA5F-0B2ED43E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5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6A8B-0517-4B9A-8D97-98DD8640901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0EBF-8AE7-43DF-BA5F-0B2ED43E83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4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6A8B-0517-4B9A-8D97-98DD8640901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0EBF-8AE7-43DF-BA5F-0B2ED43E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9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6A8B-0517-4B9A-8D97-98DD8640901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0EBF-8AE7-43DF-BA5F-0B2ED43E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6A8B-0517-4B9A-8D97-98DD8640901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0EBF-8AE7-43DF-BA5F-0B2ED43E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8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6A8B-0517-4B9A-8D97-98DD8640901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0EBF-8AE7-43DF-BA5F-0B2ED43E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1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6A8B-0517-4B9A-8D97-98DD8640901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0EBF-8AE7-43DF-BA5F-0B2ED43E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7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6A8B-0517-4B9A-8D97-98DD8640901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0EBF-8AE7-43DF-BA5F-0B2ED43E83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C76A8B-0517-4B9A-8D97-98DD8640901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48E0EBF-8AE7-43DF-BA5F-0B2ED43E83C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9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56" y="5152643"/>
            <a:ext cx="7772400" cy="1463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Typology of </a:t>
            </a:r>
            <a:br>
              <a:rPr lang="en-US" sz="4000" dirty="0" smtClean="0"/>
            </a:br>
            <a:r>
              <a:rPr lang="en-US" sz="3600" dirty="0" smtClean="0"/>
              <a:t>printed </a:t>
            </a:r>
            <a:r>
              <a:rPr lang="en-US" sz="3600" dirty="0" smtClean="0"/>
              <a:t>advertisement </a:t>
            </a:r>
            <a:r>
              <a:rPr lang="en-US" sz="3600" dirty="0" smtClean="0"/>
              <a:t>(flyer)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Bugi</a:t>
            </a:r>
            <a:r>
              <a:rPr lang="en-US" sz="2400" dirty="0" smtClean="0"/>
              <a:t> </a:t>
            </a:r>
            <a:r>
              <a:rPr lang="en-US" sz="2400" dirty="0" err="1" smtClean="0"/>
              <a:t>Satrio</a:t>
            </a:r>
            <a:r>
              <a:rPr lang="en-US" sz="2400" dirty="0" smtClean="0"/>
              <a:t> </a:t>
            </a:r>
            <a:r>
              <a:rPr lang="en-US" sz="2400" dirty="0" err="1" smtClean="0"/>
              <a:t>Adiwibowo</a:t>
            </a:r>
            <a:r>
              <a:rPr lang="en-US" sz="2400" dirty="0" smtClean="0"/>
              <a:t>, S.E., </a:t>
            </a:r>
            <a:r>
              <a:rPr lang="en-US" sz="2400" dirty="0" err="1" smtClean="0"/>
              <a:t>M.I.Kom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150" b="17958"/>
          <a:stretch/>
        </p:blipFill>
        <p:spPr>
          <a:xfrm>
            <a:off x="0" y="0"/>
            <a:ext cx="12192000" cy="48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99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74632" y="2017128"/>
            <a:ext cx="6617368" cy="40227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Tw Cen MT" panose="020B0602020104020603" pitchFamily="34" charset="0"/>
              <a:buNone/>
            </a:pPr>
            <a:r>
              <a:rPr lang="en-US" sz="4800" dirty="0">
                <a:latin typeface="+mj-lt"/>
              </a:rPr>
              <a:t>4</a:t>
            </a:r>
            <a:r>
              <a:rPr lang="en-US" sz="4800" dirty="0" smtClean="0">
                <a:latin typeface="+mj-lt"/>
              </a:rPr>
              <a:t>. List The Benefits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800" dirty="0" smtClean="0"/>
              <a:t> Put at least five benefits you provides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93895" cy="683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30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54842" y="1680244"/>
            <a:ext cx="6344653" cy="4022725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Tw Cen MT" panose="020B0602020104020603" pitchFamily="34" charset="0"/>
              <a:buNone/>
            </a:pPr>
            <a:r>
              <a:rPr lang="en-US" sz="4800" dirty="0" smtClean="0">
                <a:latin typeface="+mj-lt"/>
              </a:rPr>
              <a:t>5. Beat the Competition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800" dirty="0" smtClean="0"/>
              <a:t> Find ways to describe you are better than others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43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96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847347" y="1896811"/>
            <a:ext cx="6344653" cy="402272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Tw Cen MT" panose="020B0602020104020603" pitchFamily="34" charset="0"/>
              <a:buNone/>
            </a:pPr>
            <a:r>
              <a:rPr lang="en-US" sz="3200" dirty="0">
                <a:latin typeface="+mj-lt"/>
              </a:rPr>
              <a:t>6</a:t>
            </a:r>
            <a:r>
              <a:rPr lang="en-US" sz="3200" dirty="0" smtClean="0">
                <a:latin typeface="+mj-lt"/>
              </a:rPr>
              <a:t>. Proofread Your Writing (Correction)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 Find friends to correct your writing, such as typo, difficult explanation, wrong number, etc.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244"/>
            <a:ext cx="57150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40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606716" y="1944937"/>
            <a:ext cx="6224337" cy="402272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Tw Cen MT" panose="020B0602020104020603" pitchFamily="34" charset="0"/>
              <a:buNone/>
            </a:pPr>
            <a:r>
              <a:rPr lang="en-US" sz="3600" dirty="0">
                <a:latin typeface="+mj-lt"/>
              </a:rPr>
              <a:t>7</a:t>
            </a:r>
            <a:r>
              <a:rPr lang="en-US" sz="3600" dirty="0" smtClean="0">
                <a:latin typeface="+mj-lt"/>
              </a:rPr>
              <a:t>. Include a Call to Action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 Use active sentences.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Tell the reader to order now, call now, or log onto website.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80" y="138395"/>
            <a:ext cx="4787315" cy="667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89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606716" y="1944937"/>
            <a:ext cx="6224337" cy="402272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Tw Cen MT" panose="020B0602020104020603" pitchFamily="34" charset="0"/>
              <a:buNone/>
            </a:pPr>
            <a:r>
              <a:rPr lang="en-US" sz="3200" dirty="0" smtClean="0">
                <a:latin typeface="+mj-lt"/>
              </a:rPr>
              <a:t>8. Highlight Special Deals &amp; Offers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 Make an offer/discount/promo be prominent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82" y="0"/>
            <a:ext cx="4853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75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34527" y="1944937"/>
            <a:ext cx="6224337" cy="402272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Tw Cen MT" panose="020B0602020104020603" pitchFamily="34" charset="0"/>
              <a:buNone/>
            </a:pPr>
            <a:r>
              <a:rPr lang="en-US" sz="3600" dirty="0">
                <a:latin typeface="+mj-lt"/>
              </a:rPr>
              <a:t>9</a:t>
            </a:r>
            <a:r>
              <a:rPr lang="en-US" sz="3600" dirty="0" smtClean="0">
                <a:latin typeface="+mj-lt"/>
              </a:rPr>
              <a:t>. Know Your Audience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 Analyze the demographics of your audience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Be segmented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7" y="0"/>
            <a:ext cx="5257111" cy="674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2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34527" y="1944937"/>
            <a:ext cx="6224337" cy="402272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Tw Cen MT" panose="020B0602020104020603" pitchFamily="34" charset="0"/>
              <a:buNone/>
            </a:pPr>
            <a:r>
              <a:rPr lang="en-US" sz="3600" dirty="0" smtClean="0">
                <a:latin typeface="+mj-lt"/>
              </a:rPr>
              <a:t>10. Use Only Relevant Info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 Make sure reader knows your location, how to get in touch, what type of services you do.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07" y="23157"/>
            <a:ext cx="4917290" cy="683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72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34527" y="1944937"/>
            <a:ext cx="6224337" cy="402272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Tw Cen MT" panose="020B0602020104020603" pitchFamily="34" charset="0"/>
              <a:buNone/>
            </a:pPr>
            <a:r>
              <a:rPr lang="en-US" sz="3600" dirty="0" smtClean="0">
                <a:latin typeface="+mj-lt"/>
              </a:rPr>
              <a:t>11. Use Striking Testimonials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 Write testimonials clearly, professionally, and focus on relevant details.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9" y="98674"/>
            <a:ext cx="5290633" cy="675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53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10464" y="1608053"/>
            <a:ext cx="6224337" cy="402272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Tw Cen MT" panose="020B0602020104020603" pitchFamily="34" charset="0"/>
              <a:buNone/>
            </a:pPr>
            <a:r>
              <a:rPr lang="en-US" sz="3600" dirty="0" smtClean="0">
                <a:latin typeface="+mj-lt"/>
              </a:rPr>
              <a:t>12. Put Your Contact Info at The Bottom of The Flyer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 The last thing readers see is your name and contact info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It will be the thing to stay in their mind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120315"/>
            <a:ext cx="4957011" cy="65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94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462338" y="1969000"/>
            <a:ext cx="6224337" cy="402272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Tw Cen MT" panose="020B0602020104020603" pitchFamily="34" charset="0"/>
              <a:buNone/>
            </a:pPr>
            <a:r>
              <a:rPr lang="en-US" sz="3600" dirty="0" smtClean="0">
                <a:latin typeface="+mj-lt"/>
              </a:rPr>
              <a:t>13. Make the Font Legible and Readable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 Choose the bold an thick font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Minimum 10-point size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44" y="0"/>
            <a:ext cx="4675772" cy="687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07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Printed advertisement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1021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462338" y="1969000"/>
            <a:ext cx="6224337" cy="402272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Tw Cen MT" panose="020B0602020104020603" pitchFamily="34" charset="0"/>
              <a:buNone/>
            </a:pPr>
            <a:r>
              <a:rPr lang="en-US" sz="3600" dirty="0" smtClean="0">
                <a:latin typeface="+mj-lt"/>
              </a:rPr>
              <a:t>14. Put Yourself in Your Customer’s Shoes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 Just imagine you are a customer and what you want from your company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14" y="-48126"/>
            <a:ext cx="4988846" cy="69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51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462338" y="1969000"/>
            <a:ext cx="6224337" cy="402272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Tw Cen MT" panose="020B0602020104020603" pitchFamily="34" charset="0"/>
              <a:buNone/>
            </a:pPr>
            <a:r>
              <a:rPr lang="en-US" sz="3600" dirty="0" smtClean="0">
                <a:latin typeface="+mj-lt"/>
              </a:rPr>
              <a:t>15. Use the Word ‘You’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 Use ‘you’ and ‘your’ indicates you are talking directly to reader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25" y="72189"/>
            <a:ext cx="5003270" cy="6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53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955853"/>
            <a:ext cx="10285557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 Printed Ads generally </a:t>
            </a:r>
            <a:r>
              <a:rPr lang="en-US" sz="2800" dirty="0" err="1"/>
              <a:t>devided</a:t>
            </a:r>
            <a:r>
              <a:rPr lang="en-US" sz="2800" dirty="0"/>
              <a:t> into newspaper, magazine, and flyer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 Newspaper is media which concern in news, have limited space for ads, and idealism. Ads at newspaper optionally have headline, comparison, benefits, and closing.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 Magazine is media which concern in hobbies, genre, lifestyle, etc. Magazine provides premium-quality paper for ads. So, the aesthetic photo and layout are needs, not to despite the content.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 Flyer is the most effective offline ads. It should be prominent, complete, concise, and stimulate</a:t>
            </a:r>
          </a:p>
        </p:txBody>
      </p:sp>
    </p:spTree>
    <p:extLst>
      <p:ext uri="{BB962C8B-B14F-4D97-AF65-F5344CB8AC3E}">
        <p14:creationId xmlns:p14="http://schemas.microsoft.com/office/powerpoint/2010/main" val="1080864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4716" y="4484019"/>
            <a:ext cx="9720263" cy="14986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45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Newspaper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886" y="2286000"/>
            <a:ext cx="9606905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dirty="0" smtClean="0"/>
              <a:t>A media to persuade, convey the idealism, and deploy provocative message to people</a:t>
            </a:r>
          </a:p>
        </p:txBody>
      </p:sp>
    </p:spTree>
    <p:extLst>
      <p:ext uri="{BB962C8B-B14F-4D97-AF65-F5344CB8AC3E}">
        <p14:creationId xmlns:p14="http://schemas.microsoft.com/office/powerpoint/2010/main" val="2414705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magazine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 A big number of magazine </a:t>
            </a:r>
            <a:r>
              <a:rPr lang="en-US" sz="3600" dirty="0" err="1" smtClean="0"/>
              <a:t>spreaded</a:t>
            </a:r>
            <a:r>
              <a:rPr lang="en-US" sz="3600" dirty="0" smtClean="0"/>
              <a:t> away in Indonesia with specific genre off lifestyle, like </a:t>
            </a:r>
            <a:r>
              <a:rPr lang="en-US" sz="3600" dirty="0" err="1" smtClean="0"/>
              <a:t>otomotive</a:t>
            </a:r>
            <a:r>
              <a:rPr lang="en-US" sz="3600" dirty="0" smtClean="0"/>
              <a:t>, sport, beauty, health, fashion, women, business, etc.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Magazine always provide premium-quality printed picture within.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267086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70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Flyer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Flyers are a great way to advertise by offline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It isn’t really expensive</a:t>
            </a:r>
          </a:p>
        </p:txBody>
      </p:sp>
    </p:spTree>
    <p:extLst>
      <p:ext uri="{BB962C8B-B14F-4D97-AF65-F5344CB8AC3E}">
        <p14:creationId xmlns:p14="http://schemas.microsoft.com/office/powerpoint/2010/main" val="87639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writing flyers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46" y="2286000"/>
            <a:ext cx="6833937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 smtClean="0">
                <a:latin typeface="+mj-lt"/>
              </a:rPr>
              <a:t>Keep It Brief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/>
              <a:t> Use brief, complete, and concise explanation.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</a:t>
            </a:r>
            <a:r>
              <a:rPr lang="en-US" sz="4000" dirty="0" smtClean="0"/>
              <a:t>For detailed information, reader can contact you from contact informed.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84832"/>
            <a:ext cx="3499185" cy="450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04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25453" y="2522453"/>
            <a:ext cx="9142748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latin typeface="+mj-lt"/>
              </a:rPr>
              <a:t>2. Organize Your Info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latin typeface="+mj-lt"/>
              </a:rPr>
              <a:t> </a:t>
            </a:r>
            <a:r>
              <a:rPr lang="en-US" sz="4800" dirty="0" smtClean="0"/>
              <a:t>Use bullet points</a:t>
            </a:r>
            <a:endParaRPr lang="en-US" sz="4800" dirty="0" smtClean="0">
              <a:latin typeface="+mj-lt"/>
            </a:endParaRP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426"/>
            <a:ext cx="4747796" cy="66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293895" y="1969001"/>
            <a:ext cx="6617368" cy="4022725"/>
          </a:xfrm>
          <a:prstGeom prst="rect">
            <a:avLst/>
          </a:prstGeom>
        </p:spPr>
        <p:txBody>
          <a:bodyPr vert="horz" lIns="45720" tIns="45720" rIns="4572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Tw Cen MT" panose="020B0602020104020603" pitchFamily="34" charset="0"/>
              <a:buNone/>
            </a:pPr>
            <a:r>
              <a:rPr lang="en-US" sz="4800" dirty="0" smtClean="0">
                <a:latin typeface="+mj-lt"/>
              </a:rPr>
              <a:t>3. Use A Catchy Headline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800" dirty="0" smtClean="0"/>
              <a:t> Put a lot thought into headline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800" dirty="0"/>
              <a:t> </a:t>
            </a:r>
            <a:r>
              <a:rPr lang="en-US" sz="4800" dirty="0" smtClean="0"/>
              <a:t>It should be interesting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800" dirty="0" smtClean="0"/>
              <a:t> By reading headline, the reader should have idea what you do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3401" cy="65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02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ustom 1">
      <a:majorFont>
        <a:latin typeface="Segoe UI Black"/>
        <a:ea typeface=""/>
        <a:cs typeface=""/>
      </a:majorFont>
      <a:minorFont>
        <a:latin typeface="Segoe UI 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</TotalTime>
  <Words>527</Words>
  <Application>Microsoft Office PowerPoint</Application>
  <PresentationFormat>Widescreen</PresentationFormat>
  <Paragraphs>58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Segoe UI Black</vt:lpstr>
      <vt:lpstr>Segoe UI Light</vt:lpstr>
      <vt:lpstr>Tw Cen MT</vt:lpstr>
      <vt:lpstr>Wingdings</vt:lpstr>
      <vt:lpstr>Wingdings 3</vt:lpstr>
      <vt:lpstr>Integral</vt:lpstr>
      <vt:lpstr>Typology of  printed advertisement (flyer)</vt:lpstr>
      <vt:lpstr>Printed advertisement</vt:lpstr>
      <vt:lpstr>1. Newspaper</vt:lpstr>
      <vt:lpstr>2. magazine</vt:lpstr>
      <vt:lpstr>PowerPoint Presentation</vt:lpstr>
      <vt:lpstr>3. Flyer</vt:lpstr>
      <vt:lpstr>Tips for writing flyers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Typology of  printed advertisement (flyer)</dc:title>
  <dc:creator>Indra Alamsyah</dc:creator>
  <cp:lastModifiedBy>Indra Alamsyah</cp:lastModifiedBy>
  <cp:revision>3</cp:revision>
  <dcterms:created xsi:type="dcterms:W3CDTF">2017-10-10T07:33:20Z</dcterms:created>
  <dcterms:modified xsi:type="dcterms:W3CDTF">2017-10-10T07:37:40Z</dcterms:modified>
</cp:coreProperties>
</file>