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1524F3C-713D-4157-9FBB-7068650E4ED2}" type="datetimeFigureOut">
              <a:rPr lang="id-ID" smtClean="0"/>
              <a:t>21/05/2018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BC37271-0DDF-4257-BF2F-21E4B12B041D}" type="slidenum">
              <a:rPr lang="id-ID" smtClean="0"/>
              <a:t>‹#›</a:t>
            </a:fld>
            <a:endParaRPr lang="id-ID"/>
          </a:p>
        </p:txBody>
      </p:sp>
    </p:spTree>
    <p:extLst>
      <p:ext uri="{BB962C8B-B14F-4D97-AF65-F5344CB8AC3E}">
        <p14:creationId xmlns:p14="http://schemas.microsoft.com/office/powerpoint/2010/main" val="686239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1524F3C-713D-4157-9FBB-7068650E4ED2}" type="datetimeFigureOut">
              <a:rPr lang="id-ID" smtClean="0"/>
              <a:t>21/05/2018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BC37271-0DDF-4257-BF2F-21E4B12B041D}" type="slidenum">
              <a:rPr lang="id-ID" smtClean="0"/>
              <a:t>‹#›</a:t>
            </a:fld>
            <a:endParaRPr lang="id-ID"/>
          </a:p>
        </p:txBody>
      </p:sp>
    </p:spTree>
    <p:extLst>
      <p:ext uri="{BB962C8B-B14F-4D97-AF65-F5344CB8AC3E}">
        <p14:creationId xmlns:p14="http://schemas.microsoft.com/office/powerpoint/2010/main" val="2632215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1524F3C-713D-4157-9FBB-7068650E4ED2}" type="datetimeFigureOut">
              <a:rPr lang="id-ID" smtClean="0"/>
              <a:t>21/05/2018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BC37271-0DDF-4257-BF2F-21E4B12B041D}" type="slidenum">
              <a:rPr lang="id-ID" smtClean="0"/>
              <a:t>‹#›</a:t>
            </a:fld>
            <a:endParaRPr lang="id-ID"/>
          </a:p>
        </p:txBody>
      </p:sp>
    </p:spTree>
    <p:extLst>
      <p:ext uri="{BB962C8B-B14F-4D97-AF65-F5344CB8AC3E}">
        <p14:creationId xmlns:p14="http://schemas.microsoft.com/office/powerpoint/2010/main" val="116586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1524F3C-713D-4157-9FBB-7068650E4ED2}" type="datetimeFigureOut">
              <a:rPr lang="id-ID" smtClean="0"/>
              <a:t>21/05/2018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BC37271-0DDF-4257-BF2F-21E4B12B041D}" type="slidenum">
              <a:rPr lang="id-ID" smtClean="0"/>
              <a:t>‹#›</a:t>
            </a:fld>
            <a:endParaRPr lang="id-ID"/>
          </a:p>
        </p:txBody>
      </p:sp>
    </p:spTree>
    <p:extLst>
      <p:ext uri="{BB962C8B-B14F-4D97-AF65-F5344CB8AC3E}">
        <p14:creationId xmlns:p14="http://schemas.microsoft.com/office/powerpoint/2010/main" val="445281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524F3C-713D-4157-9FBB-7068650E4ED2}" type="datetimeFigureOut">
              <a:rPr lang="id-ID" smtClean="0"/>
              <a:t>21/05/2018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BC37271-0DDF-4257-BF2F-21E4B12B041D}" type="slidenum">
              <a:rPr lang="id-ID" smtClean="0"/>
              <a:t>‹#›</a:t>
            </a:fld>
            <a:endParaRPr lang="id-ID"/>
          </a:p>
        </p:txBody>
      </p:sp>
    </p:spTree>
    <p:extLst>
      <p:ext uri="{BB962C8B-B14F-4D97-AF65-F5344CB8AC3E}">
        <p14:creationId xmlns:p14="http://schemas.microsoft.com/office/powerpoint/2010/main" val="252297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1524F3C-713D-4157-9FBB-7068650E4ED2}" type="datetimeFigureOut">
              <a:rPr lang="id-ID" smtClean="0"/>
              <a:t>21/05/2018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BC37271-0DDF-4257-BF2F-21E4B12B041D}" type="slidenum">
              <a:rPr lang="id-ID" smtClean="0"/>
              <a:t>‹#›</a:t>
            </a:fld>
            <a:endParaRPr lang="id-ID"/>
          </a:p>
        </p:txBody>
      </p:sp>
    </p:spTree>
    <p:extLst>
      <p:ext uri="{BB962C8B-B14F-4D97-AF65-F5344CB8AC3E}">
        <p14:creationId xmlns:p14="http://schemas.microsoft.com/office/powerpoint/2010/main" val="2595664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1524F3C-713D-4157-9FBB-7068650E4ED2}" type="datetimeFigureOut">
              <a:rPr lang="id-ID" smtClean="0"/>
              <a:t>21/05/2018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BC37271-0DDF-4257-BF2F-21E4B12B041D}" type="slidenum">
              <a:rPr lang="id-ID" smtClean="0"/>
              <a:t>‹#›</a:t>
            </a:fld>
            <a:endParaRPr lang="id-ID"/>
          </a:p>
        </p:txBody>
      </p:sp>
    </p:spTree>
    <p:extLst>
      <p:ext uri="{BB962C8B-B14F-4D97-AF65-F5344CB8AC3E}">
        <p14:creationId xmlns:p14="http://schemas.microsoft.com/office/powerpoint/2010/main" val="1568159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1524F3C-713D-4157-9FBB-7068650E4ED2}" type="datetimeFigureOut">
              <a:rPr lang="id-ID" smtClean="0"/>
              <a:t>21/05/2018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BC37271-0DDF-4257-BF2F-21E4B12B041D}" type="slidenum">
              <a:rPr lang="id-ID" smtClean="0"/>
              <a:t>‹#›</a:t>
            </a:fld>
            <a:endParaRPr lang="id-ID"/>
          </a:p>
        </p:txBody>
      </p:sp>
    </p:spTree>
    <p:extLst>
      <p:ext uri="{BB962C8B-B14F-4D97-AF65-F5344CB8AC3E}">
        <p14:creationId xmlns:p14="http://schemas.microsoft.com/office/powerpoint/2010/main" val="11708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524F3C-713D-4157-9FBB-7068650E4ED2}" type="datetimeFigureOut">
              <a:rPr lang="id-ID" smtClean="0"/>
              <a:t>21/05/2018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BC37271-0DDF-4257-BF2F-21E4B12B041D}" type="slidenum">
              <a:rPr lang="id-ID" smtClean="0"/>
              <a:t>‹#›</a:t>
            </a:fld>
            <a:endParaRPr lang="id-ID"/>
          </a:p>
        </p:txBody>
      </p:sp>
    </p:spTree>
    <p:extLst>
      <p:ext uri="{BB962C8B-B14F-4D97-AF65-F5344CB8AC3E}">
        <p14:creationId xmlns:p14="http://schemas.microsoft.com/office/powerpoint/2010/main" val="3159309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524F3C-713D-4157-9FBB-7068650E4ED2}" type="datetimeFigureOut">
              <a:rPr lang="id-ID" smtClean="0"/>
              <a:t>21/05/2018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BC37271-0DDF-4257-BF2F-21E4B12B041D}" type="slidenum">
              <a:rPr lang="id-ID" smtClean="0"/>
              <a:t>‹#›</a:t>
            </a:fld>
            <a:endParaRPr lang="id-ID"/>
          </a:p>
        </p:txBody>
      </p:sp>
    </p:spTree>
    <p:extLst>
      <p:ext uri="{BB962C8B-B14F-4D97-AF65-F5344CB8AC3E}">
        <p14:creationId xmlns:p14="http://schemas.microsoft.com/office/powerpoint/2010/main" val="3521884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524F3C-713D-4157-9FBB-7068650E4ED2}" type="datetimeFigureOut">
              <a:rPr lang="id-ID" smtClean="0"/>
              <a:t>21/05/2018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BC37271-0DDF-4257-BF2F-21E4B12B041D}" type="slidenum">
              <a:rPr lang="id-ID" smtClean="0"/>
              <a:t>‹#›</a:t>
            </a:fld>
            <a:endParaRPr lang="id-ID"/>
          </a:p>
        </p:txBody>
      </p:sp>
    </p:spTree>
    <p:extLst>
      <p:ext uri="{BB962C8B-B14F-4D97-AF65-F5344CB8AC3E}">
        <p14:creationId xmlns:p14="http://schemas.microsoft.com/office/powerpoint/2010/main" val="1717725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524F3C-713D-4157-9FBB-7068650E4ED2}" type="datetimeFigureOut">
              <a:rPr lang="id-ID" smtClean="0"/>
              <a:t>21/05/2018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37271-0DDF-4257-BF2F-21E4B12B041D}" type="slidenum">
              <a:rPr lang="id-ID" smtClean="0"/>
              <a:t>‹#›</a:t>
            </a:fld>
            <a:endParaRPr lang="id-ID"/>
          </a:p>
        </p:txBody>
      </p:sp>
    </p:spTree>
    <p:extLst>
      <p:ext uri="{BB962C8B-B14F-4D97-AF65-F5344CB8AC3E}">
        <p14:creationId xmlns:p14="http://schemas.microsoft.com/office/powerpoint/2010/main" val="3867479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Modul 11</a:t>
            </a:r>
            <a:br>
              <a:rPr lang="id-ID" dirty="0" smtClean="0"/>
            </a:br>
            <a:r>
              <a:rPr lang="id-ID" dirty="0" smtClean="0"/>
              <a:t>Teknik wawancara</a:t>
            </a:r>
            <a:endParaRPr lang="id-ID" dirty="0"/>
          </a:p>
        </p:txBody>
      </p:sp>
      <p:sp>
        <p:nvSpPr>
          <p:cNvPr id="3" name="Content Placeholder 2"/>
          <p:cNvSpPr>
            <a:spLocks noGrp="1"/>
          </p:cNvSpPr>
          <p:nvPr>
            <p:ph idx="1"/>
          </p:nvPr>
        </p:nvSpPr>
        <p:spPr/>
        <p:txBody>
          <a:bodyPr/>
          <a:lstStyle/>
          <a:p>
            <a:r>
              <a:rPr lang="id-ID" dirty="0" smtClean="0"/>
              <a:t>Wawancara yang baik harus memenuhi sejumlah persyaratan:</a:t>
            </a:r>
          </a:p>
          <a:p>
            <a:r>
              <a:rPr lang="id-ID" dirty="0" smtClean="0"/>
              <a:t>1. Memiliki tujuan yang jelas. Setiap wawancara harus didasari perencanaan/tujuan yang jelas.  Makin rapi perencanaan, akan makin baik. Termasuk penyusunan daftar pertanyaan (lebih fokus).  </a:t>
            </a:r>
          </a:p>
          <a:p>
            <a:endParaRPr lang="id-ID" dirty="0"/>
          </a:p>
        </p:txBody>
      </p:sp>
    </p:spTree>
    <p:extLst>
      <p:ext uri="{BB962C8B-B14F-4D97-AF65-F5344CB8AC3E}">
        <p14:creationId xmlns:p14="http://schemas.microsoft.com/office/powerpoint/2010/main" val="3375235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2.Efisien. Wawancara makin efektif apabila mampu mengungkap tujuan pokok wawancara yang ingin dicapai dalam waktu cepat. Sehingga khalayak bisa mendapatkan info yang diperlukan.</a:t>
            </a:r>
          </a:p>
          <a:p>
            <a:r>
              <a:rPr lang="id-ID" dirty="0" smtClean="0"/>
              <a:t>Hindari wawancara yang bertele tele, tetap fokus pada pertanyaan. </a:t>
            </a:r>
            <a:endParaRPr lang="id-ID" dirty="0"/>
          </a:p>
        </p:txBody>
      </p:sp>
    </p:spTree>
    <p:extLst>
      <p:ext uri="{BB962C8B-B14F-4D97-AF65-F5344CB8AC3E}">
        <p14:creationId xmlns:p14="http://schemas.microsoft.com/office/powerpoint/2010/main" val="4223694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3. menyenangkan. Harus dibedakan pengertian wawancara dengan interogasi. Meski terkadang pewawancara mengajukan pertanyaan yang kritis atau menyudutkan. Lakukan wawancara yang bebas dari tekanan yang merupakan ciri dari interogasi. </a:t>
            </a:r>
          </a:p>
          <a:p>
            <a:r>
              <a:rPr lang="id-ID" dirty="0" smtClean="0"/>
              <a:t>Lakukan wawancara dengan rileks, tertawa,  dan tidak monoton agar tidak membosankan. Bila perlu dapat diselingi dengan cerita lain namun tidak lari dari tema wawancara sesungguhnya. </a:t>
            </a:r>
            <a:endParaRPr lang="id-ID" dirty="0"/>
          </a:p>
        </p:txBody>
      </p:sp>
    </p:spTree>
    <p:extLst>
      <p:ext uri="{BB962C8B-B14F-4D97-AF65-F5344CB8AC3E}">
        <p14:creationId xmlns:p14="http://schemas.microsoft.com/office/powerpoint/2010/main" val="3713818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4. Perlu riset awal. Dalam setiap wawancara diperlukan riset awal (data pustaka, internet, riset lapangan) sebagai referensi awal sebelum menyusun daftar pertanyaan. </a:t>
            </a:r>
          </a:p>
          <a:p>
            <a:r>
              <a:rPr lang="id-ID" dirty="0" smtClean="0"/>
              <a:t>Dalam reportase ekonomi, data laporan awal sangat diperlukan mengingat laporan ekonomi selalu dilengkapi dengan data (angka/tabel/grafik) dsb untuk mendukung pertanyaan.  </a:t>
            </a:r>
            <a:endParaRPr lang="id-ID" dirty="0"/>
          </a:p>
        </p:txBody>
      </p:sp>
    </p:spTree>
    <p:extLst>
      <p:ext uri="{BB962C8B-B14F-4D97-AF65-F5344CB8AC3E}">
        <p14:creationId xmlns:p14="http://schemas.microsoft.com/office/powerpoint/2010/main" val="1728615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Aspek lain yang dibutuhkan dalam data awal ini adalah si pewawancara harus menguasai ketentuan (UU/aturan perdagangan atau sejenis) serta istilah resmi yang biasa dipakai dalam liputan ekonomi. Misal CPO, CFMG, stock, obligasi, merger, akuisisi dsb.</a:t>
            </a:r>
          </a:p>
          <a:p>
            <a:r>
              <a:rPr lang="id-ID" dirty="0" smtClean="0"/>
              <a:t>Penguasaan pewawancara akan materi pertanyaan akan menimbulkan rasa hormat narasumber terhadap masalah yang dibahas. Sehingga proses wawancara akan berjalan lancar. </a:t>
            </a:r>
            <a:endParaRPr lang="id-ID" dirty="0"/>
          </a:p>
        </p:txBody>
      </p:sp>
    </p:spTree>
    <p:extLst>
      <p:ext uri="{BB962C8B-B14F-4D97-AF65-F5344CB8AC3E}">
        <p14:creationId xmlns:p14="http://schemas.microsoft.com/office/powerpoint/2010/main" val="1477350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5. Melibatkan khalayak. Dalam setiap wawancara, pewawancara secara tidak langsung akan mewakili kepentingan pembaca/pemirsa untuk memperoleh kejelasan akan suatu hal.</a:t>
            </a:r>
          </a:p>
          <a:p>
            <a:r>
              <a:rPr lang="id-ID" dirty="0" smtClean="0"/>
              <a:t>6. Spontanitas. Wawancara yang baik selain menggunakan daftar pertanyaan yang telah dibuat sebelumnya, juga dapat dikembangkan menjadi pertanyaan lain selama masih satu tema.</a:t>
            </a:r>
            <a:endParaRPr lang="id-ID" dirty="0"/>
          </a:p>
        </p:txBody>
      </p:sp>
    </p:spTree>
    <p:extLst>
      <p:ext uri="{BB962C8B-B14F-4D97-AF65-F5344CB8AC3E}">
        <p14:creationId xmlns:p14="http://schemas.microsoft.com/office/powerpoint/2010/main" val="1155318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Pengembangan pertanyaan ini diperlukan untuk memperkaya wawancara agar lebih ‘hidup’ tidak membosankan. Misal saat wawancara dengan pengusaha sukses selain menceritakan kisah suksesnya, bisa ditanyakan orang sekitarnya (anak, istri, suami, rekan dsb) yang mendukungnya selama ini hingga sukses.</a:t>
            </a:r>
          </a:p>
          <a:p>
            <a:r>
              <a:rPr lang="id-ID" dirty="0" smtClean="0"/>
              <a:t>Atau kiat sukses seperti apa. Hal ini akan menginspirasi banyak orang sehingga akan menjadi pelajaran berharga.  </a:t>
            </a:r>
            <a:endParaRPr lang="id-ID" dirty="0"/>
          </a:p>
        </p:txBody>
      </p:sp>
    </p:spTree>
    <p:extLst>
      <p:ext uri="{BB962C8B-B14F-4D97-AF65-F5344CB8AC3E}">
        <p14:creationId xmlns:p14="http://schemas.microsoft.com/office/powerpoint/2010/main" val="4277203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7. wawancara sambil lalu. Wawncara berlangsung secara kebetulan. Biasanya terjadi pada acara resmi seperti resepsi kenegaraan, atau bertemu di perjalanan. Biasanya terjadi ditempat keramaian sehingga hasil dari wawancara tidak terfokus dan tidak banyak informasi yang bisa digali dari narasumber.</a:t>
            </a:r>
          </a:p>
          <a:p>
            <a:endParaRPr lang="id-ID" dirty="0"/>
          </a:p>
        </p:txBody>
      </p:sp>
    </p:spTree>
    <p:extLst>
      <p:ext uri="{BB962C8B-B14F-4D97-AF65-F5344CB8AC3E}">
        <p14:creationId xmlns:p14="http://schemas.microsoft.com/office/powerpoint/2010/main" val="507705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8 mengembangkan logika. Wawancara yang baik selalu bertujuan menggali fakta dan opini. Maka wawancara yang baik akan selalu mengedepankan logika. Hal ini akan membantu khalayak dalam memahami fakta yang terjadi. Sehingga akan terhindar pola wawancara berkesan debat kusir, Saling menyerang dsb.</a:t>
            </a:r>
            <a:endParaRPr lang="id-ID" dirty="0"/>
          </a:p>
        </p:txBody>
      </p:sp>
    </p:spTree>
    <p:extLst>
      <p:ext uri="{BB962C8B-B14F-4D97-AF65-F5344CB8AC3E}">
        <p14:creationId xmlns:p14="http://schemas.microsoft.com/office/powerpoint/2010/main" val="35372469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467</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Modul 11 Teknik wawancara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11 Teknik wawancara</dc:title>
  <dc:creator>BIOSTAR</dc:creator>
  <cp:lastModifiedBy>BIOSTAR</cp:lastModifiedBy>
  <cp:revision>4</cp:revision>
  <dcterms:created xsi:type="dcterms:W3CDTF">2018-05-21T02:39:24Z</dcterms:created>
  <dcterms:modified xsi:type="dcterms:W3CDTF">2018-05-21T03:28:13Z</dcterms:modified>
</cp:coreProperties>
</file>