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298" r:id="rId3"/>
    <p:sldId id="297" r:id="rId4"/>
    <p:sldId id="288" r:id="rId5"/>
    <p:sldId id="289" r:id="rId6"/>
    <p:sldId id="290" r:id="rId7"/>
    <p:sldId id="299" r:id="rId8"/>
    <p:sldId id="286" r:id="rId9"/>
    <p:sldId id="287" r:id="rId10"/>
    <p:sldId id="291" r:id="rId11"/>
    <p:sldId id="292" r:id="rId12"/>
    <p:sldId id="294" r:id="rId13"/>
    <p:sldId id="293" r:id="rId14"/>
    <p:sldId id="295" r:id="rId15"/>
    <p:sldId id="300" r:id="rId16"/>
    <p:sldId id="256" r:id="rId17"/>
    <p:sldId id="263" r:id="rId18"/>
    <p:sldId id="274" r:id="rId19"/>
    <p:sldId id="271" r:id="rId20"/>
    <p:sldId id="278" r:id="rId21"/>
    <p:sldId id="283" r:id="rId22"/>
    <p:sldId id="257" r:id="rId23"/>
    <p:sldId id="261" r:id="rId24"/>
    <p:sldId id="258" r:id="rId25"/>
    <p:sldId id="269" r:id="rId26"/>
    <p:sldId id="260" r:id="rId27"/>
    <p:sldId id="285" r:id="rId28"/>
    <p:sldId id="264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6727EE1A-56C9-42D7-BB54-7A0C8FD6B4F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7B06A564-0B89-4AD3-887F-97F427F4D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23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EE1A-56C9-42D7-BB54-7A0C8FD6B4F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7B06A564-0B89-4AD3-887F-97F427F4D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4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EE1A-56C9-42D7-BB54-7A0C8FD6B4F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7B06A564-0B89-4AD3-887F-97F427F4D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81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EE1A-56C9-42D7-BB54-7A0C8FD6B4F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7B06A564-0B89-4AD3-887F-97F427F4DEBB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6617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EE1A-56C9-42D7-BB54-7A0C8FD6B4F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7B06A564-0B89-4AD3-887F-97F427F4D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30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EE1A-56C9-42D7-BB54-7A0C8FD6B4F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A564-0B89-4AD3-887F-97F427F4D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56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EE1A-56C9-42D7-BB54-7A0C8FD6B4F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A564-0B89-4AD3-887F-97F427F4D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74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EE1A-56C9-42D7-BB54-7A0C8FD6B4F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A564-0B89-4AD3-887F-97F427F4D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46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6727EE1A-56C9-42D7-BB54-7A0C8FD6B4F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7B06A564-0B89-4AD3-887F-97F427F4D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6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EE1A-56C9-42D7-BB54-7A0C8FD6B4F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A564-0B89-4AD3-887F-97F427F4D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4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6727EE1A-56C9-42D7-BB54-7A0C8FD6B4F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7B06A564-0B89-4AD3-887F-97F427F4D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EE1A-56C9-42D7-BB54-7A0C8FD6B4F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A564-0B89-4AD3-887F-97F427F4D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5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EE1A-56C9-42D7-BB54-7A0C8FD6B4F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A564-0B89-4AD3-887F-97F427F4D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0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EE1A-56C9-42D7-BB54-7A0C8FD6B4F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A564-0B89-4AD3-887F-97F427F4D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1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EE1A-56C9-42D7-BB54-7A0C8FD6B4F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A564-0B89-4AD3-887F-97F427F4D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4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EE1A-56C9-42D7-BB54-7A0C8FD6B4F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A564-0B89-4AD3-887F-97F427F4D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9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EE1A-56C9-42D7-BB54-7A0C8FD6B4F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A564-0B89-4AD3-887F-97F427F4D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7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7EE1A-56C9-42D7-BB54-7A0C8FD6B4F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6A564-0B89-4AD3-887F-97F427F4D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445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firza@yahoo.com" TargetMode="External"/><Relationship Id="rId2" Type="http://schemas.openxmlformats.org/officeDocument/2006/relationships/hyperlink" Target="mailto:faqih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6553200" cy="1828800"/>
          </a:xfrm>
        </p:spPr>
        <p:txBody>
          <a:bodyPr>
            <a:normAutofit/>
          </a:bodyPr>
          <a:lstStyle/>
          <a:p>
            <a:pPr algn="r"/>
            <a:r>
              <a:rPr lang="en-ID" sz="2800" dirty="0" err="1" smtClean="0">
                <a:solidFill>
                  <a:srgbClr val="FFFF00"/>
                </a:solidFill>
              </a:rPr>
              <a:t>Pertemuan</a:t>
            </a:r>
            <a:r>
              <a:rPr lang="en-ID" sz="2800" dirty="0" smtClean="0">
                <a:solidFill>
                  <a:srgbClr val="FFFF00"/>
                </a:solidFill>
              </a:rPr>
              <a:t> 3</a:t>
            </a:r>
            <a:br>
              <a:rPr lang="en-ID" sz="2800" dirty="0" smtClean="0">
                <a:solidFill>
                  <a:srgbClr val="FFFF00"/>
                </a:solidFill>
              </a:rPr>
            </a:br>
            <a:r>
              <a:rPr lang="en-ID" sz="2800" dirty="0" err="1" smtClean="0">
                <a:solidFill>
                  <a:srgbClr val="FFFF00"/>
                </a:solidFill>
              </a:rPr>
              <a:t>Ruslan</a:t>
            </a:r>
            <a:r>
              <a:rPr lang="en-ID" sz="2800" dirty="0" smtClean="0">
                <a:solidFill>
                  <a:srgbClr val="FFFF00"/>
                </a:solidFill>
              </a:rPr>
              <a:t> </a:t>
            </a:r>
            <a:r>
              <a:rPr lang="en-ID" sz="2800" dirty="0" err="1" smtClean="0">
                <a:solidFill>
                  <a:srgbClr val="FFFF00"/>
                </a:solidFill>
              </a:rPr>
              <a:t>Ramli</a:t>
            </a:r>
            <a:endParaRPr lang="en-ID" sz="28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logo UEU kec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1154113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0200" y="2450595"/>
            <a:ext cx="5998105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32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 smtClean="0">
                <a:solidFill>
                  <a:srgbClr val="00B0F0"/>
                </a:solidFill>
              </a:rPr>
              <a:t>Tujuan</a:t>
            </a:r>
            <a:endParaRPr lang="en-ID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Sumber</a:t>
            </a:r>
            <a:r>
              <a:rPr lang="en-ID" dirty="0" smtClean="0"/>
              <a:t> </a:t>
            </a:r>
            <a:r>
              <a:rPr lang="en-ID" dirty="0" err="1" smtClean="0"/>
              <a:t>informasi</a:t>
            </a:r>
            <a:endParaRPr lang="en-ID" dirty="0" smtClean="0"/>
          </a:p>
          <a:p>
            <a:r>
              <a:rPr lang="en-ID" dirty="0" err="1" smtClean="0"/>
              <a:t>Aksesibilitas</a:t>
            </a:r>
            <a:endParaRPr lang="en-ID" dirty="0" smtClean="0"/>
          </a:p>
          <a:p>
            <a:r>
              <a:rPr lang="en-ID" dirty="0" err="1" smtClean="0"/>
              <a:t>Jejaring</a:t>
            </a:r>
            <a:r>
              <a:rPr lang="en-ID" dirty="0" smtClean="0"/>
              <a:t> </a:t>
            </a:r>
            <a:r>
              <a:rPr lang="en-ID" dirty="0" err="1" smtClean="0"/>
              <a:t>sosial</a:t>
            </a:r>
            <a:r>
              <a:rPr lang="en-ID" dirty="0" smtClean="0"/>
              <a:t> (fb, twitter, ….)</a:t>
            </a:r>
          </a:p>
          <a:p>
            <a:r>
              <a:rPr lang="en-ID" dirty="0" err="1" smtClean="0"/>
              <a:t>Lowongan</a:t>
            </a:r>
            <a:r>
              <a:rPr lang="en-ID" dirty="0" smtClean="0"/>
              <a:t> </a:t>
            </a:r>
            <a:r>
              <a:rPr lang="en-ID" dirty="0" err="1" smtClean="0"/>
              <a:t>kerja</a:t>
            </a:r>
            <a:r>
              <a:rPr lang="en-ID" dirty="0" smtClean="0"/>
              <a:t> (ecommerce)</a:t>
            </a:r>
          </a:p>
          <a:p>
            <a:r>
              <a:rPr lang="en-ID" dirty="0" smtClean="0"/>
              <a:t>Unreal to be real (game)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12258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>
                <a:solidFill>
                  <a:srgbClr val="FFFF00"/>
                </a:solidFill>
              </a:rPr>
              <a:t>K</a:t>
            </a:r>
            <a:r>
              <a:rPr lang="en-ID" b="1" dirty="0" err="1" smtClean="0">
                <a:solidFill>
                  <a:srgbClr val="FFFF00"/>
                </a:solidFill>
              </a:rPr>
              <a:t>arakteristik</a:t>
            </a:r>
            <a:endParaRPr lang="en-ID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dirty="0" smtClean="0"/>
              <a:t>Network</a:t>
            </a:r>
          </a:p>
          <a:p>
            <a:pPr marL="68580" indent="0">
              <a:buNone/>
            </a:pPr>
            <a:r>
              <a:rPr lang="en-ID" dirty="0" smtClean="0"/>
              <a:t>   detik.com </a:t>
            </a:r>
            <a:r>
              <a:rPr lang="en-ID" dirty="0" err="1" smtClean="0"/>
              <a:t>terkoneksi</a:t>
            </a:r>
            <a:r>
              <a:rPr lang="en-ID" dirty="0" smtClean="0"/>
              <a:t> </a:t>
            </a:r>
            <a:r>
              <a:rPr lang="en-ID" dirty="0" err="1" smtClean="0"/>
              <a:t>facebook</a:t>
            </a:r>
            <a:r>
              <a:rPr lang="en-ID" dirty="0" smtClean="0"/>
              <a:t>, google,     </a:t>
            </a:r>
            <a:endParaRPr lang="en-ID" dirty="0"/>
          </a:p>
          <a:p>
            <a:endParaRPr lang="en-ID" dirty="0" smtClean="0"/>
          </a:p>
          <a:p>
            <a:r>
              <a:rPr lang="en-ID" dirty="0" err="1" smtClean="0"/>
              <a:t>Interaktivitas</a:t>
            </a:r>
            <a:endParaRPr lang="en-ID" dirty="0" smtClean="0"/>
          </a:p>
          <a:p>
            <a:pPr marL="68580" indent="0">
              <a:buNone/>
            </a:pPr>
            <a:r>
              <a:rPr lang="en-ID" dirty="0" smtClean="0"/>
              <a:t>   </a:t>
            </a:r>
            <a:r>
              <a:rPr lang="en-ID" dirty="0" err="1" smtClean="0"/>
              <a:t>pengguna</a:t>
            </a:r>
            <a:r>
              <a:rPr lang="en-ID" dirty="0" smtClean="0"/>
              <a:t> </a:t>
            </a:r>
            <a:r>
              <a:rPr lang="en-ID" dirty="0" err="1" smtClean="0"/>
              <a:t>dapat</a:t>
            </a:r>
            <a:r>
              <a:rPr lang="en-ID" dirty="0" smtClean="0"/>
              <a:t> </a:t>
            </a:r>
            <a:r>
              <a:rPr lang="en-ID" dirty="0" err="1" smtClean="0"/>
              <a:t>berkomentar</a:t>
            </a:r>
            <a:r>
              <a:rPr lang="en-ID" dirty="0" smtClean="0"/>
              <a:t> di </a:t>
            </a:r>
            <a:r>
              <a:rPr lang="en-ID" dirty="0" err="1" smtClean="0"/>
              <a:t>kolom</a:t>
            </a:r>
            <a:r>
              <a:rPr lang="en-ID" dirty="0" smtClean="0"/>
              <a:t> </a:t>
            </a:r>
            <a:r>
              <a:rPr lang="en-ID" dirty="0" err="1" smtClean="0"/>
              <a:t>bawah</a:t>
            </a:r>
            <a:r>
              <a:rPr lang="en-ID" dirty="0" smtClean="0"/>
              <a:t> </a:t>
            </a:r>
            <a:r>
              <a:rPr lang="en-ID" dirty="0" err="1" smtClean="0"/>
              <a:t>artikel</a:t>
            </a:r>
            <a:r>
              <a:rPr lang="en-ID" dirty="0" smtClean="0"/>
              <a:t> plus emoticon</a:t>
            </a:r>
          </a:p>
          <a:p>
            <a:pPr marL="68580" indent="0">
              <a:buNone/>
            </a:pPr>
            <a:endParaRPr lang="en-ID" dirty="0" smtClean="0"/>
          </a:p>
        </p:txBody>
      </p:sp>
    </p:spTree>
    <p:extLst>
      <p:ext uri="{BB962C8B-B14F-4D97-AF65-F5344CB8AC3E}">
        <p14:creationId xmlns:p14="http://schemas.microsoft.com/office/powerpoint/2010/main" val="3272461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Digital (</a:t>
            </a:r>
            <a:r>
              <a:rPr lang="en-ID" dirty="0" err="1"/>
              <a:t>analog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digital, </a:t>
            </a:r>
            <a:r>
              <a:rPr lang="en-ID" dirty="0" err="1"/>
              <a:t>mengubah</a:t>
            </a:r>
            <a:r>
              <a:rPr lang="en-ID" dirty="0"/>
              <a:t> data </a:t>
            </a:r>
            <a:r>
              <a:rPr lang="en-ID" dirty="0" err="1"/>
              <a:t>jadi</a:t>
            </a:r>
            <a:r>
              <a:rPr lang="en-ID" dirty="0"/>
              <a:t> </a:t>
            </a:r>
            <a:r>
              <a:rPr lang="en-ID" dirty="0" err="1"/>
              <a:t>angka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ubah</a:t>
            </a:r>
            <a:r>
              <a:rPr lang="en-ID" dirty="0"/>
              <a:t> </a:t>
            </a:r>
            <a:r>
              <a:rPr lang="en-ID" dirty="0" err="1"/>
              <a:t>objek</a:t>
            </a:r>
            <a:r>
              <a:rPr lang="en-ID" dirty="0"/>
              <a:t> </a:t>
            </a:r>
            <a:r>
              <a:rPr lang="en-ID" dirty="0" err="1"/>
              <a:t>fisik</a:t>
            </a:r>
            <a:r>
              <a:rPr lang="en-ID" dirty="0"/>
              <a:t>, missal </a:t>
            </a:r>
            <a:r>
              <a:rPr lang="en-ID" dirty="0" err="1"/>
              <a:t>gambar</a:t>
            </a:r>
            <a:r>
              <a:rPr lang="en-ID" dirty="0"/>
              <a:t>, </a:t>
            </a:r>
            <a:r>
              <a:rPr lang="en-ID" dirty="0" err="1"/>
              <a:t>teks</a:t>
            </a:r>
            <a:r>
              <a:rPr lang="en-ID" dirty="0"/>
              <a:t>, </a:t>
            </a:r>
            <a:r>
              <a:rPr lang="en-ID" dirty="0" err="1"/>
              <a:t>suara</a:t>
            </a:r>
            <a:r>
              <a:rPr lang="en-ID" dirty="0"/>
              <a:t>. </a:t>
            </a:r>
            <a:r>
              <a:rPr lang="en-ID" dirty="0" err="1"/>
              <a:t>Praktis</a:t>
            </a:r>
            <a:r>
              <a:rPr lang="en-ID" dirty="0"/>
              <a:t> </a:t>
            </a:r>
            <a:r>
              <a:rPr lang="en-ID" dirty="0" err="1"/>
              <a:t>akses</a:t>
            </a:r>
            <a:r>
              <a:rPr lang="en-ID" dirty="0"/>
              <a:t> </a:t>
            </a:r>
            <a:r>
              <a:rPr lang="en-ID" dirty="0" err="1"/>
              <a:t>angka</a:t>
            </a:r>
            <a:r>
              <a:rPr lang="en-ID" dirty="0"/>
              <a:t>)</a:t>
            </a:r>
          </a:p>
          <a:p>
            <a:pPr marL="68580" indent="0">
              <a:buNone/>
            </a:pPr>
            <a:r>
              <a:rPr lang="en-ID" dirty="0" smtClean="0"/>
              <a:t>   Ada </a:t>
            </a:r>
            <a:r>
              <a:rPr lang="en-ID" dirty="0" err="1" smtClean="0"/>
              <a:t>foto</a:t>
            </a:r>
            <a:r>
              <a:rPr lang="en-ID" dirty="0" smtClean="0"/>
              <a:t>, video, </a:t>
            </a:r>
            <a:r>
              <a:rPr lang="en-ID" dirty="0" err="1" smtClean="0"/>
              <a:t>teks</a:t>
            </a:r>
            <a:r>
              <a:rPr lang="en-ID" dirty="0" smtClean="0"/>
              <a:t> yang </a:t>
            </a:r>
            <a:r>
              <a:rPr lang="en-ID" dirty="0" err="1" smtClean="0"/>
              <a:t>bisa</a:t>
            </a:r>
            <a:r>
              <a:rPr lang="en-ID" dirty="0" smtClean="0"/>
              <a:t> </a:t>
            </a:r>
            <a:r>
              <a:rPr lang="en-ID" dirty="0" err="1" smtClean="0"/>
              <a:t>diakses</a:t>
            </a:r>
            <a:r>
              <a:rPr lang="en-ID" dirty="0" smtClean="0"/>
              <a:t>  </a:t>
            </a:r>
            <a:r>
              <a:rPr lang="en-ID" dirty="0" err="1" smtClean="0"/>
              <a:t>langsung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disimpan</a:t>
            </a:r>
            <a:r>
              <a:rPr lang="en-ID" dirty="0" smtClean="0"/>
              <a:t> </a:t>
            </a:r>
            <a:r>
              <a:rPr lang="en-ID" dirty="0" err="1" smtClean="0"/>
              <a:t>oleh</a:t>
            </a:r>
            <a:r>
              <a:rPr lang="en-ID" dirty="0" smtClean="0"/>
              <a:t> </a:t>
            </a:r>
            <a:r>
              <a:rPr lang="en-ID" dirty="0" err="1" smtClean="0"/>
              <a:t>pengguna</a:t>
            </a:r>
            <a:endParaRPr lang="en-ID" dirty="0" smtClean="0"/>
          </a:p>
          <a:p>
            <a:pPr marL="6858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93807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ID" dirty="0"/>
          </a:p>
          <a:p>
            <a:r>
              <a:rPr lang="en-ID" dirty="0" err="1"/>
              <a:t>Hypertekstual</a:t>
            </a:r>
            <a:r>
              <a:rPr lang="en-ID" dirty="0"/>
              <a:t>, </a:t>
            </a:r>
            <a:r>
              <a:rPr lang="en-ID" dirty="0" err="1"/>
              <a:t>tautan</a:t>
            </a:r>
            <a:r>
              <a:rPr lang="en-ID" dirty="0"/>
              <a:t> </a:t>
            </a:r>
            <a:r>
              <a:rPr lang="en-ID" dirty="0" err="1"/>
              <a:t>berbentuk</a:t>
            </a:r>
            <a:r>
              <a:rPr lang="en-ID" dirty="0"/>
              <a:t> </a:t>
            </a:r>
            <a:r>
              <a:rPr lang="en-ID" dirty="0" err="1"/>
              <a:t>teks</a:t>
            </a:r>
            <a:r>
              <a:rPr lang="en-ID" dirty="0"/>
              <a:t> yang </a:t>
            </a:r>
            <a:r>
              <a:rPr lang="en-ID" dirty="0" err="1"/>
              <a:t>menyediakan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terhubung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teks</a:t>
            </a:r>
            <a:r>
              <a:rPr lang="en-ID" dirty="0"/>
              <a:t> lain. </a:t>
            </a:r>
            <a:r>
              <a:rPr lang="en-ID" dirty="0" err="1"/>
              <a:t>Mempermudah</a:t>
            </a:r>
            <a:r>
              <a:rPr lang="en-ID" dirty="0"/>
              <a:t> </a:t>
            </a:r>
            <a:r>
              <a:rPr lang="en-ID" dirty="0" err="1"/>
              <a:t>pengguna</a:t>
            </a:r>
            <a:r>
              <a:rPr lang="en-ID" dirty="0"/>
              <a:t> </a:t>
            </a:r>
            <a:r>
              <a:rPr lang="en-ID" dirty="0" err="1"/>
              <a:t>mencari</a:t>
            </a:r>
            <a:r>
              <a:rPr lang="en-ID" dirty="0"/>
              <a:t> info yang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cepat</a:t>
            </a:r>
            <a:r>
              <a:rPr lang="en-ID" dirty="0"/>
              <a:t> </a:t>
            </a:r>
            <a:endParaRPr lang="en-ID" dirty="0" smtClean="0"/>
          </a:p>
          <a:p>
            <a:pPr marL="68580" indent="0">
              <a:buNone/>
            </a:pPr>
            <a:r>
              <a:rPr lang="en-ID" dirty="0" smtClean="0"/>
              <a:t>Ada </a:t>
            </a:r>
            <a:r>
              <a:rPr lang="en-ID" dirty="0" err="1" smtClean="0"/>
              <a:t>kolom</a:t>
            </a:r>
            <a:r>
              <a:rPr lang="en-ID" dirty="0" smtClean="0"/>
              <a:t> search  </a:t>
            </a:r>
            <a:r>
              <a:rPr lang="en-ID" dirty="0" err="1" smtClean="0"/>
              <a:t>dan</a:t>
            </a:r>
            <a:r>
              <a:rPr lang="en-ID" dirty="0" smtClean="0"/>
              <a:t> tag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memudahkan</a:t>
            </a:r>
            <a:r>
              <a:rPr lang="en-ID" dirty="0" smtClean="0"/>
              <a:t> </a:t>
            </a:r>
            <a:r>
              <a:rPr lang="en-ID" dirty="0" err="1" smtClean="0"/>
              <a:t>pengguna</a:t>
            </a:r>
            <a:r>
              <a:rPr lang="en-ID" dirty="0" smtClean="0"/>
              <a:t> </a:t>
            </a:r>
            <a:r>
              <a:rPr lang="en-ID" dirty="0" err="1" smtClean="0"/>
              <a:t>mengakses</a:t>
            </a:r>
            <a:r>
              <a:rPr lang="en-ID" dirty="0" smtClean="0"/>
              <a:t> </a:t>
            </a:r>
            <a:r>
              <a:rPr lang="en-ID" dirty="0" err="1" smtClean="0"/>
              <a:t>artikel</a:t>
            </a:r>
            <a:r>
              <a:rPr lang="en-ID" dirty="0" smtClean="0"/>
              <a:t> </a:t>
            </a:r>
            <a:r>
              <a:rPr lang="en-ID" dirty="0" err="1" smtClean="0"/>
              <a:t>sesuai</a:t>
            </a:r>
            <a:r>
              <a:rPr lang="en-ID" dirty="0" smtClean="0"/>
              <a:t> </a:t>
            </a:r>
            <a:r>
              <a:rPr lang="en-ID" dirty="0" err="1" smtClean="0"/>
              <a:t>keinginan</a:t>
            </a:r>
            <a:endParaRPr lang="en-ID" dirty="0"/>
          </a:p>
          <a:p>
            <a:endParaRPr lang="en-ID" dirty="0"/>
          </a:p>
          <a:p>
            <a:r>
              <a:rPr lang="en-ID" dirty="0"/>
              <a:t>Virtual, </a:t>
            </a:r>
            <a:r>
              <a:rPr lang="en-ID" dirty="0" err="1"/>
              <a:t>sesuatu</a:t>
            </a:r>
            <a:r>
              <a:rPr lang="en-ID" dirty="0"/>
              <a:t> yang </a:t>
            </a:r>
            <a:r>
              <a:rPr lang="en-ID" dirty="0" err="1"/>
              <a:t>nyata</a:t>
            </a:r>
            <a:r>
              <a:rPr lang="en-ID" dirty="0"/>
              <a:t> </a:t>
            </a:r>
            <a:r>
              <a:rPr lang="en-ID" dirty="0" err="1"/>
              <a:t>jadi</a:t>
            </a:r>
            <a:r>
              <a:rPr lang="en-ID" dirty="0"/>
              <a:t> virtual (postmodern</a:t>
            </a:r>
            <a:r>
              <a:rPr lang="en-ID" dirty="0" smtClean="0"/>
              <a:t>)</a:t>
            </a:r>
          </a:p>
          <a:p>
            <a:pPr marL="68580" indent="0">
              <a:buNone/>
            </a:pPr>
            <a:r>
              <a:rPr lang="en-ID" dirty="0" err="1" smtClean="0"/>
              <a:t>Artikel</a:t>
            </a:r>
            <a:r>
              <a:rPr lang="en-ID" dirty="0" smtClean="0"/>
              <a:t> </a:t>
            </a:r>
            <a:r>
              <a:rPr lang="en-ID" dirty="0" err="1" smtClean="0"/>
              <a:t>disertai</a:t>
            </a:r>
            <a:r>
              <a:rPr lang="en-ID" dirty="0" smtClean="0"/>
              <a:t> video streaming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stasiun</a:t>
            </a:r>
            <a:r>
              <a:rPr lang="en-ID" dirty="0" smtClean="0"/>
              <a:t> </a:t>
            </a:r>
            <a:r>
              <a:rPr lang="en-ID" dirty="0" err="1" smtClean="0"/>
              <a:t>tv</a:t>
            </a:r>
            <a:endParaRPr lang="en-ID" dirty="0"/>
          </a:p>
          <a:p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33363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Simulasi</a:t>
            </a:r>
            <a:r>
              <a:rPr lang="es-ES" dirty="0"/>
              <a:t> </a:t>
            </a:r>
            <a:r>
              <a:rPr lang="es-ES" dirty="0" err="1"/>
              <a:t>sebagai</a:t>
            </a:r>
            <a:r>
              <a:rPr lang="es-ES" dirty="0"/>
              <a:t> </a:t>
            </a:r>
            <a:r>
              <a:rPr lang="es-ES" dirty="0" err="1"/>
              <a:t>imitasi</a:t>
            </a:r>
            <a:r>
              <a:rPr lang="es-ES" dirty="0"/>
              <a:t> (</a:t>
            </a:r>
            <a:r>
              <a:rPr lang="es-ES" dirty="0" err="1"/>
              <a:t>tiruan</a:t>
            </a:r>
            <a:r>
              <a:rPr lang="es-ES" dirty="0"/>
              <a:t>) dan </a:t>
            </a:r>
            <a:r>
              <a:rPr lang="es-ES" dirty="0" err="1"/>
              <a:t>representasi</a:t>
            </a:r>
            <a:endParaRPr lang="es-ES" dirty="0"/>
          </a:p>
          <a:p>
            <a:pPr marL="68580" indent="0">
              <a:buNone/>
            </a:pPr>
            <a:r>
              <a:rPr lang="en-ID" dirty="0" smtClean="0"/>
              <a:t>Ada </a:t>
            </a:r>
            <a:r>
              <a:rPr lang="en-ID" dirty="0" err="1" smtClean="0"/>
              <a:t>beberapa</a:t>
            </a:r>
            <a:r>
              <a:rPr lang="en-ID" dirty="0" smtClean="0"/>
              <a:t> video </a:t>
            </a:r>
            <a:r>
              <a:rPr lang="en-ID" dirty="0" err="1" smtClean="0"/>
              <a:t>dalam</a:t>
            </a:r>
            <a:r>
              <a:rPr lang="en-ID" dirty="0" smtClean="0"/>
              <a:t> menu video yang </a:t>
            </a:r>
            <a:r>
              <a:rPr lang="en-ID" dirty="0" err="1" smtClean="0"/>
              <a:t>menampilkan</a:t>
            </a:r>
            <a:r>
              <a:rPr lang="en-ID" dirty="0" smtClean="0"/>
              <a:t> </a:t>
            </a:r>
            <a:r>
              <a:rPr lang="en-ID" dirty="0" err="1" smtClean="0"/>
              <a:t>kejadian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peristiwa</a:t>
            </a:r>
            <a:r>
              <a:rPr lang="en-ID" dirty="0" smtClean="0"/>
              <a:t> </a:t>
            </a:r>
            <a:r>
              <a:rPr lang="en-ID" dirty="0" err="1" smtClean="0"/>
              <a:t>atau</a:t>
            </a:r>
            <a:r>
              <a:rPr lang="en-ID" dirty="0" smtClean="0"/>
              <a:t> </a:t>
            </a:r>
            <a:r>
              <a:rPr lang="en-ID" dirty="0" err="1" smtClean="0"/>
              <a:t>reka</a:t>
            </a:r>
            <a:r>
              <a:rPr lang="en-ID" dirty="0" smtClean="0"/>
              <a:t> </a:t>
            </a:r>
            <a:r>
              <a:rPr lang="en-ID" dirty="0" err="1" smtClean="0"/>
              <a:t>kejadian</a:t>
            </a:r>
            <a:r>
              <a:rPr lang="en-ID" dirty="0" smtClean="0"/>
              <a:t> </a:t>
            </a:r>
            <a:r>
              <a:rPr lang="en-ID" dirty="0" err="1" smtClean="0"/>
              <a:t>atas</a:t>
            </a:r>
            <a:r>
              <a:rPr lang="en-ID" dirty="0" smtClean="0"/>
              <a:t> </a:t>
            </a:r>
            <a:r>
              <a:rPr lang="en-ID" dirty="0" err="1" smtClean="0"/>
              <a:t>suatu</a:t>
            </a:r>
            <a:r>
              <a:rPr lang="en-ID" dirty="0" smtClean="0"/>
              <a:t> </a:t>
            </a:r>
            <a:r>
              <a:rPr lang="en-ID" dirty="0" err="1" smtClean="0"/>
              <a:t>peristiwa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76977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200" dirty="0" err="1" smtClean="0">
                <a:solidFill>
                  <a:srgbClr val="00B0F0"/>
                </a:solidFill>
              </a:rPr>
              <a:t>Karakter</a:t>
            </a:r>
            <a:r>
              <a:rPr lang="en-ID" sz="3200" dirty="0" smtClean="0">
                <a:solidFill>
                  <a:srgbClr val="00B0F0"/>
                </a:solidFill>
              </a:rPr>
              <a:t> </a:t>
            </a:r>
            <a:r>
              <a:rPr lang="en-ID" sz="3200" dirty="0" err="1" smtClean="0">
                <a:solidFill>
                  <a:srgbClr val="00B0F0"/>
                </a:solidFill>
              </a:rPr>
              <a:t>medsos</a:t>
            </a:r>
            <a:r>
              <a:rPr lang="en-ID" sz="3200" dirty="0" smtClean="0">
                <a:solidFill>
                  <a:srgbClr val="00B0F0"/>
                </a:solidFill>
              </a:rPr>
              <a:t> </a:t>
            </a:r>
            <a:br>
              <a:rPr lang="en-ID" sz="3200" dirty="0" smtClean="0">
                <a:solidFill>
                  <a:srgbClr val="00B0F0"/>
                </a:solidFill>
              </a:rPr>
            </a:br>
            <a:r>
              <a:rPr lang="en-ID" sz="3200" dirty="0" smtClean="0">
                <a:solidFill>
                  <a:srgbClr val="00B0F0"/>
                </a:solidFill>
              </a:rPr>
              <a:t>(</a:t>
            </a:r>
            <a:r>
              <a:rPr lang="en-ID" sz="3200" dirty="0" err="1" smtClean="0">
                <a:solidFill>
                  <a:srgbClr val="00B0F0"/>
                </a:solidFill>
              </a:rPr>
              <a:t>nasrullah</a:t>
            </a:r>
            <a:r>
              <a:rPr lang="en-ID" sz="3200" dirty="0" smtClean="0">
                <a:solidFill>
                  <a:srgbClr val="00B0F0"/>
                </a:solidFill>
              </a:rPr>
              <a:t> 2015)</a:t>
            </a:r>
            <a:endParaRPr lang="en-ID" sz="32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Jaringan</a:t>
            </a:r>
            <a:endParaRPr lang="en-ID" dirty="0" smtClean="0"/>
          </a:p>
          <a:p>
            <a:r>
              <a:rPr lang="en-ID" dirty="0" err="1" smtClean="0"/>
              <a:t>Informasi</a:t>
            </a:r>
            <a:endParaRPr lang="en-ID" dirty="0" smtClean="0"/>
          </a:p>
          <a:p>
            <a:r>
              <a:rPr lang="en-ID" dirty="0" err="1" smtClean="0"/>
              <a:t>Arsip</a:t>
            </a:r>
            <a:endParaRPr lang="en-ID" dirty="0" smtClean="0"/>
          </a:p>
          <a:p>
            <a:r>
              <a:rPr lang="en-ID" dirty="0" err="1" smtClean="0"/>
              <a:t>Interaksi</a:t>
            </a:r>
            <a:endParaRPr lang="en-ID" dirty="0" smtClean="0"/>
          </a:p>
          <a:p>
            <a:r>
              <a:rPr lang="en-ID" dirty="0" err="1" smtClean="0"/>
              <a:t>Simulasi</a:t>
            </a:r>
            <a:r>
              <a:rPr lang="en-ID" dirty="0" smtClean="0"/>
              <a:t> </a:t>
            </a:r>
            <a:r>
              <a:rPr lang="en-ID" dirty="0" err="1" smtClean="0"/>
              <a:t>sosial</a:t>
            </a:r>
            <a:endParaRPr lang="en-ID" dirty="0" smtClean="0"/>
          </a:p>
          <a:p>
            <a:r>
              <a:rPr lang="en-ID" dirty="0" err="1" smtClean="0"/>
              <a:t>Konten</a:t>
            </a:r>
            <a:r>
              <a:rPr lang="en-ID" dirty="0" smtClean="0"/>
              <a:t> </a:t>
            </a:r>
            <a:r>
              <a:rPr lang="en-ID" dirty="0" err="1" smtClean="0"/>
              <a:t>oleh</a:t>
            </a:r>
            <a:r>
              <a:rPr lang="en-ID" dirty="0" smtClean="0"/>
              <a:t> </a:t>
            </a:r>
            <a:r>
              <a:rPr lang="en-ID" dirty="0" err="1" smtClean="0"/>
              <a:t>pengguna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09409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99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KOMUNIKASI TRADISIONAL, KLASIK, KONSERVATIF, JADUL……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2323652"/>
            <a:ext cx="7924800" cy="3848548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Teori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Matematis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iperkenalkan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Claude Shannon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ilmuwan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matematika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Warren Weaver (1948), Mathematical Theory of Communication.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Teori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masuk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tradisi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sibernetik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mengkaji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bagaimana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mengirim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sejumlah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maksimal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saluran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3881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315200" cy="46482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600" dirty="0" err="1">
                <a:latin typeface="Arial Narrow" panose="020B0606020202030204" pitchFamily="34" charset="0"/>
              </a:rPr>
              <a:t>Teori</a:t>
            </a:r>
            <a:r>
              <a:rPr lang="en-US" sz="3600" dirty="0">
                <a:latin typeface="Arial Narrow" panose="020B0606020202030204" pitchFamily="34" charset="0"/>
              </a:rPr>
              <a:t> </a:t>
            </a:r>
            <a:r>
              <a:rPr lang="en-US" sz="3600" dirty="0" err="1">
                <a:latin typeface="Arial Narrow" panose="020B0606020202030204" pitchFamily="34" charset="0"/>
              </a:rPr>
              <a:t>ini</a:t>
            </a:r>
            <a:r>
              <a:rPr lang="en-US" sz="3600" dirty="0">
                <a:latin typeface="Arial Narrow" panose="020B0606020202030204" pitchFamily="34" charset="0"/>
              </a:rPr>
              <a:t> </a:t>
            </a:r>
            <a:r>
              <a:rPr lang="en-US" sz="3600" dirty="0" err="1">
                <a:latin typeface="Arial Narrow" panose="020B0606020202030204" pitchFamily="34" charset="0"/>
              </a:rPr>
              <a:t>melihat</a:t>
            </a:r>
            <a:r>
              <a:rPr lang="en-US" sz="3600" dirty="0">
                <a:latin typeface="Arial Narrow" panose="020B0606020202030204" pitchFamily="34" charset="0"/>
              </a:rPr>
              <a:t> </a:t>
            </a:r>
            <a:r>
              <a:rPr lang="en-US" sz="3600" dirty="0" err="1">
                <a:latin typeface="Arial Narrow" panose="020B0606020202030204" pitchFamily="34" charset="0"/>
              </a:rPr>
              <a:t>komunikasi</a:t>
            </a:r>
            <a:r>
              <a:rPr lang="en-US" sz="3600" dirty="0">
                <a:latin typeface="Arial Narrow" panose="020B0606020202030204" pitchFamily="34" charset="0"/>
              </a:rPr>
              <a:t> </a:t>
            </a:r>
            <a:r>
              <a:rPr lang="en-US" sz="3600" dirty="0" err="1">
                <a:latin typeface="Arial Narrow" panose="020B0606020202030204" pitchFamily="34" charset="0"/>
              </a:rPr>
              <a:t>sebagai</a:t>
            </a:r>
            <a:r>
              <a:rPr lang="en-US" sz="3600" dirty="0">
                <a:latin typeface="Arial Narrow" panose="020B0606020202030204" pitchFamily="34" charset="0"/>
              </a:rPr>
              <a:t> </a:t>
            </a:r>
            <a:r>
              <a:rPr lang="en-US" sz="3600" dirty="0" err="1">
                <a:latin typeface="Arial Narrow" panose="020B0606020202030204" pitchFamily="34" charset="0"/>
              </a:rPr>
              <a:t>fenomena</a:t>
            </a:r>
            <a:r>
              <a:rPr lang="en-US" sz="3600" dirty="0">
                <a:latin typeface="Arial Narrow" panose="020B0606020202030204" pitchFamily="34" charset="0"/>
              </a:rPr>
              <a:t> </a:t>
            </a:r>
            <a:r>
              <a:rPr lang="en-US" sz="3600" dirty="0" err="1">
                <a:latin typeface="Arial Narrow" panose="020B0606020202030204" pitchFamily="34" charset="0"/>
              </a:rPr>
              <a:t>mekanistis</a:t>
            </a:r>
            <a:r>
              <a:rPr lang="en-US" sz="3600" dirty="0">
                <a:latin typeface="Arial Narrow" panose="020B0606020202030204" pitchFamily="34" charset="0"/>
              </a:rPr>
              <a:t>, </a:t>
            </a:r>
            <a:r>
              <a:rPr lang="en-US" sz="3600" dirty="0" err="1">
                <a:latin typeface="Arial Narrow" panose="020B0606020202030204" pitchFamily="34" charset="0"/>
              </a:rPr>
              <a:t>matematis</a:t>
            </a:r>
            <a:r>
              <a:rPr lang="en-US" sz="3600" dirty="0">
                <a:latin typeface="Arial Narrow" panose="020B0606020202030204" pitchFamily="34" charset="0"/>
              </a:rPr>
              <a:t>, </a:t>
            </a:r>
            <a:r>
              <a:rPr lang="en-US" sz="3600" dirty="0" err="1">
                <a:latin typeface="Arial Narrow" panose="020B0606020202030204" pitchFamily="34" charset="0"/>
              </a:rPr>
              <a:t>dan</a:t>
            </a:r>
            <a:r>
              <a:rPr lang="en-US" sz="3600" dirty="0">
                <a:latin typeface="Arial Narrow" panose="020B0606020202030204" pitchFamily="34" charset="0"/>
              </a:rPr>
              <a:t> </a:t>
            </a:r>
            <a:r>
              <a:rPr lang="en-US" sz="3600" dirty="0" err="1" smtClean="0">
                <a:latin typeface="Arial Narrow" panose="020B0606020202030204" pitchFamily="34" charset="0"/>
              </a:rPr>
              <a:t>informatif</a:t>
            </a:r>
            <a:r>
              <a:rPr lang="en-US" sz="3600" dirty="0" smtClean="0">
                <a:latin typeface="Arial Narrow" panose="020B0606020202030204" pitchFamily="34" charset="0"/>
              </a:rPr>
              <a:t>. </a:t>
            </a:r>
            <a:r>
              <a:rPr lang="en-US" sz="3600" dirty="0" err="1">
                <a:latin typeface="Arial Narrow" panose="020B0606020202030204" pitchFamily="34" charset="0"/>
              </a:rPr>
              <a:t>K</a:t>
            </a:r>
            <a:r>
              <a:rPr lang="en-US" sz="3600" dirty="0" err="1" smtClean="0">
                <a:latin typeface="Arial Narrow" panose="020B0606020202030204" pitchFamily="34" charset="0"/>
              </a:rPr>
              <a:t>omunikasi</a:t>
            </a:r>
            <a:r>
              <a:rPr lang="en-US" sz="3600" dirty="0" smtClean="0">
                <a:latin typeface="Arial Narrow" panose="020B0606020202030204" pitchFamily="34" charset="0"/>
              </a:rPr>
              <a:t> </a:t>
            </a:r>
            <a:r>
              <a:rPr lang="en-US" sz="3600" dirty="0" err="1">
                <a:latin typeface="Arial Narrow" panose="020B0606020202030204" pitchFamily="34" charset="0"/>
              </a:rPr>
              <a:t>sebagai</a:t>
            </a:r>
            <a:r>
              <a:rPr lang="en-US" sz="3600" dirty="0">
                <a:latin typeface="Arial Narrow" panose="020B0606020202030204" pitchFamily="34" charset="0"/>
              </a:rPr>
              <a:t> </a:t>
            </a:r>
            <a:r>
              <a:rPr lang="en-US" sz="3600" dirty="0" err="1">
                <a:latin typeface="Arial Narrow" panose="020B0606020202030204" pitchFamily="34" charset="0"/>
              </a:rPr>
              <a:t>transmisi</a:t>
            </a:r>
            <a:r>
              <a:rPr lang="en-US" sz="3600" dirty="0">
                <a:latin typeface="Arial Narrow" panose="020B0606020202030204" pitchFamily="34" charset="0"/>
              </a:rPr>
              <a:t> </a:t>
            </a:r>
            <a:r>
              <a:rPr lang="en-US" sz="3600" dirty="0" err="1">
                <a:latin typeface="Arial Narrow" panose="020B0606020202030204" pitchFamily="34" charset="0"/>
              </a:rPr>
              <a:t>pesan</a:t>
            </a:r>
            <a:r>
              <a:rPr lang="en-US" sz="3600" dirty="0">
                <a:latin typeface="Arial Narrow" panose="020B0606020202030204" pitchFamily="34" charset="0"/>
              </a:rPr>
              <a:t> </a:t>
            </a:r>
            <a:r>
              <a:rPr lang="en-US" sz="3600" dirty="0" err="1">
                <a:latin typeface="Arial Narrow" panose="020B0606020202030204" pitchFamily="34" charset="0"/>
              </a:rPr>
              <a:t>dan</a:t>
            </a:r>
            <a:r>
              <a:rPr lang="en-US" sz="3600" dirty="0">
                <a:latin typeface="Arial Narrow" panose="020B0606020202030204" pitchFamily="34" charset="0"/>
              </a:rPr>
              <a:t> </a:t>
            </a:r>
            <a:r>
              <a:rPr lang="en-US" sz="3600" dirty="0" err="1">
                <a:latin typeface="Arial Narrow" panose="020B0606020202030204" pitchFamily="34" charset="0"/>
              </a:rPr>
              <a:t>bagaimana</a:t>
            </a:r>
            <a:r>
              <a:rPr lang="en-US" sz="3600" dirty="0">
                <a:latin typeface="Arial Narrow" panose="020B0606020202030204" pitchFamily="34" charset="0"/>
              </a:rPr>
              <a:t> transmitter </a:t>
            </a:r>
            <a:r>
              <a:rPr lang="en-US" sz="3600" dirty="0" err="1">
                <a:latin typeface="Arial Narrow" panose="020B0606020202030204" pitchFamily="34" charset="0"/>
              </a:rPr>
              <a:t>menggunakan</a:t>
            </a:r>
            <a:r>
              <a:rPr lang="en-US" sz="3600" dirty="0">
                <a:latin typeface="Arial Narrow" panose="020B0606020202030204" pitchFamily="34" charset="0"/>
              </a:rPr>
              <a:t> </a:t>
            </a:r>
            <a:r>
              <a:rPr lang="en-US" sz="3600" dirty="0" err="1">
                <a:latin typeface="Arial Narrow" panose="020B0606020202030204" pitchFamily="34" charset="0"/>
              </a:rPr>
              <a:t>saluran</a:t>
            </a:r>
            <a:r>
              <a:rPr lang="en-US" sz="3600" dirty="0">
                <a:latin typeface="Arial Narrow" panose="020B0606020202030204" pitchFamily="34" charset="0"/>
              </a:rPr>
              <a:t> </a:t>
            </a:r>
            <a:r>
              <a:rPr lang="en-US" sz="3600" dirty="0" err="1">
                <a:latin typeface="Arial Narrow" panose="020B0606020202030204" pitchFamily="34" charset="0"/>
              </a:rPr>
              <a:t>dan</a:t>
            </a:r>
            <a:r>
              <a:rPr lang="en-US" sz="3600" dirty="0">
                <a:latin typeface="Arial Narrow" panose="020B0606020202030204" pitchFamily="34" charset="0"/>
              </a:rPr>
              <a:t> media </a:t>
            </a:r>
            <a:r>
              <a:rPr lang="en-US" sz="3600" dirty="0" err="1">
                <a:latin typeface="Arial Narrow" panose="020B0606020202030204" pitchFamily="34" charset="0"/>
              </a:rPr>
              <a:t>komunikasi</a:t>
            </a:r>
            <a:r>
              <a:rPr lang="en-US" sz="3600" dirty="0">
                <a:latin typeface="Arial Narrow" panose="020B0606020202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78517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06" y="2133600"/>
            <a:ext cx="6096000" cy="446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949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Model </a:t>
            </a:r>
            <a:r>
              <a:rPr lang="en-US" sz="2800" dirty="0" err="1" smtClean="0">
                <a:solidFill>
                  <a:schemeClr val="accent5"/>
                </a:solidFill>
              </a:rPr>
              <a:t>komunikasi</a:t>
            </a:r>
            <a:r>
              <a:rPr lang="en-US" sz="2800" dirty="0" smtClean="0">
                <a:solidFill>
                  <a:schemeClr val="accent5"/>
                </a:solidFill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</a:rPr>
              <a:t>baru</a:t>
            </a:r>
            <a:endParaRPr lang="en-US" sz="2800" dirty="0">
              <a:solidFill>
                <a:schemeClr val="accent5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2735380"/>
            <a:ext cx="6888163" cy="280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38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72536"/>
          </a:xfrm>
        </p:spPr>
        <p:txBody>
          <a:bodyPr>
            <a:normAutofit fontScale="90000"/>
          </a:bodyPr>
          <a:lstStyle/>
          <a:p>
            <a:r>
              <a:rPr lang="en-ID" dirty="0" err="1">
                <a:solidFill>
                  <a:srgbClr val="00B0F0"/>
                </a:solidFill>
              </a:rPr>
              <a:t>Terminologi</a:t>
            </a:r>
            <a:r>
              <a:rPr lang="en-ID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4038600"/>
          </a:xfrm>
        </p:spPr>
        <p:txBody>
          <a:bodyPr>
            <a:normAutofit lnSpcReduction="10000"/>
          </a:bodyPr>
          <a:lstStyle/>
          <a:p>
            <a:r>
              <a:rPr lang="en-ID" dirty="0" err="1" smtClean="0"/>
              <a:t>Medsos</a:t>
            </a:r>
            <a:r>
              <a:rPr lang="en-ID" dirty="0" smtClean="0"/>
              <a:t> </a:t>
            </a:r>
            <a:r>
              <a:rPr lang="en-ID" dirty="0" err="1" smtClean="0"/>
              <a:t>adalah</a:t>
            </a:r>
            <a:r>
              <a:rPr lang="en-ID" dirty="0" smtClean="0"/>
              <a:t> platform yang </a:t>
            </a:r>
            <a:r>
              <a:rPr lang="en-ID" dirty="0" err="1" smtClean="0"/>
              <a:t>muncul</a:t>
            </a:r>
            <a:r>
              <a:rPr lang="en-ID" dirty="0" smtClean="0"/>
              <a:t> di media </a:t>
            </a:r>
            <a:r>
              <a:rPr lang="en-ID" dirty="0" err="1" smtClean="0"/>
              <a:t>siber</a:t>
            </a:r>
            <a:endParaRPr lang="en-ID" dirty="0" smtClean="0"/>
          </a:p>
          <a:p>
            <a:pPr marL="68580" indent="0">
              <a:buNone/>
            </a:pPr>
            <a:endParaRPr lang="en-ID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ID" dirty="0" err="1" smtClean="0"/>
              <a:t>Mandibergh</a:t>
            </a:r>
            <a:r>
              <a:rPr lang="en-ID" dirty="0" smtClean="0"/>
              <a:t> (2012),   </a:t>
            </a:r>
            <a:r>
              <a:rPr lang="en-ID" dirty="0" err="1" smtClean="0"/>
              <a:t>medsos</a:t>
            </a:r>
            <a:r>
              <a:rPr lang="en-ID" dirty="0" smtClean="0"/>
              <a:t>: media yang </a:t>
            </a:r>
            <a:r>
              <a:rPr lang="en-ID" dirty="0" err="1" smtClean="0"/>
              <a:t>mewadahi</a:t>
            </a:r>
            <a:r>
              <a:rPr lang="en-ID" dirty="0" smtClean="0"/>
              <a:t> </a:t>
            </a:r>
            <a:r>
              <a:rPr lang="en-ID" dirty="0" err="1" smtClean="0"/>
              <a:t>kerjasama</a:t>
            </a:r>
            <a:r>
              <a:rPr lang="en-ID" dirty="0" smtClean="0"/>
              <a:t> di </a:t>
            </a:r>
            <a:r>
              <a:rPr lang="en-ID" dirty="0" err="1" smtClean="0"/>
              <a:t>antara</a:t>
            </a:r>
            <a:r>
              <a:rPr lang="en-ID" dirty="0" smtClean="0"/>
              <a:t>   </a:t>
            </a:r>
            <a:r>
              <a:rPr lang="en-ID" dirty="0" err="1" smtClean="0"/>
              <a:t>pengguna</a:t>
            </a:r>
            <a:r>
              <a:rPr lang="en-ID" dirty="0" smtClean="0"/>
              <a:t> yang </a:t>
            </a:r>
            <a:r>
              <a:rPr lang="en-ID" dirty="0" err="1" smtClean="0"/>
              <a:t>menghasilkan</a:t>
            </a:r>
            <a:r>
              <a:rPr lang="en-ID" dirty="0" smtClean="0"/>
              <a:t> </a:t>
            </a:r>
            <a:r>
              <a:rPr lang="en-ID" dirty="0" err="1" smtClean="0"/>
              <a:t>konten</a:t>
            </a:r>
            <a:endParaRPr lang="en-ID" dirty="0" smtClean="0"/>
          </a:p>
          <a:p>
            <a:pPr marL="68580" indent="0">
              <a:buNone/>
            </a:pPr>
            <a:endParaRPr lang="en-ID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ID" dirty="0" smtClean="0"/>
              <a:t>Van </a:t>
            </a:r>
            <a:r>
              <a:rPr lang="en-ID" dirty="0" err="1"/>
              <a:t>D</a:t>
            </a:r>
            <a:r>
              <a:rPr lang="en-ID" dirty="0" err="1" smtClean="0"/>
              <a:t>ijk</a:t>
            </a:r>
            <a:r>
              <a:rPr lang="en-ID" dirty="0" smtClean="0"/>
              <a:t> (2013),   </a:t>
            </a:r>
            <a:r>
              <a:rPr lang="en-ID" dirty="0" err="1" smtClean="0"/>
              <a:t>medsos</a:t>
            </a:r>
            <a:r>
              <a:rPr lang="en-ID" dirty="0" smtClean="0"/>
              <a:t>: platform media yang </a:t>
            </a:r>
            <a:r>
              <a:rPr lang="en-ID" dirty="0" err="1" smtClean="0"/>
              <a:t>fokus</a:t>
            </a:r>
            <a:r>
              <a:rPr lang="en-ID" dirty="0" smtClean="0"/>
              <a:t> </a:t>
            </a:r>
            <a:r>
              <a:rPr lang="en-ID" dirty="0" err="1" smtClean="0"/>
              <a:t>pada</a:t>
            </a:r>
            <a:r>
              <a:rPr lang="en-ID" dirty="0" smtClean="0"/>
              <a:t> </a:t>
            </a:r>
            <a:r>
              <a:rPr lang="en-ID" dirty="0" err="1" smtClean="0"/>
              <a:t>eksistensi</a:t>
            </a:r>
            <a:r>
              <a:rPr lang="en-ID" dirty="0" smtClean="0"/>
              <a:t> </a:t>
            </a:r>
            <a:r>
              <a:rPr lang="en-ID" dirty="0" err="1" smtClean="0"/>
              <a:t>pengguna</a:t>
            </a:r>
            <a:r>
              <a:rPr lang="en-ID" dirty="0" smtClean="0"/>
              <a:t> yang </a:t>
            </a:r>
            <a:r>
              <a:rPr lang="en-ID" dirty="0" err="1" smtClean="0"/>
              <a:t>memfasilitasi</a:t>
            </a:r>
            <a:r>
              <a:rPr lang="en-ID" dirty="0" smtClean="0"/>
              <a:t> </a:t>
            </a:r>
            <a:r>
              <a:rPr lang="en-ID" dirty="0" err="1" smtClean="0"/>
              <a:t>mereka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 smtClean="0"/>
              <a:t>beraktivitas</a:t>
            </a:r>
            <a:r>
              <a:rPr lang="en-ID" dirty="0" smtClean="0"/>
              <a:t> </a:t>
            </a:r>
            <a:r>
              <a:rPr lang="en-ID" dirty="0" err="1" smtClean="0"/>
              <a:t>maupun</a:t>
            </a:r>
            <a:r>
              <a:rPr lang="en-ID" dirty="0" smtClean="0"/>
              <a:t> </a:t>
            </a:r>
            <a:r>
              <a:rPr lang="en-ID" dirty="0" err="1" smtClean="0"/>
              <a:t>berkolaborasi</a:t>
            </a:r>
            <a:r>
              <a:rPr lang="en-ID" dirty="0" smtClean="0"/>
              <a:t>. </a:t>
            </a:r>
            <a:r>
              <a:rPr lang="en-ID" dirty="0" err="1" smtClean="0"/>
              <a:t>Medsos</a:t>
            </a:r>
            <a:r>
              <a:rPr lang="en-ID" dirty="0" smtClean="0"/>
              <a:t> </a:t>
            </a:r>
            <a:r>
              <a:rPr lang="en-ID" dirty="0" err="1" smtClean="0"/>
              <a:t>sebagai</a:t>
            </a:r>
            <a:r>
              <a:rPr lang="en-ID" dirty="0" smtClean="0"/>
              <a:t> medium online yang </a:t>
            </a:r>
            <a:r>
              <a:rPr lang="en-ID" dirty="0" err="1" smtClean="0"/>
              <a:t>menguatkan</a:t>
            </a:r>
            <a:r>
              <a:rPr lang="en-ID" dirty="0" smtClean="0"/>
              <a:t> </a:t>
            </a:r>
            <a:r>
              <a:rPr lang="en-ID" dirty="0" err="1" smtClean="0"/>
              <a:t>hubungan</a:t>
            </a:r>
            <a:r>
              <a:rPr lang="en-ID" dirty="0" smtClean="0"/>
              <a:t> </a:t>
            </a:r>
            <a:r>
              <a:rPr lang="en-ID" dirty="0" err="1" smtClean="0"/>
              <a:t>antarpengguna</a:t>
            </a:r>
            <a:r>
              <a:rPr lang="en-ID" dirty="0" smtClean="0"/>
              <a:t> </a:t>
            </a:r>
            <a:r>
              <a:rPr lang="en-ID" dirty="0" err="1" smtClean="0"/>
              <a:t>sekaligus</a:t>
            </a:r>
            <a:r>
              <a:rPr lang="en-ID" dirty="0" smtClean="0"/>
              <a:t> </a:t>
            </a:r>
            <a:r>
              <a:rPr lang="en-ID" dirty="0" err="1" smtClean="0"/>
              <a:t>sebagai</a:t>
            </a:r>
            <a:r>
              <a:rPr lang="en-ID" dirty="0" smtClean="0"/>
              <a:t> </a:t>
            </a:r>
            <a:r>
              <a:rPr lang="en-ID" dirty="0" err="1" smtClean="0"/>
              <a:t>sebuah</a:t>
            </a:r>
            <a:r>
              <a:rPr lang="en-ID" dirty="0" smtClean="0"/>
              <a:t> </a:t>
            </a:r>
            <a:r>
              <a:rPr lang="en-ID" dirty="0" err="1" smtClean="0"/>
              <a:t>ikatan</a:t>
            </a:r>
            <a:r>
              <a:rPr lang="en-ID" dirty="0" smtClean="0"/>
              <a:t> </a:t>
            </a:r>
            <a:r>
              <a:rPr lang="en-ID" dirty="0" err="1" smtClean="0"/>
              <a:t>sosial</a:t>
            </a:r>
            <a:endParaRPr lang="en-ID" dirty="0" smtClean="0"/>
          </a:p>
          <a:p>
            <a:endParaRPr lang="en-ID" dirty="0"/>
          </a:p>
          <a:p>
            <a:endParaRPr lang="en-ID" dirty="0" smtClean="0"/>
          </a:p>
        </p:txBody>
      </p:sp>
    </p:spTree>
    <p:extLst>
      <p:ext uri="{BB962C8B-B14F-4D97-AF65-F5344CB8AC3E}">
        <p14:creationId xmlns:p14="http://schemas.microsoft.com/office/powerpoint/2010/main" val="1179900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39775"/>
            <a:ext cx="3681413" cy="4572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Agency FB" panose="020B0503020202020204" pitchFamily="34" charset="0"/>
              </a:rPr>
              <a:t>Komunikasi</a:t>
            </a:r>
            <a:r>
              <a:rPr lang="en-US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gency FB" panose="020B0503020202020204" pitchFamily="34" charset="0"/>
              </a:rPr>
              <a:t>tradisional</a:t>
            </a:r>
            <a:endParaRPr lang="en-US" dirty="0">
              <a:solidFill>
                <a:srgbClr val="C00000"/>
              </a:solidFill>
              <a:latin typeface="Agency FB" panose="020B0503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70778"/>
            <a:ext cx="2803400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06" y="4250531"/>
            <a:ext cx="3038475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44" y="1770778"/>
            <a:ext cx="2590800" cy="190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30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936340"/>
            <a:ext cx="1905000" cy="20964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505200"/>
            <a:ext cx="4343400" cy="27481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230421"/>
            <a:ext cx="2819400" cy="150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45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634344" cy="129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KOMUNIKASI VIRTUAL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7030A0"/>
                </a:solidFill>
                <a:latin typeface="Corbel" panose="020B0503020204020204" pitchFamily="34" charset="0"/>
              </a:rPr>
              <a:t>Komunikasi</a:t>
            </a:r>
            <a:r>
              <a:rPr lang="en-US" dirty="0" smtClean="0">
                <a:solidFill>
                  <a:srgbClr val="7030A0"/>
                </a:solidFill>
                <a:latin typeface="Corbel" panose="020B0503020204020204" pitchFamily="34" charset="0"/>
              </a:rPr>
              <a:t> yang </a:t>
            </a:r>
            <a:r>
              <a:rPr lang="en-US" dirty="0" err="1" smtClean="0">
                <a:solidFill>
                  <a:srgbClr val="7030A0"/>
                </a:solidFill>
                <a:latin typeface="Corbel" panose="020B0503020204020204" pitchFamily="34" charset="0"/>
              </a:rPr>
              <a:t>dipahami</a:t>
            </a:r>
            <a:r>
              <a:rPr lang="en-US" dirty="0" smtClean="0">
                <a:solidFill>
                  <a:srgbClr val="7030A0"/>
                </a:solidFill>
                <a:latin typeface="Corbel" panose="020B0503020204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orbel" panose="020B0503020204020204" pitchFamily="34" charset="0"/>
              </a:rPr>
              <a:t>sebagai</a:t>
            </a:r>
            <a:r>
              <a:rPr lang="en-US" dirty="0" smtClean="0">
                <a:solidFill>
                  <a:srgbClr val="7030A0"/>
                </a:solidFill>
                <a:latin typeface="Corbel" panose="020B0503020204020204" pitchFamily="34" charset="0"/>
              </a:rPr>
              <a:t> virtual reality </a:t>
            </a:r>
            <a:r>
              <a:rPr lang="en-US" dirty="0" err="1" smtClean="0">
                <a:solidFill>
                  <a:srgbClr val="7030A0"/>
                </a:solidFill>
                <a:latin typeface="Corbel" panose="020B0503020204020204" pitchFamily="34" charset="0"/>
              </a:rPr>
              <a:t>pada</a:t>
            </a:r>
            <a:r>
              <a:rPr lang="en-US" dirty="0" smtClean="0">
                <a:solidFill>
                  <a:srgbClr val="7030A0"/>
                </a:solidFill>
                <a:latin typeface="Corbel" panose="020B0503020204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orbel" panose="020B0503020204020204" pitchFamily="34" charset="0"/>
              </a:rPr>
              <a:t>ruang</a:t>
            </a:r>
            <a:r>
              <a:rPr lang="en-US" dirty="0" smtClean="0">
                <a:solidFill>
                  <a:srgbClr val="7030A0"/>
                </a:solidFill>
                <a:latin typeface="Corbel" panose="020B0503020204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orbel" panose="020B0503020204020204" pitchFamily="34" charset="0"/>
              </a:rPr>
              <a:t>lingkup</a:t>
            </a:r>
            <a:r>
              <a:rPr lang="en-US" dirty="0" smtClean="0">
                <a:solidFill>
                  <a:srgbClr val="7030A0"/>
                </a:solidFill>
                <a:latin typeface="Corbel" panose="020B0503020204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orbel" panose="020B0503020204020204" pitchFamily="34" charset="0"/>
              </a:rPr>
              <a:t>dunia</a:t>
            </a:r>
            <a:r>
              <a:rPr lang="en-US" dirty="0" smtClean="0">
                <a:solidFill>
                  <a:srgbClr val="7030A0"/>
                </a:solidFill>
                <a:latin typeface="Corbel" panose="020B0503020204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orbel" panose="020B0503020204020204" pitchFamily="34" charset="0"/>
              </a:rPr>
              <a:t>maya</a:t>
            </a:r>
            <a:r>
              <a:rPr lang="en-US" dirty="0" smtClean="0">
                <a:solidFill>
                  <a:srgbClr val="7030A0"/>
                </a:solidFill>
                <a:latin typeface="Corbel" panose="020B0503020204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orbel" panose="020B0503020204020204" pitchFamily="34" charset="0"/>
              </a:rPr>
              <a:t>dengan</a:t>
            </a:r>
            <a:r>
              <a:rPr lang="en-US" dirty="0" smtClean="0">
                <a:solidFill>
                  <a:srgbClr val="7030A0"/>
                </a:solidFill>
                <a:latin typeface="Corbel" panose="020B0503020204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orbel" panose="020B0503020204020204" pitchFamily="34" charset="0"/>
              </a:rPr>
              <a:t>menggunakan</a:t>
            </a:r>
            <a:r>
              <a:rPr lang="en-US" dirty="0" smtClean="0">
                <a:solidFill>
                  <a:srgbClr val="7030A0"/>
                </a:solidFill>
                <a:latin typeface="Corbel" panose="020B0503020204020204" pitchFamily="34" charset="0"/>
              </a:rPr>
              <a:t> internet; </a:t>
            </a:r>
            <a:r>
              <a:rPr lang="en-US" dirty="0" err="1" smtClean="0">
                <a:solidFill>
                  <a:srgbClr val="7030A0"/>
                </a:solidFill>
                <a:latin typeface="Corbel" panose="020B0503020204020204" pitchFamily="34" charset="0"/>
              </a:rPr>
              <a:t>bidang</a:t>
            </a:r>
            <a:r>
              <a:rPr lang="en-US" dirty="0" smtClean="0">
                <a:solidFill>
                  <a:srgbClr val="7030A0"/>
                </a:solidFill>
                <a:latin typeface="Corbel" panose="020B0503020204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orbel" panose="020B0503020204020204" pitchFamily="34" charset="0"/>
              </a:rPr>
              <a:t>perdagangan</a:t>
            </a:r>
            <a:r>
              <a:rPr lang="en-US" dirty="0" smtClean="0">
                <a:solidFill>
                  <a:srgbClr val="7030A0"/>
                </a:solidFill>
                <a:latin typeface="Corbel" panose="020B0503020204020204" pitchFamily="34" charset="0"/>
              </a:rPr>
              <a:t>/</a:t>
            </a:r>
            <a:r>
              <a:rPr lang="en-US" dirty="0" err="1" smtClean="0">
                <a:solidFill>
                  <a:srgbClr val="7030A0"/>
                </a:solidFill>
                <a:latin typeface="Corbel" panose="020B0503020204020204" pitchFamily="34" charset="0"/>
              </a:rPr>
              <a:t>bisnis</a:t>
            </a:r>
            <a:r>
              <a:rPr lang="en-US" dirty="0" smtClean="0">
                <a:solidFill>
                  <a:srgbClr val="7030A0"/>
                </a:solidFill>
                <a:latin typeface="Corbel" panose="020B0503020204020204" pitchFamily="34" charset="0"/>
              </a:rPr>
              <a:t> (e-commerce), </a:t>
            </a:r>
            <a:r>
              <a:rPr lang="en-US" dirty="0" err="1" smtClean="0">
                <a:solidFill>
                  <a:srgbClr val="7030A0"/>
                </a:solidFill>
                <a:latin typeface="Corbel" panose="020B0503020204020204" pitchFamily="34" charset="0"/>
              </a:rPr>
              <a:t>bidang</a:t>
            </a:r>
            <a:r>
              <a:rPr lang="en-US" dirty="0" smtClean="0">
                <a:solidFill>
                  <a:srgbClr val="7030A0"/>
                </a:solidFill>
                <a:latin typeface="Corbel" panose="020B0503020204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orbel" panose="020B0503020204020204" pitchFamily="34" charset="0"/>
              </a:rPr>
              <a:t>pendidikan</a:t>
            </a:r>
            <a:r>
              <a:rPr lang="en-US" dirty="0" smtClean="0">
                <a:solidFill>
                  <a:srgbClr val="7030A0"/>
                </a:solidFill>
                <a:latin typeface="Corbel" panose="020B0503020204020204" pitchFamily="34" charset="0"/>
              </a:rPr>
              <a:t> (e-education), </a:t>
            </a:r>
            <a:r>
              <a:rPr lang="en-US" dirty="0" err="1" smtClean="0">
                <a:solidFill>
                  <a:srgbClr val="7030A0"/>
                </a:solidFill>
                <a:latin typeface="Corbel" panose="020B0503020204020204" pitchFamily="34" charset="0"/>
              </a:rPr>
              <a:t>kesehatan</a:t>
            </a:r>
            <a:r>
              <a:rPr lang="en-US" dirty="0" smtClean="0">
                <a:solidFill>
                  <a:srgbClr val="7030A0"/>
                </a:solidFill>
                <a:latin typeface="Corbel" panose="020B0503020204020204" pitchFamily="34" charset="0"/>
              </a:rPr>
              <a:t> (telemedicine), </a:t>
            </a:r>
            <a:r>
              <a:rPr lang="en-US" dirty="0" err="1" smtClean="0">
                <a:solidFill>
                  <a:srgbClr val="7030A0"/>
                </a:solidFill>
                <a:latin typeface="Corbel" panose="020B0503020204020204" pitchFamily="34" charset="0"/>
              </a:rPr>
              <a:t>pemerintahan</a:t>
            </a:r>
            <a:r>
              <a:rPr lang="en-US" dirty="0" smtClean="0">
                <a:solidFill>
                  <a:srgbClr val="7030A0"/>
                </a:solidFill>
                <a:latin typeface="Corbel" panose="020B0503020204020204" pitchFamily="34" charset="0"/>
              </a:rPr>
              <a:t> (e-government).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0000"/>
            <a:ext cx="4267200" cy="224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99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1561064"/>
          </a:xfrm>
        </p:spPr>
        <p:txBody>
          <a:bodyPr>
            <a:normAutofit/>
          </a:bodyPr>
          <a:lstStyle/>
          <a:p>
            <a:r>
              <a:rPr lang="en-US" sz="2200" dirty="0" err="1" smtClean="0">
                <a:solidFill>
                  <a:srgbClr val="FF0000"/>
                </a:solidFill>
              </a:rPr>
              <a:t>Syarat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FF0000"/>
                </a:solidFill>
              </a:rPr>
              <a:t>virtual </a:t>
            </a:r>
            <a:r>
              <a:rPr lang="en-US" sz="2200" dirty="0" smtClean="0">
                <a:solidFill>
                  <a:srgbClr val="FF0000"/>
                </a:solidFill>
              </a:rPr>
              <a:t>community</a:t>
            </a:r>
            <a:br>
              <a:rPr lang="en-US" sz="2200" dirty="0" smtClean="0">
                <a:solidFill>
                  <a:srgbClr val="FF0000"/>
                </a:solidFill>
              </a:rPr>
            </a:br>
            <a:r>
              <a:rPr lang="en-US" sz="2200" dirty="0" smtClean="0">
                <a:solidFill>
                  <a:srgbClr val="FF0000"/>
                </a:solidFill>
              </a:rPr>
              <a:t>(Geoffrey </a:t>
            </a:r>
            <a:r>
              <a:rPr lang="en-US" sz="2200" dirty="0">
                <a:solidFill>
                  <a:srgbClr val="FF0000"/>
                </a:solidFill>
              </a:rPr>
              <a:t>Liu 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dalamJurnal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FF0000"/>
                </a:solidFill>
              </a:rPr>
              <a:t>Computer-Mediated </a:t>
            </a:r>
            <a:r>
              <a:rPr lang="en-US" sz="2200" dirty="0" smtClean="0">
                <a:solidFill>
                  <a:srgbClr val="FF0000"/>
                </a:solidFill>
              </a:rPr>
              <a:t>Com)</a:t>
            </a:r>
            <a:r>
              <a:rPr lang="en-US" dirty="0"/>
              <a:t/>
            </a:r>
            <a:br>
              <a:rPr lang="en-US" dirty="0"/>
            </a:b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262308" cy="4000948"/>
          </a:xfrm>
        </p:spPr>
        <p:txBody>
          <a:bodyPr>
            <a:normAutofit/>
          </a:bodyPr>
          <a:lstStyle/>
          <a:p>
            <a:r>
              <a:rPr lang="en-US" dirty="0" err="1" smtClean="0"/>
              <a:t>ada</a:t>
            </a:r>
            <a:r>
              <a:rPr lang="en-US" dirty="0" smtClean="0"/>
              <a:t> virtual public space</a:t>
            </a:r>
          </a:p>
          <a:p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aktifitas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endParaRPr lang="en-US" dirty="0" smtClean="0"/>
          </a:p>
          <a:p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berinteraksi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konsistensi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interaktifitas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verbal,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simulasi</a:t>
            </a:r>
            <a:r>
              <a:rPr lang="en-US" dirty="0" smtClean="0"/>
              <a:t> </a:t>
            </a:r>
            <a:r>
              <a:rPr lang="en-US" dirty="0" err="1" smtClean="0"/>
              <a:t>aksi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konsistensi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nickname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715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email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743200"/>
          </a:xfrm>
        </p:spPr>
        <p:txBody>
          <a:bodyPr>
            <a:noAutofit/>
          </a:bodyPr>
          <a:lstStyle/>
          <a:p>
            <a:endParaRPr lang="en-US" sz="1400" dirty="0" smtClean="0"/>
          </a:p>
          <a:p>
            <a:r>
              <a:rPr lang="en-US" dirty="0" smtClean="0"/>
              <a:t>Electronic Mail.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yang </a:t>
            </a:r>
            <a:r>
              <a:rPr lang="en-US" dirty="0" err="1" smtClean="0"/>
              <a:t>dikirimkan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r>
              <a:rPr lang="en-US" dirty="0" smtClean="0"/>
              <a:t> lain di </a:t>
            </a:r>
            <a:r>
              <a:rPr lang="en-US" dirty="0" err="1" smtClean="0"/>
              <a:t>jaringan</a:t>
            </a:r>
            <a:r>
              <a:rPr lang="en-US" dirty="0" smtClean="0"/>
              <a:t> internet. </a:t>
            </a:r>
            <a:r>
              <a:rPr lang="en-US" dirty="0" err="1" smtClean="0"/>
              <a:t>Formatnya</a:t>
            </a:r>
            <a:r>
              <a:rPr lang="en-US" dirty="0" smtClean="0"/>
              <a:t> </a:t>
            </a:r>
            <a:r>
              <a:rPr lang="en-US" dirty="0" err="1" smtClean="0"/>
              <a:t>username@host.domain</a:t>
            </a:r>
            <a:r>
              <a:rPr lang="en-US" dirty="0" smtClean="0"/>
              <a:t>, </a:t>
            </a:r>
            <a:r>
              <a:rPr lang="en-US" dirty="0" err="1" smtClean="0"/>
              <a:t>misalnya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faqih@gmail.com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firza@yahoo.com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04900"/>
            <a:ext cx="4038600" cy="238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38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191000"/>
            <a:ext cx="80772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Model </a:t>
            </a:r>
            <a:r>
              <a:rPr lang="en-US" dirty="0" err="1"/>
              <a:t>komunikasinya</a:t>
            </a:r>
            <a:r>
              <a:rPr lang="en-US" dirty="0"/>
              <a:t> linear </a:t>
            </a:r>
            <a:r>
              <a:rPr lang="en-US" dirty="0" err="1"/>
              <a:t>sederhana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proses </a:t>
            </a:r>
            <a:r>
              <a:rPr lang="en-US" dirty="0" err="1"/>
              <a:t>penyampaian</a:t>
            </a:r>
            <a:r>
              <a:rPr lang="en-US" dirty="0"/>
              <a:t> </a:t>
            </a:r>
            <a:r>
              <a:rPr lang="en-US" dirty="0" err="1"/>
              <a:t>pesannya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cermat</a:t>
            </a:r>
            <a:r>
              <a:rPr lang="en-US" dirty="0"/>
              <a:t>.</a:t>
            </a:r>
          </a:p>
          <a:p>
            <a:r>
              <a:rPr lang="en-US" dirty="0" err="1" smtClean="0"/>
              <a:t>Pola-pola</a:t>
            </a:r>
            <a:r>
              <a:rPr lang="en-US" dirty="0" smtClean="0"/>
              <a:t> </a:t>
            </a:r>
            <a:r>
              <a:rPr lang="en-US" dirty="0" err="1" smtClean="0"/>
              <a:t>penyusunan</a:t>
            </a:r>
            <a:r>
              <a:rPr lang="en-US" dirty="0" smtClean="0"/>
              <a:t> </a:t>
            </a:r>
            <a:r>
              <a:rPr lang="en-US" dirty="0" err="1"/>
              <a:t>pesannya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, </a:t>
            </a:r>
            <a:r>
              <a:rPr lang="en-US" dirty="0" err="1"/>
              <a:t>terstruktur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Hemat</a:t>
            </a:r>
            <a:r>
              <a:rPr lang="en-US" dirty="0" smtClean="0"/>
              <a:t> &amp; </a:t>
            </a:r>
            <a:r>
              <a:rPr lang="en-US" dirty="0" err="1" smtClean="0"/>
              <a:t>multifungsi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90600"/>
            <a:ext cx="3048000" cy="202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85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725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Chat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429000"/>
            <a:ext cx="7772400" cy="2971800"/>
          </a:xfrm>
        </p:spPr>
        <p:txBody>
          <a:bodyPr>
            <a:normAutofit/>
          </a:bodyPr>
          <a:lstStyle/>
          <a:p>
            <a:r>
              <a:rPr lang="en-US" dirty="0" smtClean="0"/>
              <a:t>Chatting </a:t>
            </a:r>
            <a:r>
              <a:rPr lang="en-US" dirty="0" err="1" smtClean="0"/>
              <a:t>adalah</a:t>
            </a:r>
            <a:r>
              <a:rPr lang="en-US" dirty="0" smtClean="0"/>
              <a:t> program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internet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mengenal</a:t>
            </a:r>
            <a:r>
              <a:rPr lang="en-US" dirty="0" smtClean="0"/>
              <a:t> orang lain </a:t>
            </a:r>
            <a:r>
              <a:rPr lang="en-US" dirty="0" err="1" smtClean="0"/>
              <a:t>walaupun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. </a:t>
            </a:r>
          </a:p>
          <a:p>
            <a:r>
              <a:rPr lang="en-US" dirty="0" smtClean="0"/>
              <a:t>Chatting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wajah</a:t>
            </a:r>
            <a:r>
              <a:rPr lang="en-US" dirty="0" smtClean="0"/>
              <a:t> orang yang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WEBCAM.</a:t>
            </a:r>
          </a:p>
          <a:p>
            <a:r>
              <a:rPr lang="en-US" dirty="0"/>
              <a:t>Tingkat </a:t>
            </a:r>
            <a:r>
              <a:rPr lang="en-US" dirty="0" err="1"/>
              <a:t>kepercayaan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menghilang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memutuskan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server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75513"/>
            <a:ext cx="1241296" cy="124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714" y="1359763"/>
            <a:ext cx="1419801" cy="141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8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95400"/>
            <a:ext cx="4191000" cy="4495800"/>
          </a:xfrm>
        </p:spPr>
        <p:txBody>
          <a:bodyPr>
            <a:normAutofit/>
          </a:bodyPr>
          <a:lstStyle/>
          <a:p>
            <a:r>
              <a:rPr lang="en-ID" dirty="0" smtClean="0"/>
              <a:t>Chatting </a:t>
            </a:r>
            <a:r>
              <a:rPr lang="en-ID" dirty="0" err="1"/>
              <a:t>berfungsi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sarana</a:t>
            </a:r>
            <a:r>
              <a:rPr lang="en-ID" dirty="0"/>
              <a:t> </a:t>
            </a:r>
            <a:r>
              <a:rPr lang="en-ID" dirty="0" err="1"/>
              <a:t>komunikasi</a:t>
            </a:r>
            <a:r>
              <a:rPr lang="en-ID" dirty="0"/>
              <a:t> </a:t>
            </a:r>
            <a:r>
              <a:rPr lang="en-ID" dirty="0" smtClean="0"/>
              <a:t>interpersonal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 smtClean="0"/>
              <a:t>komunikasi</a:t>
            </a:r>
            <a:r>
              <a:rPr lang="en-ID" dirty="0" smtClean="0"/>
              <a:t> </a:t>
            </a:r>
            <a:r>
              <a:rPr lang="en-ID" dirty="0" err="1" smtClean="0"/>
              <a:t>kelompok</a:t>
            </a:r>
            <a:endParaRPr lang="en-ID" dirty="0" smtClean="0"/>
          </a:p>
          <a:p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/>
              <a:t>dunia</a:t>
            </a:r>
            <a:r>
              <a:rPr lang="en-ID" dirty="0"/>
              <a:t> </a:t>
            </a:r>
            <a:r>
              <a:rPr lang="en-ID" dirty="0" err="1" smtClean="0"/>
              <a:t>nyata</a:t>
            </a:r>
            <a:r>
              <a:rPr lang="en-ID" dirty="0" smtClean="0"/>
              <a:t>, </a:t>
            </a:r>
            <a:r>
              <a:rPr lang="en-ID" dirty="0" err="1"/>
              <a:t>Anda</a:t>
            </a:r>
            <a:r>
              <a:rPr lang="en-ID" dirty="0"/>
              <a:t> </a:t>
            </a:r>
            <a:r>
              <a:rPr lang="en-ID" dirty="0" err="1" smtClean="0"/>
              <a:t>kesulitan</a:t>
            </a:r>
            <a:r>
              <a:rPr lang="en-ID" dirty="0" smtClean="0"/>
              <a:t> </a:t>
            </a:r>
            <a:r>
              <a:rPr lang="en-ID" dirty="0" err="1" smtClean="0"/>
              <a:t>berkomunikasi</a:t>
            </a:r>
            <a:r>
              <a:rPr lang="en-ID" dirty="0" smtClean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 smtClean="0"/>
              <a:t>satu</a:t>
            </a:r>
            <a:r>
              <a:rPr lang="en-ID" dirty="0" smtClean="0"/>
              <a:t> </a:t>
            </a:r>
            <a:r>
              <a:rPr lang="en-ID" dirty="0"/>
              <a:t>target </a:t>
            </a:r>
            <a:r>
              <a:rPr lang="en-ID" dirty="0" err="1" smtClean="0"/>
              <a:t>bicara</a:t>
            </a:r>
            <a:r>
              <a:rPr lang="en-ID" dirty="0" smtClean="0"/>
              <a:t>. </a:t>
            </a:r>
            <a:r>
              <a:rPr lang="en-ID" dirty="0" err="1"/>
              <a:t>Misalnya</a:t>
            </a:r>
            <a:r>
              <a:rPr lang="en-ID" dirty="0"/>
              <a:t>, </a:t>
            </a:r>
            <a:r>
              <a:rPr lang="en-ID" dirty="0" err="1"/>
              <a:t>Anda</a:t>
            </a:r>
            <a:r>
              <a:rPr lang="en-ID" dirty="0"/>
              <a:t> </a:t>
            </a:r>
            <a:r>
              <a:rPr lang="en-ID" dirty="0" err="1" smtClean="0"/>
              <a:t>sulit</a:t>
            </a:r>
            <a:r>
              <a:rPr lang="en-ID" dirty="0" smtClean="0"/>
              <a:t> </a:t>
            </a:r>
            <a:r>
              <a:rPr lang="en-ID" dirty="0" err="1" smtClean="0"/>
              <a:t>berkomunikasi</a:t>
            </a:r>
            <a:r>
              <a:rPr lang="en-ID" dirty="0" smtClean="0"/>
              <a:t> </a:t>
            </a:r>
            <a:r>
              <a:rPr lang="en-ID" dirty="0" err="1" smtClean="0"/>
              <a:t>melalui</a:t>
            </a:r>
            <a:r>
              <a:rPr lang="en-ID" dirty="0" smtClean="0"/>
              <a:t> </a:t>
            </a:r>
            <a:r>
              <a:rPr lang="en-ID" dirty="0" err="1" smtClean="0"/>
              <a:t>telepon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pacar</a:t>
            </a:r>
            <a:r>
              <a:rPr lang="en-ID" dirty="0" smtClean="0"/>
              <a:t> </a:t>
            </a:r>
            <a:r>
              <a:rPr lang="en-ID" dirty="0" err="1" smtClean="0"/>
              <a:t>ketika</a:t>
            </a:r>
            <a:r>
              <a:rPr lang="en-ID" dirty="0" smtClean="0"/>
              <a:t> </a:t>
            </a:r>
            <a:r>
              <a:rPr lang="en-ID" dirty="0" err="1" smtClean="0"/>
              <a:t>ada</a:t>
            </a:r>
            <a:r>
              <a:rPr lang="en-ID" dirty="0" smtClean="0"/>
              <a:t> di </a:t>
            </a:r>
            <a:r>
              <a:rPr lang="en-ID" dirty="0" err="1" smtClean="0"/>
              <a:t>tengah</a:t>
            </a:r>
            <a:r>
              <a:rPr lang="en-ID" dirty="0" smtClean="0"/>
              <a:t> </a:t>
            </a:r>
            <a:r>
              <a:rPr lang="en-ID" dirty="0" err="1" smtClean="0"/>
              <a:t>keluarga</a:t>
            </a:r>
            <a:r>
              <a:rPr lang="en-ID" dirty="0"/>
              <a:t>.</a:t>
            </a:r>
          </a:p>
          <a:p>
            <a:endParaRPr lang="en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323109"/>
            <a:ext cx="2743200" cy="410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2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WEB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971800"/>
            <a:ext cx="73152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World </a:t>
            </a:r>
            <a:r>
              <a:rPr lang="en-US" dirty="0"/>
              <a:t>Wide </a:t>
            </a:r>
            <a:r>
              <a:rPr lang="en-US" dirty="0" smtClean="0"/>
              <a:t>Web,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, </a:t>
            </a:r>
            <a:r>
              <a:rPr lang="en-US" dirty="0" err="1"/>
              <a:t>gambar</a:t>
            </a:r>
            <a:r>
              <a:rPr lang="en-US" dirty="0"/>
              <a:t>, </a:t>
            </a:r>
            <a:r>
              <a:rPr lang="en-US" dirty="0" err="1"/>
              <a:t>suara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lain-lain </a:t>
            </a:r>
            <a:r>
              <a:rPr lang="en-US" dirty="0" err="1"/>
              <a:t>dipresentasikan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smtClean="0"/>
              <a:t>hypertext</a:t>
            </a:r>
            <a:endParaRPr lang="en-US" dirty="0"/>
          </a:p>
          <a:p>
            <a:r>
              <a:rPr lang="en-US" dirty="0" smtClean="0"/>
              <a:t>Timeless </a:t>
            </a:r>
            <a:r>
              <a:rPr lang="en-US" dirty="0" err="1" smtClean="0"/>
              <a:t>dan</a:t>
            </a:r>
            <a:r>
              <a:rPr lang="en-US" dirty="0" smtClean="0"/>
              <a:t> Borderless</a:t>
            </a:r>
          </a:p>
          <a:p>
            <a:r>
              <a:rPr lang="en-US" dirty="0" smtClean="0"/>
              <a:t>Detail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uptodate</a:t>
            </a:r>
            <a:endParaRPr lang="en-US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1178425"/>
            <a:ext cx="2189740" cy="112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717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Kekurangan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7230034" cy="3394229"/>
          </a:xfrm>
        </p:spPr>
        <p:txBody>
          <a:bodyPr>
            <a:normAutofit/>
          </a:bodyPr>
          <a:lstStyle/>
          <a:p>
            <a:r>
              <a:rPr lang="en-ID" dirty="0" err="1" smtClean="0"/>
              <a:t>Dapat</a:t>
            </a:r>
            <a:r>
              <a:rPr lang="en-ID" dirty="0" smtClean="0"/>
              <a:t> </a:t>
            </a:r>
            <a:r>
              <a:rPr lang="en-ID" dirty="0" err="1" smtClean="0"/>
              <a:t>diakses</a:t>
            </a:r>
            <a:r>
              <a:rPr lang="en-ID" dirty="0" smtClean="0"/>
              <a:t> </a:t>
            </a:r>
            <a:r>
              <a:rPr lang="en-ID" dirty="0" err="1" smtClean="0"/>
              <a:t>semua</a:t>
            </a:r>
            <a:r>
              <a:rPr lang="en-ID" dirty="0" smtClean="0"/>
              <a:t>  yang </a:t>
            </a:r>
            <a:r>
              <a:rPr lang="en-ID" dirty="0" err="1" smtClean="0"/>
              <a:t>baik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buruk</a:t>
            </a:r>
            <a:endParaRPr lang="en-ID" dirty="0"/>
          </a:p>
          <a:p>
            <a:r>
              <a:rPr lang="en-ID" dirty="0" err="1" smtClean="0"/>
              <a:t>Terjadi</a:t>
            </a:r>
            <a:r>
              <a:rPr lang="en-ID" dirty="0" smtClean="0"/>
              <a:t> </a:t>
            </a:r>
            <a:r>
              <a:rPr lang="en-ID" dirty="0" err="1"/>
              <a:t>kejahatan</a:t>
            </a:r>
            <a:r>
              <a:rPr lang="en-ID" dirty="0"/>
              <a:t> internet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penipuan</a:t>
            </a:r>
            <a:r>
              <a:rPr lang="en-ID" dirty="0"/>
              <a:t> </a:t>
            </a:r>
            <a:r>
              <a:rPr lang="en-ID" dirty="0" err="1"/>
              <a:t>undain</a:t>
            </a:r>
            <a:r>
              <a:rPr lang="en-ID" dirty="0"/>
              <a:t> </a:t>
            </a:r>
            <a:r>
              <a:rPr lang="en-ID" dirty="0" err="1"/>
              <a:t>berhadiah</a:t>
            </a:r>
            <a:r>
              <a:rPr lang="en-ID" dirty="0"/>
              <a:t>, hacking, cracking, </a:t>
            </a:r>
            <a:r>
              <a:rPr lang="en-ID" dirty="0" err="1"/>
              <a:t>pornografi</a:t>
            </a:r>
            <a:r>
              <a:rPr lang="en-ID" dirty="0"/>
              <a:t>.</a:t>
            </a:r>
          </a:p>
          <a:p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4284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01136"/>
          </a:xfrm>
        </p:spPr>
        <p:txBody>
          <a:bodyPr/>
          <a:lstStyle/>
          <a:p>
            <a:r>
              <a:rPr lang="en-ID" dirty="0" err="1" smtClean="0"/>
              <a:t>Terminologi</a:t>
            </a:r>
            <a:r>
              <a:rPr lang="en-ID" dirty="0" smtClean="0"/>
              <a:t> 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23652"/>
            <a:ext cx="7848600" cy="3508977"/>
          </a:xfrm>
        </p:spPr>
        <p:txBody>
          <a:bodyPr>
            <a:normAutofit/>
          </a:bodyPr>
          <a:lstStyle/>
          <a:p>
            <a:r>
              <a:rPr lang="en-ID" dirty="0"/>
              <a:t>Thomas Friedman (2007</a:t>
            </a:r>
            <a:r>
              <a:rPr lang="en-ID" dirty="0" smtClean="0"/>
              <a:t>): The </a:t>
            </a:r>
            <a:r>
              <a:rPr lang="en-ID" dirty="0"/>
              <a:t>world is flat</a:t>
            </a:r>
          </a:p>
          <a:p>
            <a:r>
              <a:rPr lang="en-ID" dirty="0" smtClean="0"/>
              <a:t>Richard </a:t>
            </a:r>
            <a:r>
              <a:rPr lang="en-ID" dirty="0"/>
              <a:t>Hunter (2002</a:t>
            </a:r>
            <a:r>
              <a:rPr lang="en-ID" dirty="0" smtClean="0"/>
              <a:t>): World </a:t>
            </a:r>
            <a:r>
              <a:rPr lang="en-ID" dirty="0"/>
              <a:t>without secret</a:t>
            </a:r>
          </a:p>
          <a:p>
            <a:r>
              <a:rPr lang="en-ID" dirty="0" smtClean="0"/>
              <a:t>Daniel </a:t>
            </a:r>
            <a:r>
              <a:rPr lang="en-ID" dirty="0"/>
              <a:t>Lerner: </a:t>
            </a:r>
            <a:r>
              <a:rPr lang="en-ID" dirty="0" err="1"/>
              <a:t>revolusi</a:t>
            </a:r>
            <a:r>
              <a:rPr lang="en-ID" dirty="0"/>
              <a:t> </a:t>
            </a:r>
            <a:r>
              <a:rPr lang="en-ID" dirty="0" err="1"/>
              <a:t>komunikasi</a:t>
            </a:r>
            <a:endParaRPr lang="en-ID" dirty="0"/>
          </a:p>
          <a:p>
            <a:r>
              <a:rPr lang="en-ID" dirty="0"/>
              <a:t>Daniel Bell: </a:t>
            </a:r>
            <a:r>
              <a:rPr lang="en-ID" dirty="0" err="1"/>
              <a:t>masyarakat</a:t>
            </a:r>
            <a:r>
              <a:rPr lang="en-ID" dirty="0"/>
              <a:t> </a:t>
            </a:r>
            <a:r>
              <a:rPr lang="en-ID" dirty="0" err="1"/>
              <a:t>pasca</a:t>
            </a:r>
            <a:r>
              <a:rPr lang="en-ID" dirty="0"/>
              <a:t> </a:t>
            </a:r>
            <a:r>
              <a:rPr lang="en-ID" dirty="0" err="1"/>
              <a:t>industri</a:t>
            </a:r>
            <a:endParaRPr lang="en-ID" dirty="0"/>
          </a:p>
          <a:p>
            <a:r>
              <a:rPr lang="en-ID" dirty="0"/>
              <a:t>Alvin </a:t>
            </a:r>
            <a:r>
              <a:rPr lang="en-ID" dirty="0" err="1"/>
              <a:t>Toffler:abad</a:t>
            </a:r>
            <a:r>
              <a:rPr lang="en-ID" dirty="0"/>
              <a:t> </a:t>
            </a:r>
            <a:r>
              <a:rPr lang="en-ID" dirty="0" err="1"/>
              <a:t>komunikasi</a:t>
            </a:r>
            <a:r>
              <a:rPr lang="en-ID" dirty="0"/>
              <a:t>, </a:t>
            </a:r>
            <a:r>
              <a:rPr lang="en-ID" dirty="0" err="1"/>
              <a:t>gelombang</a:t>
            </a:r>
            <a:r>
              <a:rPr lang="en-ID" dirty="0"/>
              <a:t> </a:t>
            </a:r>
            <a:r>
              <a:rPr lang="en-ID" dirty="0" err="1"/>
              <a:t>ketiga</a:t>
            </a:r>
            <a:endParaRPr lang="en-ID" dirty="0"/>
          </a:p>
          <a:p>
            <a:r>
              <a:rPr lang="en-ID" dirty="0"/>
              <a:t>Marshal McLuhan: global village</a:t>
            </a:r>
          </a:p>
          <a:p>
            <a:r>
              <a:rPr lang="en-ID" dirty="0"/>
              <a:t>Collin Cherry: </a:t>
            </a:r>
            <a:r>
              <a:rPr lang="en-ID" dirty="0" err="1"/>
              <a:t>ledakan</a:t>
            </a:r>
            <a:r>
              <a:rPr lang="en-ID" dirty="0"/>
              <a:t> </a:t>
            </a:r>
            <a:r>
              <a:rPr lang="en-ID" dirty="0" err="1"/>
              <a:t>komunikasi</a:t>
            </a:r>
            <a:r>
              <a:rPr lang="en-ID" dirty="0"/>
              <a:t> </a:t>
            </a:r>
            <a:r>
              <a:rPr lang="en-ID" dirty="0" err="1"/>
              <a:t>massa</a:t>
            </a:r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70389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3680910" cy="1029736"/>
          </a:xfrm>
        </p:spPr>
        <p:txBody>
          <a:bodyPr>
            <a:normAutofit fontScale="90000"/>
          </a:bodyPr>
          <a:lstStyle/>
          <a:p>
            <a:r>
              <a:rPr lang="en-ID" b="1" dirty="0" smtClean="0">
                <a:solidFill>
                  <a:srgbClr val="00B0F0"/>
                </a:solidFill>
              </a:rPr>
              <a:t>Yang mana </a:t>
            </a:r>
            <a:r>
              <a:rPr lang="en-ID" b="1" dirty="0" err="1" smtClean="0">
                <a:solidFill>
                  <a:srgbClr val="00B0F0"/>
                </a:solidFill>
              </a:rPr>
              <a:t>itu</a:t>
            </a:r>
            <a:r>
              <a:rPr lang="en-ID" b="1" dirty="0" smtClean="0">
                <a:solidFill>
                  <a:srgbClr val="00B0F0"/>
                </a:solidFill>
              </a:rPr>
              <a:t> media </a:t>
            </a:r>
            <a:r>
              <a:rPr lang="en-ID" b="1" dirty="0" err="1" smtClean="0">
                <a:solidFill>
                  <a:srgbClr val="00B0F0"/>
                </a:solidFill>
              </a:rPr>
              <a:t>baru</a:t>
            </a:r>
            <a:r>
              <a:rPr lang="en-ID" b="1" dirty="0" smtClean="0">
                <a:solidFill>
                  <a:srgbClr val="00B0F0"/>
                </a:solidFill>
              </a:rPr>
              <a:t>….</a:t>
            </a:r>
            <a:endParaRPr lang="en-ID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971800"/>
            <a:ext cx="8001000" cy="3505200"/>
          </a:xfrm>
        </p:spPr>
        <p:txBody>
          <a:bodyPr/>
          <a:lstStyle/>
          <a:p>
            <a:r>
              <a:rPr lang="en-ID" dirty="0" err="1" smtClean="0"/>
              <a:t>Inisiator</a:t>
            </a:r>
            <a:r>
              <a:rPr lang="en-ID" dirty="0" smtClean="0"/>
              <a:t> Marshal McLuhan (1969)</a:t>
            </a:r>
          </a:p>
          <a:p>
            <a:r>
              <a:rPr lang="en-ID" dirty="0" err="1" smtClean="0"/>
              <a:t>Istilah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menjelaskan</a:t>
            </a:r>
            <a:r>
              <a:rPr lang="en-ID" dirty="0" smtClean="0"/>
              <a:t> </a:t>
            </a:r>
            <a:r>
              <a:rPr lang="en-ID" dirty="0" err="1" smtClean="0"/>
              <a:t>konvergensi</a:t>
            </a:r>
            <a:r>
              <a:rPr lang="en-ID" dirty="0" smtClean="0"/>
              <a:t> </a:t>
            </a:r>
            <a:r>
              <a:rPr lang="en-ID" dirty="0" err="1" smtClean="0"/>
              <a:t>teknologi</a:t>
            </a:r>
            <a:r>
              <a:rPr lang="en-ID" dirty="0" smtClean="0"/>
              <a:t> </a:t>
            </a:r>
            <a:r>
              <a:rPr lang="en-ID" dirty="0" err="1" smtClean="0"/>
              <a:t>komunikasi</a:t>
            </a:r>
            <a:r>
              <a:rPr lang="en-ID" dirty="0" smtClean="0"/>
              <a:t> digital yang </a:t>
            </a:r>
            <a:r>
              <a:rPr lang="en-ID" dirty="0" err="1" smtClean="0"/>
              <a:t>terhubung</a:t>
            </a:r>
            <a:r>
              <a:rPr lang="en-ID" dirty="0" smtClean="0"/>
              <a:t> </a:t>
            </a:r>
            <a:r>
              <a:rPr lang="en-ID" dirty="0" err="1" smtClean="0"/>
              <a:t>ke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 smtClean="0"/>
              <a:t>jaringan</a:t>
            </a:r>
            <a:r>
              <a:rPr lang="en-ID" dirty="0" smtClean="0"/>
              <a:t>. </a:t>
            </a:r>
            <a:r>
              <a:rPr lang="en-ID" dirty="0" err="1" smtClean="0"/>
              <a:t>Itulah</a:t>
            </a:r>
            <a:r>
              <a:rPr lang="en-ID" dirty="0" smtClean="0"/>
              <a:t> internet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81000"/>
            <a:ext cx="254221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70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Fenomena</a:t>
            </a:r>
            <a:r>
              <a:rPr lang="en-ID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yang </a:t>
            </a:r>
            <a:r>
              <a:rPr lang="en-ID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menyertai</a:t>
            </a:r>
            <a:endParaRPr lang="en-ID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Revolusi</a:t>
            </a:r>
            <a:r>
              <a:rPr lang="en-ID" dirty="0" smtClean="0"/>
              <a:t> digital</a:t>
            </a:r>
          </a:p>
          <a:p>
            <a:r>
              <a:rPr lang="en-ID" dirty="0" err="1" smtClean="0"/>
              <a:t>Hasilkan</a:t>
            </a:r>
            <a:r>
              <a:rPr lang="en-ID" dirty="0" smtClean="0"/>
              <a:t> </a:t>
            </a:r>
            <a:r>
              <a:rPr lang="en-ID" dirty="0" err="1" smtClean="0"/>
              <a:t>efek</a:t>
            </a:r>
            <a:r>
              <a:rPr lang="en-ID" dirty="0" smtClean="0"/>
              <a:t> </a:t>
            </a:r>
            <a:r>
              <a:rPr lang="en-ID" dirty="0" err="1" smtClean="0"/>
              <a:t>budaya</a:t>
            </a:r>
            <a:endParaRPr lang="en-ID" dirty="0" smtClean="0"/>
          </a:p>
          <a:p>
            <a:r>
              <a:rPr lang="en-ID" dirty="0" err="1" smtClean="0"/>
              <a:t>Sulit</a:t>
            </a:r>
            <a:r>
              <a:rPr lang="en-ID" dirty="0" smtClean="0"/>
              <a:t> </a:t>
            </a:r>
            <a:r>
              <a:rPr lang="en-ID" dirty="0" err="1" smtClean="0"/>
              <a:t>diprediksi</a:t>
            </a:r>
            <a:endParaRPr lang="en-ID" dirty="0" smtClean="0"/>
          </a:p>
          <a:p>
            <a:r>
              <a:rPr lang="en-ID" dirty="0" err="1" smtClean="0"/>
              <a:t>Mengubah</a:t>
            </a:r>
            <a:r>
              <a:rPr lang="en-ID" dirty="0" smtClean="0"/>
              <a:t> </a:t>
            </a:r>
            <a:r>
              <a:rPr lang="en-ID" dirty="0" err="1" smtClean="0"/>
              <a:t>dinamika</a:t>
            </a:r>
            <a:r>
              <a:rPr lang="en-ID" dirty="0" smtClean="0"/>
              <a:t> </a:t>
            </a:r>
            <a:r>
              <a:rPr lang="en-ID" dirty="0" err="1" smtClean="0"/>
              <a:t>hubungan</a:t>
            </a:r>
            <a:r>
              <a:rPr lang="en-ID" dirty="0" smtClean="0"/>
              <a:t> </a:t>
            </a:r>
            <a:r>
              <a:rPr lang="en-ID" dirty="0" err="1" smtClean="0"/>
              <a:t>manusia</a:t>
            </a:r>
            <a:endParaRPr lang="en-ID" dirty="0" smtClean="0"/>
          </a:p>
          <a:p>
            <a:r>
              <a:rPr lang="en-ID" dirty="0" err="1" smtClean="0"/>
              <a:t>Mengkonvergensikan</a:t>
            </a:r>
            <a:r>
              <a:rPr lang="en-ID" dirty="0" smtClean="0"/>
              <a:t>  media</a:t>
            </a:r>
          </a:p>
          <a:p>
            <a:r>
              <a:rPr lang="en-ID" dirty="0" err="1" smtClean="0"/>
              <a:t>Banyak</a:t>
            </a:r>
            <a:r>
              <a:rPr lang="en-ID" dirty="0" smtClean="0"/>
              <a:t> sender </a:t>
            </a:r>
            <a:r>
              <a:rPr lang="en-ID" dirty="0" err="1" smtClean="0"/>
              <a:t>banyak</a:t>
            </a:r>
            <a:r>
              <a:rPr lang="en-ID" dirty="0" smtClean="0"/>
              <a:t> receiver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58368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Koran </a:t>
            </a:r>
            <a:r>
              <a:rPr lang="en-ID" dirty="0" err="1" smtClean="0"/>
              <a:t>ke</a:t>
            </a:r>
            <a:r>
              <a:rPr lang="en-ID" dirty="0" smtClean="0"/>
              <a:t> online….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73"/>
            <a:ext cx="7696200" cy="3599316"/>
          </a:xfrm>
        </p:spPr>
        <p:txBody>
          <a:bodyPr/>
          <a:lstStyle/>
          <a:p>
            <a:r>
              <a:rPr lang="en-ID" dirty="0" smtClean="0"/>
              <a:t>Chicago online </a:t>
            </a:r>
            <a:r>
              <a:rPr lang="en-ID" dirty="0" err="1" smtClean="0"/>
              <a:t>dilahirkan</a:t>
            </a:r>
            <a:r>
              <a:rPr lang="en-ID" dirty="0" smtClean="0"/>
              <a:t> 1992 </a:t>
            </a:r>
            <a:r>
              <a:rPr lang="en-ID" dirty="0" err="1" smtClean="0"/>
              <a:t>oleh</a:t>
            </a:r>
            <a:r>
              <a:rPr lang="en-ID" dirty="0" smtClean="0"/>
              <a:t> Chicago Tribune</a:t>
            </a:r>
          </a:p>
          <a:p>
            <a:r>
              <a:rPr lang="en-ID" dirty="0"/>
              <a:t>r</a:t>
            </a:r>
            <a:r>
              <a:rPr lang="en-ID" dirty="0" smtClean="0"/>
              <a:t>epublika.co.id (93-94), tempointeraktif.com </a:t>
            </a:r>
            <a:r>
              <a:rPr lang="en-ID" dirty="0" err="1" smtClean="0"/>
              <a:t>ke</a:t>
            </a:r>
            <a:r>
              <a:rPr lang="en-ID" dirty="0" smtClean="0"/>
              <a:t> tempo.co (96), </a:t>
            </a:r>
            <a:r>
              <a:rPr lang="en-ID" dirty="0" err="1" smtClean="0"/>
              <a:t>bisnis</a:t>
            </a:r>
            <a:r>
              <a:rPr lang="en-ID" dirty="0" smtClean="0"/>
              <a:t> Indonesia (97), </a:t>
            </a:r>
            <a:r>
              <a:rPr lang="en-ID" dirty="0" err="1" smtClean="0"/>
              <a:t>kompas</a:t>
            </a:r>
            <a:r>
              <a:rPr lang="en-ID" dirty="0" smtClean="0"/>
              <a:t> cyber media (97) </a:t>
            </a:r>
            <a:r>
              <a:rPr lang="en-ID" dirty="0" err="1" smtClean="0"/>
              <a:t>jadi</a:t>
            </a:r>
            <a:r>
              <a:rPr lang="en-ID" dirty="0" smtClean="0"/>
              <a:t> kompas.com (08)</a:t>
            </a:r>
          </a:p>
          <a:p>
            <a:r>
              <a:rPr lang="en-ID" dirty="0"/>
              <a:t>d</a:t>
            </a:r>
            <a:r>
              <a:rPr lang="en-ID" dirty="0" smtClean="0"/>
              <a:t>etik.com (98)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konsep</a:t>
            </a:r>
            <a:r>
              <a:rPr lang="en-ID" dirty="0" smtClean="0"/>
              <a:t> straight to the </a:t>
            </a:r>
            <a:r>
              <a:rPr lang="en-ID" dirty="0" err="1" smtClean="0"/>
              <a:t>poin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76882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53228"/>
            <a:ext cx="7199573" cy="1080938"/>
          </a:xfrm>
        </p:spPr>
        <p:txBody>
          <a:bodyPr>
            <a:normAutofit/>
          </a:bodyPr>
          <a:lstStyle/>
          <a:p>
            <a:r>
              <a:rPr lang="en-ID" sz="2400" dirty="0" err="1"/>
              <a:t>Riset</a:t>
            </a:r>
            <a:r>
              <a:rPr lang="en-ID" sz="2400" dirty="0"/>
              <a:t> </a:t>
            </a:r>
            <a:r>
              <a:rPr lang="en-ID" sz="2400" dirty="0" err="1"/>
              <a:t>Crowdtop</a:t>
            </a:r>
            <a:r>
              <a:rPr lang="en-ID" sz="2400" dirty="0"/>
              <a:t> </a:t>
            </a:r>
            <a:r>
              <a:rPr lang="en-ID" sz="2400" dirty="0" smtClean="0"/>
              <a:t>&amp; The Wall Street Journal </a:t>
            </a:r>
            <a:r>
              <a:rPr lang="en-ID" sz="2400" dirty="0"/>
              <a:t>(</a:t>
            </a:r>
            <a:r>
              <a:rPr lang="en-ID" sz="2400" dirty="0" smtClean="0"/>
              <a:t>2014)</a:t>
            </a:r>
            <a:endParaRPr lang="en-ID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ID" dirty="0" smtClean="0"/>
          </a:p>
          <a:p>
            <a:r>
              <a:rPr lang="en-ID" dirty="0" smtClean="0"/>
              <a:t>839 </a:t>
            </a:r>
            <a:r>
              <a:rPr lang="en-ID" dirty="0" err="1" smtClean="0"/>
              <a:t>responden</a:t>
            </a:r>
            <a:r>
              <a:rPr lang="en-ID" dirty="0" smtClean="0"/>
              <a:t>(16-36 </a:t>
            </a:r>
            <a:r>
              <a:rPr lang="en-ID" dirty="0" err="1" smtClean="0"/>
              <a:t>thn</a:t>
            </a:r>
            <a:r>
              <a:rPr lang="en-ID" dirty="0" smtClean="0"/>
              <a:t>) : </a:t>
            </a:r>
          </a:p>
          <a:p>
            <a:pPr marL="68580" indent="0">
              <a:buNone/>
            </a:pPr>
            <a:r>
              <a:rPr lang="en-ID" dirty="0"/>
              <a:t> </a:t>
            </a:r>
            <a:r>
              <a:rPr lang="en-ID" dirty="0" smtClean="0"/>
              <a:t>  </a:t>
            </a:r>
            <a:r>
              <a:rPr lang="en-ID" dirty="0" err="1" smtClean="0"/>
              <a:t>akses</a:t>
            </a:r>
            <a:r>
              <a:rPr lang="en-ID" dirty="0" smtClean="0"/>
              <a:t> internet &gt; media mainstream</a:t>
            </a:r>
          </a:p>
          <a:p>
            <a:pPr marL="68580" indent="0">
              <a:buNone/>
            </a:pPr>
            <a:endParaRPr lang="en-ID" dirty="0"/>
          </a:p>
          <a:p>
            <a:pPr marL="68580" indent="0">
              <a:buNone/>
            </a:pPr>
            <a:r>
              <a:rPr lang="en-ID" dirty="0" smtClean="0"/>
              <a:t>Browsing		: 2.34</a:t>
            </a:r>
          </a:p>
          <a:p>
            <a:pPr marL="68580" indent="0">
              <a:buNone/>
            </a:pPr>
            <a:r>
              <a:rPr lang="en-ID" dirty="0" smtClean="0"/>
              <a:t>Social networking	: 3.12</a:t>
            </a:r>
          </a:p>
          <a:p>
            <a:pPr marL="68580" indent="0">
              <a:buNone/>
            </a:pPr>
            <a:r>
              <a:rPr lang="en-ID" dirty="0" smtClean="0"/>
              <a:t>Watch live TV 	: 2.16</a:t>
            </a:r>
          </a:p>
          <a:p>
            <a:pPr marL="68580" indent="0">
              <a:buNone/>
            </a:pPr>
            <a:r>
              <a:rPr lang="en-ID" dirty="0" smtClean="0"/>
              <a:t>Video game		: 1,47</a:t>
            </a:r>
          </a:p>
          <a:p>
            <a:pPr marL="68580" indent="0">
              <a:buNone/>
            </a:pPr>
            <a:r>
              <a:rPr lang="en-ID" dirty="0" smtClean="0"/>
              <a:t>Radio			: 1,15</a:t>
            </a:r>
          </a:p>
          <a:p>
            <a:pPr marL="68580" indent="0">
              <a:buNone/>
            </a:pPr>
            <a:r>
              <a:rPr lang="en-ID" dirty="0" smtClean="0"/>
              <a:t>Koran			: 0, 32</a:t>
            </a:r>
          </a:p>
        </p:txBody>
      </p:sp>
    </p:spTree>
    <p:extLst>
      <p:ext uri="{BB962C8B-B14F-4D97-AF65-F5344CB8AC3E}">
        <p14:creationId xmlns:p14="http://schemas.microsoft.com/office/powerpoint/2010/main" val="3825021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27664"/>
            <a:ext cx="7763434" cy="724936"/>
          </a:xfrm>
        </p:spPr>
        <p:txBody>
          <a:bodyPr>
            <a:normAutofit/>
          </a:bodyPr>
          <a:lstStyle/>
          <a:p>
            <a:r>
              <a:rPr lang="en-ID" b="1" dirty="0" err="1" smtClean="0"/>
              <a:t>Penetrasi</a:t>
            </a:r>
            <a:r>
              <a:rPr lang="en-ID" b="1" dirty="0" smtClean="0"/>
              <a:t> internet di Indonesia </a:t>
            </a:r>
            <a:endParaRPr lang="en-ID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2666521"/>
            <a:ext cx="4572638" cy="3429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87038" y="3572470"/>
            <a:ext cx="33521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/>
              <a:t>Portal </a:t>
            </a:r>
            <a:r>
              <a:rPr lang="en-ID" dirty="0" err="1"/>
              <a:t>berita</a:t>
            </a:r>
            <a:r>
              <a:rPr lang="en-ID" dirty="0"/>
              <a:t> di Indonesia (2016 </a:t>
            </a:r>
            <a:r>
              <a:rPr lang="en-ID" dirty="0" err="1"/>
              <a:t>oleh</a:t>
            </a:r>
            <a:r>
              <a:rPr lang="en-ID" dirty="0"/>
              <a:t> </a:t>
            </a:r>
            <a:r>
              <a:rPr lang="en-ID" dirty="0" err="1"/>
              <a:t>Dewan</a:t>
            </a:r>
            <a:r>
              <a:rPr lang="en-ID" dirty="0"/>
              <a:t> </a:t>
            </a:r>
            <a:r>
              <a:rPr lang="en-ID" dirty="0" err="1"/>
              <a:t>Pers</a:t>
            </a:r>
            <a:r>
              <a:rPr lang="en-ID" dirty="0"/>
              <a:t>), 43.000 </a:t>
            </a:r>
            <a:r>
              <a:rPr lang="en-ID" dirty="0" err="1"/>
              <a:t>tapi</a:t>
            </a:r>
            <a:r>
              <a:rPr lang="en-ID" dirty="0"/>
              <a:t> yang </a:t>
            </a:r>
            <a:r>
              <a:rPr lang="en-ID" dirty="0" err="1"/>
              <a:t>terdaftar</a:t>
            </a:r>
            <a:r>
              <a:rPr lang="en-ID" dirty="0"/>
              <a:t> 234</a:t>
            </a:r>
          </a:p>
        </p:txBody>
      </p:sp>
    </p:spTree>
    <p:extLst>
      <p:ext uri="{BB962C8B-B14F-4D97-AF65-F5344CB8AC3E}">
        <p14:creationId xmlns:p14="http://schemas.microsoft.com/office/powerpoint/2010/main" val="660130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2997" y="2336800"/>
            <a:ext cx="4268969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7284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1005</TotalTime>
  <Words>710</Words>
  <Application>Microsoft Office PowerPoint</Application>
  <PresentationFormat>On-screen Show (4:3)</PresentationFormat>
  <Paragraphs>105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Agency FB</vt:lpstr>
      <vt:lpstr>Arial</vt:lpstr>
      <vt:lpstr>Arial Narrow</vt:lpstr>
      <vt:lpstr>Corbel</vt:lpstr>
      <vt:lpstr>Trebuchet MS</vt:lpstr>
      <vt:lpstr>Wingdings</vt:lpstr>
      <vt:lpstr>Berlin</vt:lpstr>
      <vt:lpstr>Pertemuan 3 Ruslan Ramli</vt:lpstr>
      <vt:lpstr>Terminologi </vt:lpstr>
      <vt:lpstr>Terminologi </vt:lpstr>
      <vt:lpstr>Yang mana itu media baru….</vt:lpstr>
      <vt:lpstr>Fenomena yang menyertai</vt:lpstr>
      <vt:lpstr>Koran ke online….</vt:lpstr>
      <vt:lpstr>Riset Crowdtop &amp; The Wall Street Journal (2014)</vt:lpstr>
      <vt:lpstr>Penetrasi internet di Indonesia </vt:lpstr>
      <vt:lpstr>PowerPoint Presentation</vt:lpstr>
      <vt:lpstr>Tujuan</vt:lpstr>
      <vt:lpstr>Karakteristik</vt:lpstr>
      <vt:lpstr>PowerPoint Presentation</vt:lpstr>
      <vt:lpstr>PowerPoint Presentation</vt:lpstr>
      <vt:lpstr>PowerPoint Presentation</vt:lpstr>
      <vt:lpstr>Karakter medsos  (nasrullah 2015)</vt:lpstr>
      <vt:lpstr>KOMUNIKASI TRADISIONAL, KLASIK, KONSERVATIF, JADUL……</vt:lpstr>
      <vt:lpstr>PowerPoint Presentation</vt:lpstr>
      <vt:lpstr>PowerPoint Presentation</vt:lpstr>
      <vt:lpstr>Model komunikasi baru</vt:lpstr>
      <vt:lpstr>Komunikasi tradisional</vt:lpstr>
      <vt:lpstr>PowerPoint Presentation</vt:lpstr>
      <vt:lpstr>KOMUNIKASI VIRTUAL </vt:lpstr>
      <vt:lpstr>Syarat virtual community (Geoffrey Liu  dalamJurnal Computer-Mediated Com) </vt:lpstr>
      <vt:lpstr>email</vt:lpstr>
      <vt:lpstr>PowerPoint Presentation</vt:lpstr>
      <vt:lpstr>Chat</vt:lpstr>
      <vt:lpstr>PowerPoint Presentation</vt:lpstr>
      <vt:lpstr>WEB</vt:lpstr>
      <vt:lpstr>Kekurangan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Ruslan</dc:creator>
  <cp:lastModifiedBy>L E N O V O</cp:lastModifiedBy>
  <cp:revision>97</cp:revision>
  <dcterms:created xsi:type="dcterms:W3CDTF">2016-02-17T06:39:56Z</dcterms:created>
  <dcterms:modified xsi:type="dcterms:W3CDTF">2019-03-28T12:03:17Z</dcterms:modified>
</cp:coreProperties>
</file>