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sldIdLst>
    <p:sldId id="266" r:id="rId2"/>
    <p:sldId id="268" r:id="rId3"/>
    <p:sldId id="256" r:id="rId4"/>
    <p:sldId id="267" r:id="rId5"/>
    <p:sldId id="259" r:id="rId6"/>
    <p:sldId id="257" r:id="rId7"/>
    <p:sldId id="269" r:id="rId8"/>
    <p:sldId id="271" r:id="rId9"/>
    <p:sldId id="270" r:id="rId10"/>
    <p:sldId id="263" r:id="rId11"/>
    <p:sldId id="272" r:id="rId12"/>
    <p:sldId id="273" r:id="rId13"/>
    <p:sldId id="264" r:id="rId14"/>
    <p:sldId id="265" r:id="rId15"/>
    <p:sldId id="279" r:id="rId16"/>
    <p:sldId id="260" r:id="rId17"/>
    <p:sldId id="261" r:id="rId18"/>
    <p:sldId id="258" r:id="rId19"/>
    <p:sldId id="274" r:id="rId20"/>
    <p:sldId id="278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447B7-F5CA-4BF4-85D9-6413D7AEEE4E}" type="datetimeFigureOut">
              <a:rPr lang="en-ID" smtClean="0"/>
              <a:t>11/04/2019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F01FA-98E6-4D64-9016-599B39212EA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249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F01FA-98E6-4D64-9016-599B39212EA8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574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5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7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95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6042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66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1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9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86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5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5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5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9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0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2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2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8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37480-46EA-4754-9E8C-3F4B687CD93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30FEB-22BC-479A-8E52-0781B230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400" dirty="0" err="1" smtClean="0"/>
              <a:t>Pertemuan</a:t>
            </a:r>
            <a:r>
              <a:rPr lang="en-ID" sz="2400" dirty="0" smtClean="0"/>
              <a:t> 4</a:t>
            </a:r>
            <a:br>
              <a:rPr lang="en-ID" sz="2400" dirty="0" smtClean="0"/>
            </a:br>
            <a:r>
              <a:rPr lang="en-ID" sz="2400" dirty="0" err="1" smtClean="0"/>
              <a:t>Ruslan</a:t>
            </a:r>
            <a:r>
              <a:rPr lang="en-ID" sz="2400" dirty="0" smtClean="0"/>
              <a:t> </a:t>
            </a:r>
            <a:r>
              <a:rPr lang="en-ID" sz="2400" dirty="0" err="1" smtClean="0"/>
              <a:t>Ramli</a:t>
            </a:r>
            <a:endParaRPr lang="en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4000" dirty="0" err="1" smtClean="0">
                <a:solidFill>
                  <a:schemeClr val="accent4">
                    <a:lumMod val="75000"/>
                  </a:schemeClr>
                </a:solidFill>
              </a:rPr>
              <a:t>Redaksi</a:t>
            </a:r>
            <a:r>
              <a:rPr lang="en-ID" sz="4000" dirty="0" smtClean="0">
                <a:solidFill>
                  <a:schemeClr val="accent4">
                    <a:lumMod val="75000"/>
                  </a:schemeClr>
                </a:solidFill>
              </a:rPr>
              <a:t> vs </a:t>
            </a:r>
            <a:r>
              <a:rPr lang="en-ID" sz="4000" dirty="0" err="1" smtClean="0">
                <a:solidFill>
                  <a:schemeClr val="accent4">
                    <a:lumMod val="75000"/>
                  </a:schemeClr>
                </a:solidFill>
              </a:rPr>
              <a:t>Bisnis</a:t>
            </a:r>
            <a:endParaRPr lang="en-ID" sz="4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ID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352800"/>
            <a:ext cx="4362449" cy="29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7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RATING     VS  AKURASI</a:t>
            </a:r>
            <a:br>
              <a:rPr lang="en-US" sz="4800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3886200" cy="3916679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Dulu</a:t>
            </a: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berita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dibaca</a:t>
            </a: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inform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Oplah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39" y="2209800"/>
            <a:ext cx="4197861" cy="37263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Kini</a:t>
            </a:r>
            <a:r>
              <a:rPr lang="en-US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berita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diklik</a:t>
            </a:r>
            <a:endParaRPr lang="en-US" sz="3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click</a:t>
            </a:r>
          </a:p>
          <a:p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Traffic,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pageview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17267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UU 19/2016 </a:t>
            </a:r>
            <a:r>
              <a:rPr lang="en-US" b="1" dirty="0" err="1" smtClean="0"/>
              <a:t>Informasi</a:t>
            </a:r>
            <a:r>
              <a:rPr lang="en-US" b="1" dirty="0" smtClean="0"/>
              <a:t>,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Elektronik</a:t>
            </a:r>
            <a:endParaRPr lang="en-US" b="1" dirty="0" smtClean="0"/>
          </a:p>
          <a:p>
            <a:r>
              <a:rPr lang="en-US" b="1" dirty="0" err="1" smtClean="0"/>
              <a:t>Pasal</a:t>
            </a:r>
            <a:r>
              <a:rPr lang="en-US" b="1" dirty="0" smtClean="0"/>
              <a:t> </a:t>
            </a:r>
            <a:r>
              <a:rPr lang="en-US" b="1" dirty="0" err="1" smtClean="0"/>
              <a:t>krusial</a:t>
            </a:r>
            <a:r>
              <a:rPr lang="en-US" b="1" dirty="0" smtClean="0"/>
              <a:t> 27,28, 29</a:t>
            </a:r>
          </a:p>
          <a:p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 err="1" smtClean="0"/>
              <a:t>Pencemaran</a:t>
            </a:r>
            <a:r>
              <a:rPr lang="en-US" b="1" dirty="0" smtClean="0"/>
              <a:t> </a:t>
            </a:r>
            <a:r>
              <a:rPr lang="en-US" b="1" dirty="0" err="1"/>
              <a:t>nama</a:t>
            </a:r>
            <a:r>
              <a:rPr lang="en-US" b="1" dirty="0"/>
              <a:t> </a:t>
            </a:r>
            <a:r>
              <a:rPr lang="en-US" b="1" dirty="0" err="1" smtClean="0"/>
              <a:t>baik</a:t>
            </a:r>
            <a:r>
              <a:rPr lang="en-US" b="1" dirty="0" smtClean="0"/>
              <a:t>, </a:t>
            </a:r>
            <a:r>
              <a:rPr lang="en-US" b="1" dirty="0" err="1" smtClean="0"/>
              <a:t>Penodaan</a:t>
            </a:r>
            <a:r>
              <a:rPr lang="en-US" b="1" dirty="0" smtClean="0"/>
              <a:t> agama, </a:t>
            </a:r>
            <a:r>
              <a:rPr lang="en-US" b="1" dirty="0" err="1" smtClean="0"/>
              <a:t>Ancaman</a:t>
            </a:r>
            <a:r>
              <a:rPr lang="en-US" b="1" dirty="0" smtClean="0"/>
              <a:t> </a:t>
            </a:r>
            <a:r>
              <a:rPr lang="en-US" b="1" dirty="0"/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2355404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Koran….</a:t>
            </a:r>
            <a:endParaRPr lang="en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532106" y="2133600"/>
            <a:ext cx="2895600" cy="45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8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Portal….</a:t>
            </a:r>
            <a:endParaRPr lang="en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4789641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048000"/>
            <a:ext cx="330565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1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BELANJA IKLAN ONLINE</a:t>
            </a:r>
            <a:br>
              <a:rPr lang="en-US" sz="3600" dirty="0" smtClean="0"/>
            </a:br>
            <a:r>
              <a:rPr lang="en-US" sz="2000" dirty="0" smtClean="0">
                <a:solidFill>
                  <a:srgbClr val="00B0F0"/>
                </a:solidFill>
              </a:rPr>
              <a:t>(Media online; </a:t>
            </a:r>
            <a:r>
              <a:rPr lang="en-US" sz="2000" dirty="0" err="1" smtClean="0">
                <a:solidFill>
                  <a:srgbClr val="00B0F0"/>
                </a:solidFill>
              </a:rPr>
              <a:t>pembaca</a:t>
            </a:r>
            <a:r>
              <a:rPr lang="en-US" sz="2000" dirty="0" smtClean="0">
                <a:solidFill>
                  <a:srgbClr val="00B0F0"/>
                </a:solidFill>
              </a:rPr>
              <a:t>, </a:t>
            </a:r>
            <a:r>
              <a:rPr lang="en-US" sz="2000" dirty="0" err="1" smtClean="0">
                <a:solidFill>
                  <a:srgbClr val="00B0F0"/>
                </a:solidFill>
              </a:rPr>
              <a:t>laba</a:t>
            </a:r>
            <a:r>
              <a:rPr lang="en-US" sz="2000" dirty="0" smtClean="0">
                <a:solidFill>
                  <a:srgbClr val="00B0F0"/>
                </a:solidFill>
              </a:rPr>
              <a:t>, </a:t>
            </a:r>
            <a:r>
              <a:rPr lang="en-US" sz="2000" dirty="0" err="1" smtClean="0">
                <a:solidFill>
                  <a:srgbClr val="00B0F0"/>
                </a:solidFill>
              </a:rPr>
              <a:t>dan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etika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oleh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Heru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Margianto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dan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Eep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Syaifullah</a:t>
            </a:r>
            <a:r>
              <a:rPr lang="en-US" sz="2000" dirty="0" smtClean="0">
                <a:solidFill>
                  <a:srgbClr val="00B0F0"/>
                </a:solidFill>
              </a:rPr>
              <a:t>  2013)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ASIA PASIFIK</a:t>
            </a:r>
            <a:endParaRPr lang="en-US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2014		: USD 26,1 M = RP 350 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INDONESIA</a:t>
            </a:r>
          </a:p>
          <a:p>
            <a:pPr marL="11430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2012		:  RP 1 T</a:t>
            </a:r>
          </a:p>
          <a:p>
            <a:pPr marL="11430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2009		:  RP 220 M</a:t>
            </a:r>
          </a:p>
          <a:p>
            <a:pPr marL="11430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2006		:  RP 66 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6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Perbandingan</a:t>
            </a:r>
            <a:r>
              <a:rPr lang="en-ID" dirty="0" smtClean="0"/>
              <a:t> 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Detik.com (No 1 Alexa)</a:t>
            </a:r>
          </a:p>
          <a:p>
            <a:pPr marL="11430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Biaya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operasional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200 reporter = Rp5-6 M, </a:t>
            </a:r>
            <a:r>
              <a:rPr lang="en-US" dirty="0" err="1" smtClean="0">
                <a:solidFill>
                  <a:schemeClr val="bg1"/>
                </a:solidFill>
              </a:rPr>
              <a:t>biaya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pendapatan</a:t>
            </a:r>
            <a:r>
              <a:rPr lang="en-US" dirty="0" smtClean="0">
                <a:solidFill>
                  <a:schemeClr val="bg1"/>
                </a:solidFill>
              </a:rPr>
              <a:t> Rp9-10 M</a:t>
            </a:r>
          </a:p>
          <a:p>
            <a:pPr marL="11430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Darimana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sumber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iklan</a:t>
            </a:r>
            <a:r>
              <a:rPr lang="en-US" dirty="0" smtClean="0">
                <a:solidFill>
                  <a:schemeClr val="bg1"/>
                </a:solidFill>
              </a:rPr>
              <a:t>? </a:t>
            </a:r>
          </a:p>
          <a:p>
            <a:pPr marL="571500" indent="-4572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Iklan</a:t>
            </a:r>
            <a:r>
              <a:rPr lang="en-US" dirty="0" smtClean="0">
                <a:solidFill>
                  <a:schemeClr val="bg1"/>
                </a:solidFill>
              </a:rPr>
              <a:t> banner</a:t>
            </a:r>
          </a:p>
          <a:p>
            <a:pPr marL="5715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Partnership program marketing</a:t>
            </a:r>
          </a:p>
          <a:p>
            <a:pPr marL="5715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Ring back tone</a:t>
            </a:r>
          </a:p>
          <a:p>
            <a:pPr marL="11430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0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>
                <a:solidFill>
                  <a:schemeClr val="bg1"/>
                </a:solidFill>
              </a:rPr>
              <a:t>Kompas.com (No 2 </a:t>
            </a:r>
            <a:r>
              <a:rPr lang="en-ID" dirty="0" err="1">
                <a:solidFill>
                  <a:schemeClr val="bg1"/>
                </a:solidFill>
              </a:rPr>
              <a:t>Aexa</a:t>
            </a:r>
            <a:r>
              <a:rPr lang="en-ID" dirty="0">
                <a:solidFill>
                  <a:schemeClr val="bg1"/>
                </a:solidFill>
              </a:rPr>
              <a:t>)</a:t>
            </a:r>
          </a:p>
          <a:p>
            <a:r>
              <a:rPr lang="en-ID" dirty="0">
                <a:solidFill>
                  <a:schemeClr val="bg1"/>
                </a:solidFill>
              </a:rPr>
              <a:t>Reborn 2008, </a:t>
            </a:r>
            <a:r>
              <a:rPr lang="en-ID" dirty="0" err="1">
                <a:solidFill>
                  <a:schemeClr val="bg1"/>
                </a:solidFill>
              </a:rPr>
              <a:t>sudah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sejak</a:t>
            </a:r>
            <a:r>
              <a:rPr lang="en-ID" dirty="0">
                <a:solidFill>
                  <a:schemeClr val="bg1"/>
                </a:solidFill>
              </a:rPr>
              <a:t> 2009, </a:t>
            </a:r>
            <a:r>
              <a:rPr lang="en-ID" dirty="0" err="1">
                <a:solidFill>
                  <a:schemeClr val="bg1"/>
                </a:solidFill>
              </a:rPr>
              <a:t>sebanyak</a:t>
            </a:r>
            <a:r>
              <a:rPr lang="en-ID" dirty="0">
                <a:solidFill>
                  <a:schemeClr val="bg1"/>
                </a:solidFill>
              </a:rPr>
              <a:t> 82% </a:t>
            </a:r>
            <a:r>
              <a:rPr lang="en-ID" dirty="0" err="1">
                <a:solidFill>
                  <a:schemeClr val="bg1"/>
                </a:solidFill>
              </a:rPr>
              <a:t>dari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iklan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dan</a:t>
            </a:r>
            <a:r>
              <a:rPr lang="en-ID" dirty="0">
                <a:solidFill>
                  <a:schemeClr val="bg1"/>
                </a:solidFill>
              </a:rPr>
              <a:t> 12% </a:t>
            </a:r>
            <a:r>
              <a:rPr lang="en-ID" dirty="0" err="1">
                <a:solidFill>
                  <a:schemeClr val="bg1"/>
                </a:solidFill>
              </a:rPr>
              <a:t>dari</a:t>
            </a:r>
            <a:r>
              <a:rPr lang="en-ID" dirty="0">
                <a:solidFill>
                  <a:schemeClr val="bg1"/>
                </a:solidFill>
              </a:rPr>
              <a:t> commerce </a:t>
            </a:r>
            <a:r>
              <a:rPr lang="en-ID" dirty="0" err="1">
                <a:solidFill>
                  <a:schemeClr val="bg1"/>
                </a:solidFill>
              </a:rPr>
              <a:t>dan</a:t>
            </a:r>
            <a:r>
              <a:rPr lang="en-ID" dirty="0">
                <a:solidFill>
                  <a:schemeClr val="bg1"/>
                </a:solidFill>
              </a:rPr>
              <a:t> mobile</a:t>
            </a:r>
          </a:p>
          <a:p>
            <a:endParaRPr lang="en-ID" dirty="0">
              <a:solidFill>
                <a:schemeClr val="bg1"/>
              </a:solidFill>
            </a:endParaRPr>
          </a:p>
          <a:p>
            <a:r>
              <a:rPr lang="en-ID" dirty="0">
                <a:solidFill>
                  <a:schemeClr val="bg1"/>
                </a:solidFill>
              </a:rPr>
              <a:t>Okezone.com </a:t>
            </a:r>
          </a:p>
          <a:p>
            <a:r>
              <a:rPr lang="en-ID" dirty="0" err="1">
                <a:solidFill>
                  <a:schemeClr val="bg1"/>
                </a:solidFill>
              </a:rPr>
              <a:t>Dirilis</a:t>
            </a:r>
            <a:r>
              <a:rPr lang="en-ID" dirty="0">
                <a:solidFill>
                  <a:schemeClr val="bg1"/>
                </a:solidFill>
              </a:rPr>
              <a:t> 2007, </a:t>
            </a:r>
            <a:r>
              <a:rPr lang="en-ID" dirty="0" err="1">
                <a:solidFill>
                  <a:schemeClr val="bg1"/>
                </a:solidFill>
              </a:rPr>
              <a:t>biaya</a:t>
            </a:r>
            <a:r>
              <a:rPr lang="en-ID" dirty="0">
                <a:solidFill>
                  <a:schemeClr val="bg1"/>
                </a:solidFill>
              </a:rPr>
              <a:t> ops Rp850 </a:t>
            </a:r>
            <a:r>
              <a:rPr lang="en-ID" dirty="0" err="1">
                <a:solidFill>
                  <a:schemeClr val="bg1"/>
                </a:solidFill>
              </a:rPr>
              <a:t>juta</a:t>
            </a:r>
            <a:r>
              <a:rPr lang="en-ID" dirty="0">
                <a:solidFill>
                  <a:schemeClr val="bg1"/>
                </a:solidFill>
              </a:rPr>
              <a:t>/</a:t>
            </a:r>
            <a:r>
              <a:rPr lang="en-ID" dirty="0" err="1">
                <a:solidFill>
                  <a:schemeClr val="bg1"/>
                </a:solidFill>
              </a:rPr>
              <a:t>bulan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dengn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penghasilan</a:t>
            </a:r>
            <a:r>
              <a:rPr lang="en-ID" dirty="0">
                <a:solidFill>
                  <a:schemeClr val="bg1"/>
                </a:solidFill>
              </a:rPr>
              <a:t> Rp2 M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28591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K</a:t>
            </a:r>
            <a:r>
              <a:rPr lang="en-US" sz="4400" dirty="0" err="1" smtClean="0"/>
              <a:t>ontribusi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IKLAN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KORAN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PROMOSI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0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Prinsip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take and give</a:t>
            </a: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 err="1" smtClean="0">
                <a:solidFill>
                  <a:srgbClr val="FF0000"/>
                </a:solidFill>
              </a:rPr>
              <a:t>Redaksi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punya</a:t>
            </a:r>
            <a:r>
              <a:rPr lang="en-US" sz="4400" dirty="0" smtClean="0">
                <a:solidFill>
                  <a:srgbClr val="FF0000"/>
                </a:solidFill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</a:rPr>
              <a:t>otonomi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namun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kompromi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dengan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kepentingan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69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Trend </a:t>
            </a:r>
            <a:r>
              <a:rPr lang="en-US" sz="4400" dirty="0" err="1" smtClean="0"/>
              <a:t>koran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Bisnis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turun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2016 = 78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2015 = 86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2014 = 95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2013 = &gt;104</a:t>
            </a:r>
          </a:p>
          <a:p>
            <a:pPr marL="11430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11430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2017……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Pemasaran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turun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2016 = 24.000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2015 = 25.000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2014 = 26.000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11430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2017……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60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438400"/>
            <a:ext cx="7071944" cy="39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4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Konvergensi</a:t>
            </a:r>
            <a:r>
              <a:rPr lang="en-ID" dirty="0" smtClean="0"/>
              <a:t>……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36873"/>
            <a:ext cx="9067800" cy="3599316"/>
          </a:xfrm>
        </p:spPr>
        <p:txBody>
          <a:bodyPr/>
          <a:lstStyle/>
          <a:p>
            <a:pPr marL="0" indent="0">
              <a:buNone/>
            </a:pPr>
            <a:r>
              <a:rPr lang="en-ID" dirty="0" smtClean="0"/>
              <a:t>Media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konvergensi</a:t>
            </a:r>
            <a:r>
              <a:rPr lang="en-ID" dirty="0" smtClean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digital yang </a:t>
            </a:r>
            <a:r>
              <a:rPr lang="en-ID" dirty="0" err="1"/>
              <a:t>terkomputerisasi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terhubung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 smtClean="0"/>
              <a:t>jaringan</a:t>
            </a:r>
            <a:r>
              <a:rPr lang="en-ID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693047"/>
            <a:ext cx="5548847" cy="27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79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Benteng</a:t>
            </a:r>
            <a:r>
              <a:rPr lang="en-ID" dirty="0" smtClean="0"/>
              <a:t> </a:t>
            </a:r>
            <a:r>
              <a:rPr lang="en-ID" dirty="0" err="1" smtClean="0"/>
              <a:t>redaksi</a:t>
            </a:r>
            <a:r>
              <a:rPr lang="en-ID" dirty="0" smtClean="0"/>
              <a:t> </a:t>
            </a:r>
            <a:r>
              <a:rPr lang="en-ID" dirty="0" err="1" smtClean="0"/>
              <a:t>harus</a:t>
            </a:r>
            <a:r>
              <a:rPr lang="en-ID" dirty="0" smtClean="0"/>
              <a:t> </a:t>
            </a:r>
            <a:r>
              <a:rPr lang="en-ID" dirty="0" err="1" smtClean="0"/>
              <a:t>kokoh</a:t>
            </a:r>
            <a:r>
              <a:rPr lang="en-ID" dirty="0" smtClean="0"/>
              <a:t>…</a:t>
            </a:r>
            <a:endParaRPr lang="en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209800"/>
            <a:ext cx="4114800" cy="44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1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Manufacturing Consent: The Political Economy of the Mass Media</a:t>
            </a:r>
            <a:br>
              <a:rPr lang="en-US" sz="2400" dirty="0"/>
            </a:br>
            <a:r>
              <a:rPr lang="en-US" sz="2400" dirty="0" smtClean="0"/>
              <a:t>(Noam </a:t>
            </a:r>
            <a:r>
              <a:rPr lang="en-US" sz="2400" dirty="0" err="1" smtClean="0"/>
              <a:t>Chomski</a:t>
            </a:r>
            <a:r>
              <a:rPr lang="en-US" sz="2400" dirty="0" smtClean="0"/>
              <a:t>)</a:t>
            </a:r>
            <a:endParaRPr lang="en-ID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056" y="2421492"/>
            <a:ext cx="7071944" cy="39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19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799"/>
            <a:ext cx="8077200" cy="2583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3200" dirty="0" err="1" smtClean="0">
                <a:solidFill>
                  <a:schemeClr val="bg1"/>
                </a:solidFill>
              </a:rPr>
              <a:t>Sampai</a:t>
            </a:r>
            <a:r>
              <a:rPr lang="en-ID" sz="3200" dirty="0" smtClean="0">
                <a:solidFill>
                  <a:schemeClr val="bg1"/>
                </a:solidFill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</a:rPr>
              <a:t>ketemu</a:t>
            </a:r>
            <a:r>
              <a:rPr lang="en-ID" sz="3200" dirty="0" smtClean="0">
                <a:solidFill>
                  <a:schemeClr val="bg1"/>
                </a:solidFill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</a:rPr>
              <a:t>pertemuan</a:t>
            </a:r>
            <a:r>
              <a:rPr lang="en-ID" sz="3200" dirty="0" smtClean="0">
                <a:solidFill>
                  <a:schemeClr val="bg1"/>
                </a:solidFill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</a:rPr>
              <a:t>berikut</a:t>
            </a:r>
            <a:endParaRPr lang="en-ID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2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Arah</a:t>
            </a:r>
            <a:r>
              <a:rPr lang="en-US" sz="3600" dirty="0" smtClean="0"/>
              <a:t> </a:t>
            </a:r>
            <a:r>
              <a:rPr lang="en-US" sz="3600" dirty="0" err="1" smtClean="0"/>
              <a:t>Berita</a:t>
            </a:r>
            <a:r>
              <a:rPr lang="en-US" sz="3600" dirty="0" smtClean="0"/>
              <a:t>, </a:t>
            </a:r>
            <a:r>
              <a:rPr lang="en-US" sz="3600" dirty="0" err="1" smtClean="0"/>
              <a:t>Kebijakan</a:t>
            </a:r>
            <a:r>
              <a:rPr lang="en-US" sz="3600" dirty="0" smtClean="0"/>
              <a:t> </a:t>
            </a:r>
            <a:r>
              <a:rPr lang="en-US" sz="3600" dirty="0" err="1" smtClean="0"/>
              <a:t>Redaksi</a:t>
            </a:r>
            <a:r>
              <a:rPr lang="en-US" sz="3600" dirty="0" smtClean="0"/>
              <a:t> &amp; </a:t>
            </a:r>
            <a:r>
              <a:rPr lang="en-US" sz="3600" dirty="0" err="1" smtClean="0"/>
              <a:t>Perkembangan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Teknologi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r="13726"/>
          <a:stretch>
            <a:fillRect/>
          </a:stretch>
        </p:blipFill>
        <p:spPr bwMode="auto">
          <a:xfrm>
            <a:off x="381000" y="2819399"/>
            <a:ext cx="3601499" cy="330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5410200" y="2667000"/>
            <a:ext cx="3276600" cy="35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contoh berita hoax di por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9" name="AutoShape 12" descr="Image result for contoh berita hoax di portal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D" dirty="0" err="1" smtClean="0"/>
              <a:t>Penetrasi</a:t>
            </a:r>
            <a:r>
              <a:rPr lang="en-ID" dirty="0" smtClean="0"/>
              <a:t> online</a:t>
            </a:r>
            <a:endParaRPr lang="en-ID" dirty="0"/>
          </a:p>
        </p:txBody>
      </p:sp>
      <p:sp>
        <p:nvSpPr>
          <p:cNvPr id="10" name="AutoShape 14" descr="Image result for contoh berita hoax di port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438400"/>
            <a:ext cx="5226920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Redaksi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Rukun</a:t>
            </a:r>
            <a:r>
              <a:rPr lang="en-US" sz="3200" dirty="0" smtClean="0"/>
              <a:t> </a:t>
            </a:r>
            <a:r>
              <a:rPr lang="en-US" sz="3200" dirty="0" err="1" smtClean="0"/>
              <a:t>berita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berita</a:t>
            </a:r>
            <a:r>
              <a:rPr lang="en-US" sz="3200" dirty="0" smtClean="0"/>
              <a:t> (proximity, magnitude,  </a:t>
            </a:r>
            <a:r>
              <a:rPr lang="en-US" sz="3200" dirty="0" err="1" smtClean="0"/>
              <a:t>urgensi</a:t>
            </a:r>
            <a:r>
              <a:rPr lang="en-US" sz="3200" dirty="0" smtClean="0"/>
              <a:t>, </a:t>
            </a:r>
            <a:r>
              <a:rPr lang="en-US" sz="3200" dirty="0" err="1" smtClean="0"/>
              <a:t>prominance</a:t>
            </a:r>
            <a:r>
              <a:rPr lang="en-US" sz="3200" dirty="0" smtClean="0"/>
              <a:t>, </a:t>
            </a:r>
            <a:r>
              <a:rPr lang="en-US" sz="3200" dirty="0" err="1" smtClean="0"/>
              <a:t>penting</a:t>
            </a:r>
            <a:r>
              <a:rPr lang="en-US" sz="3200" dirty="0" smtClean="0"/>
              <a:t>, </a:t>
            </a:r>
            <a:r>
              <a:rPr lang="en-US" sz="3200" dirty="0" err="1" smtClean="0"/>
              <a:t>menarik</a:t>
            </a:r>
            <a:r>
              <a:rPr lang="en-US" sz="3200" dirty="0" smtClean="0"/>
              <a:t>…………)</a:t>
            </a:r>
          </a:p>
          <a:p>
            <a:endParaRPr lang="en-US" dirty="0" smtClean="0"/>
          </a:p>
          <a:p>
            <a:r>
              <a:rPr lang="en-US" sz="3200" dirty="0" err="1" smtClean="0"/>
              <a:t>Rukun</a:t>
            </a:r>
            <a:r>
              <a:rPr lang="en-US" sz="3200" dirty="0" smtClean="0"/>
              <a:t> </a:t>
            </a:r>
            <a:r>
              <a:rPr lang="en-US" sz="3200" dirty="0" err="1" smtClean="0"/>
              <a:t>berita</a:t>
            </a:r>
            <a:r>
              <a:rPr lang="en-US" sz="3200" dirty="0" smtClean="0"/>
              <a:t> + </a:t>
            </a:r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berita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1575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Prinsip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berita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3657600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Bad news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best news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2590800"/>
            <a:ext cx="3657600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Good news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is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the best news</a:t>
            </a: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Pemilu</a:t>
            </a:r>
            <a:r>
              <a:rPr lang="en-ID" dirty="0" smtClean="0"/>
              <a:t> 2019</a:t>
            </a:r>
            <a:endParaRPr lang="en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295400" y="2590800"/>
            <a:ext cx="5958673" cy="38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9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Pemilu</a:t>
            </a:r>
            <a:r>
              <a:rPr lang="en-ID" dirty="0" smtClean="0"/>
              <a:t> 2014</a:t>
            </a:r>
            <a:endParaRPr lang="en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14600"/>
            <a:ext cx="577703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3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05" y="2098036"/>
            <a:ext cx="2819400" cy="2109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03" y="4471422"/>
            <a:ext cx="4076700" cy="2351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043051"/>
            <a:ext cx="2693134" cy="47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7458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259</TotalTime>
  <Words>259</Words>
  <Application>Microsoft Office PowerPoint</Application>
  <PresentationFormat>On-screen Show (4:3)</PresentationFormat>
  <Paragraphs>83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</vt:lpstr>
      <vt:lpstr>Berlin</vt:lpstr>
      <vt:lpstr>Pertemuan 4 Ruslan Ramli</vt:lpstr>
      <vt:lpstr>Konvergensi……</vt:lpstr>
      <vt:lpstr>Arah Berita, Kebijakan Redaksi &amp; Perkembangan Teknologi</vt:lpstr>
      <vt:lpstr>Penetrasi online</vt:lpstr>
      <vt:lpstr>Redaksi </vt:lpstr>
      <vt:lpstr>Prinsip berita</vt:lpstr>
      <vt:lpstr>Pemilu 2019</vt:lpstr>
      <vt:lpstr>Pemilu 2014</vt:lpstr>
      <vt:lpstr>PowerPoint Presentation</vt:lpstr>
      <vt:lpstr>RATING     VS  AKURASI </vt:lpstr>
      <vt:lpstr>Koran….</vt:lpstr>
      <vt:lpstr>Portal….</vt:lpstr>
      <vt:lpstr>BELANJA IKLAN ONLINE (Media online; pembaca, laba, dan etika oleh Heru Margianto dan Eep Syaifullah  2013)</vt:lpstr>
      <vt:lpstr>Perbandingan </vt:lpstr>
      <vt:lpstr>PowerPoint Presentation</vt:lpstr>
      <vt:lpstr>Kontribusi</vt:lpstr>
      <vt:lpstr>PowerPoint Presentation</vt:lpstr>
      <vt:lpstr>Trend koran</vt:lpstr>
      <vt:lpstr>PowerPoint Presentation</vt:lpstr>
      <vt:lpstr>Benteng redaksi harus kokoh…</vt:lpstr>
      <vt:lpstr>Manufacturing Consent: The Political Economy of the Mass Media (Noam Chomski)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Arah pemberitaan dan kebijakan redaksional terhadap perkembangan teknologi</dc:title>
  <dc:creator>Ruslan</dc:creator>
  <cp:lastModifiedBy>L E N O V O</cp:lastModifiedBy>
  <cp:revision>29</cp:revision>
  <dcterms:created xsi:type="dcterms:W3CDTF">2017-07-04T12:50:21Z</dcterms:created>
  <dcterms:modified xsi:type="dcterms:W3CDTF">2019-04-11T03:28:10Z</dcterms:modified>
</cp:coreProperties>
</file>