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83" r:id="rId5"/>
    <p:sldId id="267" r:id="rId6"/>
    <p:sldId id="268" r:id="rId7"/>
    <p:sldId id="282" r:id="rId8"/>
    <p:sldId id="269" r:id="rId9"/>
    <p:sldId id="270" r:id="rId10"/>
    <p:sldId id="271" r:id="rId11"/>
    <p:sldId id="272" r:id="rId12"/>
    <p:sldId id="273" r:id="rId13"/>
    <p:sldId id="279" r:id="rId14"/>
    <p:sldId id="274" r:id="rId15"/>
    <p:sldId id="280" r:id="rId16"/>
    <p:sldId id="275" r:id="rId17"/>
    <p:sldId id="276" r:id="rId18"/>
    <p:sldId id="278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AAD4"/>
    <a:srgbClr val="72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231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91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513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7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250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705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76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406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59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25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C5934E-14ED-4F0E-AABB-5C77168E2756}" type="datetimeFigureOut">
              <a:rPr lang="en-ID" smtClean="0"/>
              <a:t>11/04/2019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088E1B-6D2C-4DD7-A47B-1F327CE761B8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detik.com/berita/d-4488789/polisi-bikin-posko-korban-penipuan-nenek-pengganda-uang-di-makassa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2800" dirty="0" err="1" smtClean="0">
                <a:solidFill>
                  <a:srgbClr val="FF0000"/>
                </a:solidFill>
              </a:rPr>
              <a:t>Pertemuan</a:t>
            </a:r>
            <a:r>
              <a:rPr lang="en-ID" sz="2800" dirty="0" smtClean="0">
                <a:solidFill>
                  <a:srgbClr val="FF0000"/>
                </a:solidFill>
              </a:rPr>
              <a:t> 5</a:t>
            </a:r>
            <a:br>
              <a:rPr lang="en-ID" sz="2800" dirty="0" smtClean="0">
                <a:solidFill>
                  <a:srgbClr val="FF0000"/>
                </a:solidFill>
              </a:rPr>
            </a:br>
            <a:r>
              <a:rPr lang="en-ID" sz="2800" dirty="0" err="1" smtClean="0">
                <a:solidFill>
                  <a:srgbClr val="FF0000"/>
                </a:solidFill>
              </a:rPr>
              <a:t>Ruslan</a:t>
            </a:r>
            <a:r>
              <a:rPr lang="en-ID" sz="2800" dirty="0" smtClean="0">
                <a:solidFill>
                  <a:srgbClr val="FF0000"/>
                </a:solidFill>
              </a:rPr>
              <a:t> </a:t>
            </a:r>
            <a:r>
              <a:rPr lang="en-ID" sz="2800" dirty="0" err="1" smtClean="0">
                <a:solidFill>
                  <a:srgbClr val="FF0000"/>
                </a:solidFill>
              </a:rPr>
              <a:t>Ramli</a:t>
            </a:r>
            <a:endParaRPr lang="en-ID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782389"/>
            <a:ext cx="4153989" cy="849086"/>
          </a:xfrm>
        </p:spPr>
        <p:txBody>
          <a:bodyPr>
            <a:normAutofit/>
          </a:bodyPr>
          <a:lstStyle/>
          <a:p>
            <a:r>
              <a:rPr lang="en-ID" sz="3600" dirty="0" err="1" smtClean="0"/>
              <a:t>Ciri-ciri</a:t>
            </a:r>
            <a:r>
              <a:rPr lang="en-ID" sz="3600" dirty="0" smtClean="0"/>
              <a:t> </a:t>
            </a:r>
            <a:r>
              <a:rPr lang="en-ID" sz="3600" dirty="0" err="1" smtClean="0"/>
              <a:t>Berita</a:t>
            </a:r>
            <a:r>
              <a:rPr lang="en-ID" sz="3600" dirty="0" smtClean="0"/>
              <a:t> Portal</a:t>
            </a:r>
            <a:endParaRPr lang="en-ID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269" y="2025287"/>
            <a:ext cx="5524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8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dirty="0" smtClean="0">
                <a:solidFill>
                  <a:srgbClr val="0070C0"/>
                </a:solidFill>
              </a:rPr>
              <a:t>4. </a:t>
            </a:r>
            <a:r>
              <a:rPr lang="en-ID" sz="3600" dirty="0" err="1">
                <a:solidFill>
                  <a:srgbClr val="0070C0"/>
                </a:solidFill>
              </a:rPr>
              <a:t>Berita</a:t>
            </a:r>
            <a:r>
              <a:rPr lang="en-ID" sz="3600" dirty="0">
                <a:solidFill>
                  <a:srgbClr val="0070C0"/>
                </a:solidFill>
              </a:rPr>
              <a:t> </a:t>
            </a:r>
            <a:r>
              <a:rPr lang="en-ID" sz="3600" dirty="0" err="1">
                <a:solidFill>
                  <a:srgbClr val="0070C0"/>
                </a:solidFill>
              </a:rPr>
              <a:t>disertai</a:t>
            </a:r>
            <a:r>
              <a:rPr lang="en-ID" sz="3600" dirty="0">
                <a:solidFill>
                  <a:srgbClr val="0070C0"/>
                </a:solidFill>
              </a:rPr>
              <a:t> visual (</a:t>
            </a:r>
            <a:r>
              <a:rPr lang="en-ID" sz="3600" dirty="0" err="1">
                <a:solidFill>
                  <a:srgbClr val="0070C0"/>
                </a:solidFill>
              </a:rPr>
              <a:t>foto</a:t>
            </a:r>
            <a:r>
              <a:rPr lang="en-ID" sz="3600" dirty="0">
                <a:solidFill>
                  <a:srgbClr val="0070C0"/>
                </a:solidFill>
              </a:rPr>
              <a:t>, </a:t>
            </a:r>
            <a:r>
              <a:rPr lang="en-ID" sz="3600" dirty="0" err="1">
                <a:solidFill>
                  <a:srgbClr val="0070C0"/>
                </a:solidFill>
              </a:rPr>
              <a:t>grafis</a:t>
            </a:r>
            <a:r>
              <a:rPr lang="en-ID" sz="3600" dirty="0">
                <a:solidFill>
                  <a:srgbClr val="0070C0"/>
                </a:solidFill>
              </a:rPr>
              <a:t>, </a:t>
            </a:r>
            <a:r>
              <a:rPr lang="en-ID" sz="3600" dirty="0" err="1">
                <a:solidFill>
                  <a:srgbClr val="0070C0"/>
                </a:solidFill>
              </a:rPr>
              <a:t>ilustrasi</a:t>
            </a:r>
            <a:r>
              <a:rPr lang="en-ID" sz="3600" dirty="0">
                <a:solidFill>
                  <a:srgbClr val="0070C0"/>
                </a:solidFill>
              </a:rPr>
              <a:t>)</a:t>
            </a:r>
            <a:br>
              <a:rPr lang="en-ID" sz="3600" dirty="0">
                <a:solidFill>
                  <a:srgbClr val="0070C0"/>
                </a:solidFill>
              </a:rPr>
            </a:br>
            <a:endParaRPr lang="en-ID" sz="3600" dirty="0"/>
          </a:p>
        </p:txBody>
      </p:sp>
      <p:pic>
        <p:nvPicPr>
          <p:cNvPr id="1026" name="Picture 2" descr="Hasil gambar untuk berita por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985963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7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3600" dirty="0">
                <a:solidFill>
                  <a:srgbClr val="C00000"/>
                </a:solidFill>
              </a:rPr>
              <a:t>5. </a:t>
            </a:r>
            <a:r>
              <a:rPr lang="en-ID" sz="3600" dirty="0" err="1">
                <a:solidFill>
                  <a:srgbClr val="C00000"/>
                </a:solidFill>
              </a:rPr>
              <a:t>Penggunaan</a:t>
            </a:r>
            <a:r>
              <a:rPr lang="en-ID" sz="3600" dirty="0">
                <a:solidFill>
                  <a:srgbClr val="C00000"/>
                </a:solidFill>
              </a:rPr>
              <a:t> </a:t>
            </a:r>
            <a:r>
              <a:rPr lang="en-ID" sz="3600" dirty="0" err="1">
                <a:solidFill>
                  <a:srgbClr val="C00000"/>
                </a:solidFill>
              </a:rPr>
              <a:t>bahasa</a:t>
            </a:r>
            <a:r>
              <a:rPr lang="en-ID" sz="3600" dirty="0">
                <a:solidFill>
                  <a:srgbClr val="C00000"/>
                </a:solidFill>
              </a:rPr>
              <a:t> yang </a:t>
            </a:r>
            <a:r>
              <a:rPr lang="en-ID" sz="3600" dirty="0" err="1">
                <a:solidFill>
                  <a:srgbClr val="C00000"/>
                </a:solidFill>
              </a:rPr>
              <a:t>bersifat</a:t>
            </a:r>
            <a:r>
              <a:rPr lang="en-ID" sz="3600" dirty="0">
                <a:solidFill>
                  <a:srgbClr val="C00000"/>
                </a:solidFill>
              </a:rPr>
              <a:t> </a:t>
            </a:r>
            <a:r>
              <a:rPr lang="en-ID" sz="3600" dirty="0" err="1">
                <a:solidFill>
                  <a:srgbClr val="C00000"/>
                </a:solidFill>
              </a:rPr>
              <a:t>standar</a:t>
            </a:r>
            <a:r>
              <a:rPr lang="en-ID" sz="3600" dirty="0">
                <a:solidFill>
                  <a:srgbClr val="C00000"/>
                </a:solidFill>
              </a:rPr>
              <a:t> (</a:t>
            </a:r>
            <a:r>
              <a:rPr lang="en-ID" sz="3600" dirty="0" err="1">
                <a:solidFill>
                  <a:srgbClr val="C00000"/>
                </a:solidFill>
              </a:rPr>
              <a:t>baku</a:t>
            </a:r>
            <a:r>
              <a:rPr lang="en-ID" sz="3600" dirty="0">
                <a:solidFill>
                  <a:srgbClr val="C00000"/>
                </a:solidFill>
              </a:rPr>
              <a:t>)</a:t>
            </a:r>
            <a:br>
              <a:rPr lang="en-ID" sz="3600" dirty="0">
                <a:solidFill>
                  <a:srgbClr val="C00000"/>
                </a:solidFill>
              </a:rPr>
            </a:br>
            <a:endParaRPr lang="en-ID" sz="36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baku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memudahkan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orang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sifatnya</a:t>
            </a:r>
            <a:r>
              <a:rPr lang="en-ID" dirty="0"/>
              <a:t> universal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kalangan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memahaminya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Bawaslu</a:t>
            </a:r>
            <a:r>
              <a:rPr lang="en-ID" dirty="0"/>
              <a:t> </a:t>
            </a:r>
            <a:r>
              <a:rPr lang="en-ID" dirty="0" err="1"/>
              <a:t>Temukan</a:t>
            </a:r>
            <a:r>
              <a:rPr lang="en-ID" dirty="0"/>
              <a:t> </a:t>
            </a:r>
            <a:r>
              <a:rPr lang="en-ID" dirty="0" err="1"/>
              <a:t>Kalender</a:t>
            </a:r>
            <a:r>
              <a:rPr lang="en-ID" dirty="0"/>
              <a:t> </a:t>
            </a:r>
            <a:r>
              <a:rPr lang="en-ID" dirty="0" err="1"/>
              <a:t>Prabowo</a:t>
            </a:r>
            <a:r>
              <a:rPr lang="en-ID" dirty="0"/>
              <a:t>-Sandi </a:t>
            </a:r>
            <a:r>
              <a:rPr lang="en-ID" dirty="0" err="1"/>
              <a:t>Berlogo</a:t>
            </a:r>
            <a:r>
              <a:rPr lang="en-ID" dirty="0"/>
              <a:t> </a:t>
            </a:r>
            <a:r>
              <a:rPr lang="en-ID" dirty="0" err="1"/>
              <a:t>Pemkab</a:t>
            </a:r>
            <a:r>
              <a:rPr lang="en-ID" dirty="0"/>
              <a:t> </a:t>
            </a:r>
            <a:r>
              <a:rPr lang="en-ID" dirty="0" err="1" smtClean="0"/>
              <a:t>Kebumen</a:t>
            </a:r>
            <a:r>
              <a:rPr lang="en-ID" dirty="0" smtClean="0"/>
              <a:t> (kompas.com)</a:t>
            </a:r>
            <a:endParaRPr lang="en-ID" dirty="0"/>
          </a:p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Desak</a:t>
            </a:r>
            <a:r>
              <a:rPr lang="en-ID" dirty="0"/>
              <a:t> </a:t>
            </a:r>
            <a:r>
              <a:rPr lang="en-ID" dirty="0" err="1"/>
              <a:t>Rudiantara</a:t>
            </a:r>
            <a:r>
              <a:rPr lang="en-ID" dirty="0"/>
              <a:t> </a:t>
            </a:r>
            <a:r>
              <a:rPr lang="en-ID" dirty="0" err="1"/>
              <a:t>Gelar</a:t>
            </a:r>
            <a:r>
              <a:rPr lang="en-ID" dirty="0"/>
              <a:t> </a:t>
            </a:r>
            <a:r>
              <a:rPr lang="en-ID" dirty="0" err="1"/>
              <a:t>Pemilihan</a:t>
            </a:r>
            <a:r>
              <a:rPr lang="en-ID" dirty="0"/>
              <a:t> </a:t>
            </a:r>
            <a:r>
              <a:rPr lang="en-ID" dirty="0" err="1"/>
              <a:t>Rektor</a:t>
            </a:r>
            <a:r>
              <a:rPr lang="en-ID" dirty="0"/>
              <a:t> </a:t>
            </a:r>
            <a:r>
              <a:rPr lang="en-ID" dirty="0" err="1"/>
              <a:t>Unpad</a:t>
            </a:r>
            <a:r>
              <a:rPr lang="en-ID" dirty="0"/>
              <a:t> Hari </a:t>
            </a:r>
            <a:r>
              <a:rPr lang="en-ID" dirty="0" err="1" smtClean="0"/>
              <a:t>Ini</a:t>
            </a:r>
            <a:r>
              <a:rPr lang="en-ID" dirty="0" smtClean="0"/>
              <a:t> (detik.com)</a:t>
            </a:r>
          </a:p>
          <a:p>
            <a:endParaRPr lang="en-ID" dirty="0"/>
          </a:p>
          <a:p>
            <a:r>
              <a:rPr lang="en-ID" b="1" dirty="0" err="1"/>
              <a:t>Jokowi</a:t>
            </a:r>
            <a:r>
              <a:rPr lang="en-ID" b="1" dirty="0"/>
              <a:t> </a:t>
            </a:r>
            <a:r>
              <a:rPr lang="en-ID" b="1" dirty="0" err="1"/>
              <a:t>Imbau</a:t>
            </a:r>
            <a:r>
              <a:rPr lang="en-ID" b="1" dirty="0"/>
              <a:t> 7 </a:t>
            </a:r>
            <a:r>
              <a:rPr lang="en-ID" b="1" dirty="0" err="1"/>
              <a:t>Persen</a:t>
            </a:r>
            <a:r>
              <a:rPr lang="en-ID" b="1" dirty="0"/>
              <a:t> </a:t>
            </a:r>
            <a:r>
              <a:rPr lang="en-ID" b="1" dirty="0" err="1"/>
              <a:t>Warga</a:t>
            </a:r>
            <a:r>
              <a:rPr lang="en-ID" b="1" dirty="0"/>
              <a:t> </a:t>
            </a:r>
            <a:r>
              <a:rPr lang="en-ID" b="1" dirty="0" err="1"/>
              <a:t>Berpotensi</a:t>
            </a:r>
            <a:r>
              <a:rPr lang="en-ID" b="1" dirty="0"/>
              <a:t> </a:t>
            </a:r>
            <a:r>
              <a:rPr lang="en-ID" b="1" dirty="0" err="1"/>
              <a:t>Golput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 </a:t>
            </a:r>
            <a:r>
              <a:rPr lang="en-ID" b="1" i="1" dirty="0" err="1" smtClean="0"/>
              <a:t>Nyoblos</a:t>
            </a:r>
            <a:r>
              <a:rPr lang="en-ID" b="1" i="1" dirty="0" smtClean="0"/>
              <a:t> (republika.co.id)</a:t>
            </a:r>
            <a:endParaRPr lang="en-ID" b="1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9129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600" b="1" dirty="0" smtClean="0">
                <a:solidFill>
                  <a:srgbClr val="002060"/>
                </a:solidFill>
              </a:rPr>
              <a:t>6. </a:t>
            </a:r>
            <a:r>
              <a:rPr lang="en-ID" sz="3600" b="1" dirty="0" err="1" smtClean="0">
                <a:solidFill>
                  <a:srgbClr val="002060"/>
                </a:solidFill>
              </a:rPr>
              <a:t>Penggunaan</a:t>
            </a:r>
            <a:r>
              <a:rPr lang="en-ID" sz="3600" b="1" dirty="0" smtClean="0">
                <a:solidFill>
                  <a:srgbClr val="002060"/>
                </a:solidFill>
              </a:rPr>
              <a:t> </a:t>
            </a:r>
            <a:r>
              <a:rPr lang="en-ID" sz="3600" b="1" dirty="0" err="1">
                <a:solidFill>
                  <a:srgbClr val="002060"/>
                </a:solidFill>
              </a:rPr>
              <a:t>kalimat</a:t>
            </a:r>
            <a:r>
              <a:rPr lang="en-ID" sz="3600" b="1" dirty="0">
                <a:solidFill>
                  <a:srgbClr val="002060"/>
                </a:solidFill>
              </a:rPr>
              <a:t> </a:t>
            </a:r>
            <a:r>
              <a:rPr lang="en-ID" sz="3600" b="1" dirty="0" err="1" smtClean="0">
                <a:solidFill>
                  <a:srgbClr val="002060"/>
                </a:solidFill>
              </a:rPr>
              <a:t>langsung</a:t>
            </a:r>
            <a:r>
              <a:rPr lang="en-ID" sz="3600" b="1" dirty="0" smtClean="0">
                <a:solidFill>
                  <a:srgbClr val="002060"/>
                </a:solidFill>
              </a:rPr>
              <a:t> </a:t>
            </a:r>
            <a:r>
              <a:rPr lang="en-ID" sz="3600" b="1" dirty="0" err="1" smtClean="0">
                <a:solidFill>
                  <a:srgbClr val="002060"/>
                </a:solidFill>
              </a:rPr>
              <a:t>dan</a:t>
            </a:r>
            <a:r>
              <a:rPr lang="en-ID" sz="3600" b="1" dirty="0" smtClean="0">
                <a:solidFill>
                  <a:srgbClr val="002060"/>
                </a:solidFill>
              </a:rPr>
              <a:t> </a:t>
            </a:r>
            <a:r>
              <a:rPr lang="en-ID" sz="3600" b="1" dirty="0" err="1" smtClean="0">
                <a:solidFill>
                  <a:srgbClr val="002060"/>
                </a:solidFill>
              </a:rPr>
              <a:t>tak</a:t>
            </a:r>
            <a:r>
              <a:rPr lang="en-ID" sz="3600" b="1" dirty="0" smtClean="0">
                <a:solidFill>
                  <a:srgbClr val="002060"/>
                </a:solidFill>
              </a:rPr>
              <a:t> </a:t>
            </a:r>
            <a:r>
              <a:rPr lang="en-ID" sz="3600" b="1" dirty="0" err="1" smtClean="0">
                <a:solidFill>
                  <a:srgbClr val="002060"/>
                </a:solidFill>
              </a:rPr>
              <a:t>langsung</a:t>
            </a:r>
            <a:r>
              <a:rPr lang="en-ID" sz="3600" b="1" dirty="0">
                <a:solidFill>
                  <a:srgbClr val="002060"/>
                </a:solidFill>
              </a:rPr>
              <a:t/>
            </a:r>
            <a:br>
              <a:rPr lang="en-ID" sz="3600" b="1" dirty="0">
                <a:solidFill>
                  <a:srgbClr val="002060"/>
                </a:solidFill>
              </a:rPr>
            </a:br>
            <a:endParaRPr lang="en-ID" sz="36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D" b="1" dirty="0" err="1" smtClean="0"/>
              <a:t>KalimaT</a:t>
            </a:r>
            <a:r>
              <a:rPr lang="en-ID" b="1" dirty="0" smtClean="0"/>
              <a:t> TAK LANGSUNG</a:t>
            </a:r>
            <a:endParaRPr lang="en-ID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D" dirty="0" err="1">
                <a:solidFill>
                  <a:schemeClr val="tx1"/>
                </a:solidFill>
              </a:rPr>
              <a:t>Presiden</a:t>
            </a:r>
            <a:r>
              <a:rPr lang="en-ID" dirty="0">
                <a:solidFill>
                  <a:schemeClr val="tx1"/>
                </a:solidFill>
              </a:rPr>
              <a:t> Joko Widodo (</a:t>
            </a:r>
            <a:r>
              <a:rPr lang="en-ID" dirty="0" err="1">
                <a:solidFill>
                  <a:schemeClr val="tx1"/>
                </a:solidFill>
              </a:rPr>
              <a:t>Jokowi</a:t>
            </a:r>
            <a:r>
              <a:rPr lang="en-ID" dirty="0">
                <a:solidFill>
                  <a:schemeClr val="tx1"/>
                </a:solidFill>
              </a:rPr>
              <a:t>) </a:t>
            </a:r>
            <a:r>
              <a:rPr lang="en-ID" dirty="0" err="1">
                <a:solidFill>
                  <a:schemeClr val="tx1"/>
                </a:solidFill>
              </a:rPr>
              <a:t>menanggapi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hasil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survei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Center</a:t>
            </a:r>
            <a:r>
              <a:rPr lang="en-ID" dirty="0">
                <a:solidFill>
                  <a:schemeClr val="tx1"/>
                </a:solidFill>
              </a:rPr>
              <a:t> for Strategic and International Studies (CSIS) yang </a:t>
            </a:r>
            <a:r>
              <a:rPr lang="en-ID" dirty="0" err="1">
                <a:solidFill>
                  <a:schemeClr val="tx1"/>
                </a:solidFill>
              </a:rPr>
              <a:t>memproyeksikan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sebanyak</a:t>
            </a:r>
            <a:r>
              <a:rPr lang="en-ID" dirty="0">
                <a:solidFill>
                  <a:schemeClr val="tx1"/>
                </a:solidFill>
              </a:rPr>
              <a:t> 7 </a:t>
            </a:r>
            <a:r>
              <a:rPr lang="en-ID" dirty="0" err="1">
                <a:solidFill>
                  <a:schemeClr val="tx1"/>
                </a:solidFill>
              </a:rPr>
              <a:t>persen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Daftar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Pemilih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Tetap</a:t>
            </a:r>
            <a:r>
              <a:rPr lang="en-ID" dirty="0">
                <a:solidFill>
                  <a:schemeClr val="tx1"/>
                </a:solidFill>
              </a:rPr>
              <a:t> (DPT) </a:t>
            </a:r>
            <a:r>
              <a:rPr lang="en-ID" dirty="0" err="1">
                <a:solidFill>
                  <a:schemeClr val="tx1"/>
                </a:solidFill>
              </a:rPr>
              <a:t>memilih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berlibur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hari</a:t>
            </a:r>
            <a:r>
              <a:rPr lang="en-ID" dirty="0">
                <a:solidFill>
                  <a:schemeClr val="tx1"/>
                </a:solidFill>
              </a:rPr>
              <a:t>-H </a:t>
            </a:r>
            <a:r>
              <a:rPr lang="en-ID" dirty="0" err="1">
                <a:solidFill>
                  <a:schemeClr val="tx1"/>
                </a:solidFill>
              </a:rPr>
              <a:t>pemilihan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umum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pemilu</a:t>
            </a:r>
            <a:r>
              <a:rPr lang="en-ID" dirty="0">
                <a:solidFill>
                  <a:schemeClr val="tx1"/>
                </a:solidFill>
              </a:rPr>
              <a:t>) </a:t>
            </a:r>
            <a:r>
              <a:rPr lang="en-ID" dirty="0" err="1">
                <a:solidFill>
                  <a:schemeClr val="tx1"/>
                </a:solidFill>
              </a:rPr>
              <a:t>pada</a:t>
            </a:r>
            <a:r>
              <a:rPr lang="en-ID" dirty="0">
                <a:solidFill>
                  <a:schemeClr val="tx1"/>
                </a:solidFill>
              </a:rPr>
              <a:t> 17 April 2019 </a:t>
            </a:r>
            <a:r>
              <a:rPr lang="en-ID" dirty="0" err="1">
                <a:solidFill>
                  <a:schemeClr val="tx1"/>
                </a:solidFill>
              </a:rPr>
              <a:t>nanti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Artinya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sekitar</a:t>
            </a:r>
            <a:r>
              <a:rPr lang="en-ID" dirty="0">
                <a:solidFill>
                  <a:schemeClr val="tx1"/>
                </a:solidFill>
              </a:rPr>
              <a:t> 13 </a:t>
            </a:r>
            <a:r>
              <a:rPr lang="en-ID" dirty="0" err="1">
                <a:solidFill>
                  <a:schemeClr val="tx1"/>
                </a:solidFill>
              </a:rPr>
              <a:t>juta</a:t>
            </a:r>
            <a:r>
              <a:rPr lang="en-ID" dirty="0">
                <a:solidFill>
                  <a:schemeClr val="tx1"/>
                </a:solidFill>
              </a:rPr>
              <a:t> orang </a:t>
            </a:r>
            <a:r>
              <a:rPr lang="en-ID" dirty="0" err="1">
                <a:solidFill>
                  <a:schemeClr val="tx1"/>
                </a:solidFill>
              </a:rPr>
              <a:t>bisa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menggunakan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pilihnya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memilih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menghabiskan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libur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panjang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bersama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keluarga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D" b="1" dirty="0" smtClean="0"/>
              <a:t>KALIMAT LANGSUNG</a:t>
            </a:r>
            <a:endParaRPr lang="en-ID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D" dirty="0">
                <a:solidFill>
                  <a:schemeClr val="tx1"/>
                </a:solidFill>
              </a:rPr>
              <a:t>"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pemilu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pileg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pilpres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menghabiskan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biaya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triliunan</a:t>
            </a:r>
            <a:r>
              <a:rPr lang="en-ID" dirty="0">
                <a:solidFill>
                  <a:schemeClr val="tx1"/>
                </a:solidFill>
              </a:rPr>
              <a:t> (rupiah), </a:t>
            </a:r>
            <a:r>
              <a:rPr lang="en-ID" dirty="0" err="1">
                <a:solidFill>
                  <a:schemeClr val="tx1"/>
                </a:solidFill>
              </a:rPr>
              <a:t>sangat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rugi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besar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kita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kalau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menggunakan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pilih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kita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menentukan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arah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negara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depan</a:t>
            </a:r>
            <a:r>
              <a:rPr lang="en-ID" dirty="0">
                <a:solidFill>
                  <a:schemeClr val="tx1"/>
                </a:solidFill>
              </a:rPr>
              <a:t>," </a:t>
            </a:r>
            <a:r>
              <a:rPr lang="en-ID" dirty="0" err="1">
                <a:solidFill>
                  <a:schemeClr val="tx1"/>
                </a:solidFill>
              </a:rPr>
              <a:t>jelas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Jokowi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usai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melaksanakan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shalat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Jumat</a:t>
            </a:r>
            <a:r>
              <a:rPr lang="en-ID" dirty="0">
                <a:solidFill>
                  <a:schemeClr val="tx1"/>
                </a:solidFill>
              </a:rPr>
              <a:t> di Istana Bogor, </a:t>
            </a:r>
            <a:r>
              <a:rPr lang="en-ID" dirty="0" err="1">
                <a:solidFill>
                  <a:schemeClr val="tx1"/>
                </a:solidFill>
              </a:rPr>
              <a:t>Jumat</a:t>
            </a:r>
            <a:r>
              <a:rPr lang="en-ID" dirty="0">
                <a:solidFill>
                  <a:schemeClr val="tx1"/>
                </a:solidFill>
              </a:rPr>
              <a:t> (29/3)</a:t>
            </a:r>
          </a:p>
        </p:txBody>
      </p:sp>
    </p:spTree>
    <p:extLst>
      <p:ext uri="{BB962C8B-B14F-4D97-AF65-F5344CB8AC3E}">
        <p14:creationId xmlns:p14="http://schemas.microsoft.com/office/powerpoint/2010/main" val="46577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teks</a:t>
            </a:r>
            <a:r>
              <a:rPr lang="en-ID" sz="2400" dirty="0"/>
              <a:t> </a:t>
            </a:r>
            <a:r>
              <a:rPr lang="en-ID" sz="2400" dirty="0" err="1"/>
              <a:t>berita</a:t>
            </a:r>
            <a:r>
              <a:rPr lang="en-ID" sz="2400" dirty="0"/>
              <a:t>, </a:t>
            </a:r>
            <a:r>
              <a:rPr lang="en-ID" sz="2400" dirty="0" err="1"/>
              <a:t>kamu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menemukan</a:t>
            </a:r>
            <a:r>
              <a:rPr lang="en-ID" sz="2400" dirty="0"/>
              <a:t> </a:t>
            </a:r>
            <a:r>
              <a:rPr lang="en-ID" sz="2400" dirty="0" err="1"/>
              <a:t>kalimat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. </a:t>
            </a: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kalimat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? </a:t>
            </a:r>
            <a:r>
              <a:rPr lang="en-ID" sz="2400" dirty="0" err="1"/>
              <a:t>Jadi</a:t>
            </a:r>
            <a:r>
              <a:rPr lang="en-ID" sz="2400" dirty="0"/>
              <a:t>, </a:t>
            </a:r>
            <a:r>
              <a:rPr lang="en-ID" sz="2400" dirty="0" err="1"/>
              <a:t>ciri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kalimat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yaitu</a:t>
            </a:r>
            <a:r>
              <a:rPr lang="en-ID" sz="2400" dirty="0"/>
              <a:t> </a:t>
            </a:r>
            <a:r>
              <a:rPr lang="en-ID" sz="2400" dirty="0" err="1"/>
              <a:t>ditandai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tanda</a:t>
            </a:r>
            <a:r>
              <a:rPr lang="en-ID" sz="2400" dirty="0"/>
              <a:t> </a:t>
            </a:r>
            <a:r>
              <a:rPr lang="en-ID" sz="2400" dirty="0" err="1"/>
              <a:t>petik</a:t>
            </a:r>
            <a:r>
              <a:rPr lang="en-ID" sz="2400" dirty="0"/>
              <a:t> </a:t>
            </a:r>
            <a:r>
              <a:rPr lang="en-ID" sz="2400" dirty="0" err="1"/>
              <a:t>ganda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disertai</a:t>
            </a:r>
            <a:r>
              <a:rPr lang="en-ID" sz="2400" dirty="0"/>
              <a:t> </a:t>
            </a:r>
            <a:r>
              <a:rPr lang="en-ID" sz="2400" dirty="0" err="1"/>
              <a:t>keterangan</a:t>
            </a:r>
            <a:r>
              <a:rPr lang="en-ID" sz="2400" dirty="0"/>
              <a:t> </a:t>
            </a:r>
            <a:r>
              <a:rPr lang="en-ID" sz="2400" dirty="0" err="1"/>
              <a:t>penyertaan</a:t>
            </a:r>
            <a:r>
              <a:rPr lang="en-ID" sz="2400" dirty="0"/>
              <a:t>. </a:t>
            </a:r>
            <a:r>
              <a:rPr lang="en-ID" sz="2400" dirty="0" err="1"/>
              <a:t>Penggunaan</a:t>
            </a:r>
            <a:r>
              <a:rPr lang="en-ID" sz="2400" dirty="0"/>
              <a:t> </a:t>
            </a:r>
            <a:r>
              <a:rPr lang="en-ID" sz="2400" dirty="0" err="1"/>
              <a:t>kalimat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pengutipan</a:t>
            </a:r>
            <a:r>
              <a:rPr lang="en-ID" sz="2400" dirty="0"/>
              <a:t> </a:t>
            </a:r>
            <a:r>
              <a:rPr lang="en-ID" sz="2400" dirty="0" err="1"/>
              <a:t>pernyataan-pernyataan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narasumber</a:t>
            </a:r>
            <a:r>
              <a:rPr lang="en-ID" sz="2400" dirty="0"/>
              <a:t> </a:t>
            </a:r>
            <a:r>
              <a:rPr lang="en-ID" sz="2400" dirty="0" err="1"/>
              <a:t>berita</a:t>
            </a:r>
            <a:r>
              <a:rPr lang="en-ID" sz="2400" dirty="0" smtClean="0"/>
              <a:t>.</a:t>
            </a:r>
          </a:p>
          <a:p>
            <a:endParaRPr lang="en-ID" sz="2400" dirty="0"/>
          </a:p>
          <a:p>
            <a:r>
              <a:rPr lang="en-ID" sz="2400" dirty="0" err="1"/>
              <a:t>Contoh</a:t>
            </a:r>
            <a:r>
              <a:rPr lang="en-ID" sz="2400" dirty="0"/>
              <a:t>: “</a:t>
            </a:r>
            <a:r>
              <a:rPr lang="en-ID" sz="2400" dirty="0" err="1"/>
              <a:t>Pelaku</a:t>
            </a:r>
            <a:r>
              <a:rPr lang="en-ID" sz="2400" dirty="0"/>
              <a:t> </a:t>
            </a:r>
            <a:r>
              <a:rPr lang="en-ID" sz="2400" dirty="0" err="1"/>
              <a:t>sudah</a:t>
            </a:r>
            <a:r>
              <a:rPr lang="en-ID" sz="2400" dirty="0"/>
              <a:t> kami </a:t>
            </a:r>
            <a:r>
              <a:rPr lang="en-ID" sz="2400" dirty="0" err="1"/>
              <a:t>tetapkan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tersangka</a:t>
            </a:r>
            <a:r>
              <a:rPr lang="en-ID" sz="2400" dirty="0"/>
              <a:t>. </a:t>
            </a:r>
            <a:r>
              <a:rPr lang="en-ID" sz="2400" dirty="0" err="1"/>
              <a:t>Saat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kami </a:t>
            </a:r>
            <a:r>
              <a:rPr lang="en-ID" sz="2400" dirty="0" err="1"/>
              <a:t>terus</a:t>
            </a:r>
            <a:r>
              <a:rPr lang="en-ID" sz="2400" dirty="0"/>
              <a:t> </a:t>
            </a:r>
            <a:r>
              <a:rPr lang="en-ID" sz="2400" dirty="0" err="1"/>
              <a:t>mengembangkan</a:t>
            </a:r>
            <a:r>
              <a:rPr lang="en-ID" sz="2400" dirty="0"/>
              <a:t> </a:t>
            </a:r>
            <a:r>
              <a:rPr lang="en-ID" sz="2400" dirty="0" err="1"/>
              <a:t>kasusnya</a:t>
            </a:r>
            <a:r>
              <a:rPr lang="en-ID" sz="2400" dirty="0"/>
              <a:t>,” </a:t>
            </a:r>
            <a:r>
              <a:rPr lang="en-ID" sz="2400" dirty="0" err="1"/>
              <a:t>ucap</a:t>
            </a:r>
            <a:r>
              <a:rPr lang="en-ID" sz="2400" dirty="0"/>
              <a:t> </a:t>
            </a:r>
            <a:r>
              <a:rPr lang="en-ID" sz="2400" dirty="0" err="1"/>
              <a:t>Kapolsek</a:t>
            </a:r>
            <a:r>
              <a:rPr lang="en-ID" sz="2400" dirty="0"/>
              <a:t> Tanah </a:t>
            </a:r>
            <a:r>
              <a:rPr lang="en-ID" sz="2400" dirty="0" err="1"/>
              <a:t>Abang</a:t>
            </a:r>
            <a:r>
              <a:rPr lang="en-ID" sz="2400" dirty="0"/>
              <a:t>, </a:t>
            </a:r>
            <a:r>
              <a:rPr lang="en-ID" sz="2400" dirty="0" err="1"/>
              <a:t>Kompol</a:t>
            </a:r>
            <a:r>
              <a:rPr lang="en-ID" sz="2400" dirty="0"/>
              <a:t> </a:t>
            </a:r>
            <a:r>
              <a:rPr lang="en-ID" sz="2400" dirty="0" err="1"/>
              <a:t>Dwi</a:t>
            </a:r>
            <a:r>
              <a:rPr lang="en-ID" sz="2400" dirty="0"/>
              <a:t> </a:t>
            </a:r>
            <a:r>
              <a:rPr lang="en-ID" sz="2400" dirty="0" err="1" smtClean="0"/>
              <a:t>Sutama</a:t>
            </a:r>
            <a:r>
              <a:rPr lang="en-ID" sz="2400" dirty="0" smtClean="0"/>
              <a:t> di </a:t>
            </a:r>
            <a:r>
              <a:rPr lang="en-ID" sz="2400" dirty="0" err="1" smtClean="0"/>
              <a:t>ruang</a:t>
            </a:r>
            <a:r>
              <a:rPr lang="en-ID" sz="2400" dirty="0" smtClean="0"/>
              <a:t> </a:t>
            </a:r>
            <a:r>
              <a:rPr lang="en-ID" sz="2400" dirty="0" err="1" smtClean="0"/>
              <a:t>kerjanya</a:t>
            </a:r>
            <a:r>
              <a:rPr lang="en-ID" sz="2400" dirty="0" smtClean="0"/>
              <a:t>, </a:t>
            </a:r>
            <a:r>
              <a:rPr lang="en-ID" sz="2400" dirty="0" err="1" smtClean="0"/>
              <a:t>tadi</a:t>
            </a:r>
            <a:r>
              <a:rPr lang="en-ID" sz="2400" dirty="0" smtClean="0"/>
              <a:t> </a:t>
            </a:r>
            <a:r>
              <a:rPr lang="en-ID" sz="2400" dirty="0" err="1" smtClean="0"/>
              <a:t>malam</a:t>
            </a:r>
            <a:r>
              <a:rPr lang="en-ID" sz="2400" dirty="0" smtClean="0"/>
              <a:t>.</a:t>
            </a:r>
            <a:endParaRPr lang="en-ID" sz="2400" dirty="0"/>
          </a:p>
          <a:p>
            <a:endParaRPr lang="en-ID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163187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5577"/>
            <a:ext cx="10058400" cy="1489166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accent2"/>
                </a:solidFill>
              </a:rPr>
              <a:t>7. Lebih sering pakai </a:t>
            </a:r>
            <a:r>
              <a:rPr lang="fi-FI" sz="4000" dirty="0" smtClean="0">
                <a:solidFill>
                  <a:schemeClr val="accent2"/>
                </a:solidFill>
              </a:rPr>
              <a:t>verbal aktif </a:t>
            </a:r>
            <a:r>
              <a:rPr lang="fi-FI" sz="4000" dirty="0">
                <a:solidFill>
                  <a:schemeClr val="accent2"/>
                </a:solidFill>
              </a:rPr>
              <a:t/>
            </a:r>
            <a:br>
              <a:rPr lang="fi-FI" sz="4000" dirty="0">
                <a:solidFill>
                  <a:schemeClr val="accent2"/>
                </a:solidFill>
              </a:rPr>
            </a:br>
            <a:endParaRPr lang="en-ID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94560"/>
            <a:ext cx="10058400" cy="4206240"/>
          </a:xfrm>
        </p:spPr>
        <p:txBody>
          <a:bodyPr>
            <a:normAutofit/>
          </a:bodyPr>
          <a:lstStyle/>
          <a:p>
            <a:r>
              <a:rPr lang="en-ID" sz="2400" dirty="0"/>
              <a:t>Jakarta, CNN Indonesia -- </a:t>
            </a:r>
            <a:r>
              <a:rPr lang="en-ID" sz="2400" dirty="0" err="1"/>
              <a:t>Bandara</a:t>
            </a:r>
            <a:r>
              <a:rPr lang="en-ID" sz="2400" dirty="0"/>
              <a:t> International </a:t>
            </a:r>
            <a:r>
              <a:rPr lang="en-ID" sz="2400" dirty="0" err="1"/>
              <a:t>Soekarno-Hatta</a:t>
            </a:r>
            <a:r>
              <a:rPr lang="en-ID" sz="2400" dirty="0"/>
              <a:t> (</a:t>
            </a:r>
            <a:r>
              <a:rPr lang="en-ID" sz="2400" dirty="0" err="1"/>
              <a:t>Soetta</a:t>
            </a:r>
            <a:r>
              <a:rPr lang="en-ID" sz="2400" dirty="0"/>
              <a:t>) </a:t>
            </a:r>
            <a:r>
              <a:rPr lang="en-ID" sz="2400" dirty="0" err="1">
                <a:solidFill>
                  <a:srgbClr val="FF0000"/>
                </a:solidFill>
              </a:rPr>
              <a:t>menempati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peringkat</a:t>
            </a:r>
            <a:r>
              <a:rPr lang="en-ID" sz="2400" dirty="0"/>
              <a:t> 44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daftar</a:t>
            </a:r>
            <a:r>
              <a:rPr lang="en-ID" sz="2400" dirty="0"/>
              <a:t> 100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terbaik</a:t>
            </a:r>
            <a:r>
              <a:rPr lang="en-ID" sz="2400" dirty="0"/>
              <a:t> di </a:t>
            </a:r>
            <a:r>
              <a:rPr lang="en-ID" sz="2400" dirty="0" err="1"/>
              <a:t>dunia</a:t>
            </a:r>
            <a:r>
              <a:rPr lang="en-ID" sz="2400" dirty="0"/>
              <a:t> </a:t>
            </a:r>
            <a:r>
              <a:rPr lang="en-ID" sz="2400" dirty="0" err="1"/>
              <a:t>versi</a:t>
            </a:r>
            <a:r>
              <a:rPr lang="en-ID" sz="2400" dirty="0"/>
              <a:t> </a:t>
            </a:r>
            <a:r>
              <a:rPr lang="en-ID" sz="2400" dirty="0" err="1"/>
              <a:t>Skytrax</a:t>
            </a:r>
            <a:r>
              <a:rPr lang="en-ID" sz="2400" dirty="0"/>
              <a:t>, </a:t>
            </a:r>
            <a:r>
              <a:rPr lang="en-ID" sz="2400" dirty="0" err="1"/>
              <a:t>lembaga</a:t>
            </a:r>
            <a:r>
              <a:rPr lang="en-ID" sz="2400" dirty="0"/>
              <a:t> </a:t>
            </a:r>
            <a:r>
              <a:rPr lang="en-ID" sz="2400" dirty="0" err="1"/>
              <a:t>independen</a:t>
            </a:r>
            <a:r>
              <a:rPr lang="en-ID" sz="2400" dirty="0"/>
              <a:t> </a:t>
            </a:r>
            <a:r>
              <a:rPr lang="en-ID" sz="2400" dirty="0" err="1"/>
              <a:t>pemeringkat</a:t>
            </a:r>
            <a:r>
              <a:rPr lang="en-ID" sz="2400" dirty="0"/>
              <a:t> </a:t>
            </a:r>
            <a:r>
              <a:rPr lang="en-ID" sz="2400" dirty="0" err="1"/>
              <a:t>penerbangan</a:t>
            </a:r>
            <a:r>
              <a:rPr lang="en-ID" sz="2400" dirty="0"/>
              <a:t>. </a:t>
            </a:r>
            <a:r>
              <a:rPr lang="en-ID" sz="2400" dirty="0" err="1"/>
              <a:t>Peringkat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Soevarnabumi</a:t>
            </a:r>
            <a:r>
              <a:rPr lang="en-ID" sz="2400" dirty="0"/>
              <a:t> yang </a:t>
            </a:r>
            <a:r>
              <a:rPr lang="en-ID" sz="2400" dirty="0" err="1"/>
              <a:t>berada</a:t>
            </a:r>
            <a:r>
              <a:rPr lang="en-ID" sz="2400" dirty="0"/>
              <a:t> di </a:t>
            </a:r>
            <a:r>
              <a:rPr lang="en-ID" sz="2400" dirty="0" err="1"/>
              <a:t>peringkat</a:t>
            </a:r>
            <a:r>
              <a:rPr lang="en-ID" sz="2400" dirty="0"/>
              <a:t> 46 </a:t>
            </a:r>
            <a:r>
              <a:rPr lang="en-ID" sz="2400" dirty="0" err="1"/>
              <a:t>dan</a:t>
            </a:r>
            <a:r>
              <a:rPr lang="en-ID" sz="2400" dirty="0"/>
              <a:t> Kuala Lumpur International </a:t>
            </a:r>
            <a:r>
              <a:rPr lang="en-ID" sz="2400" dirty="0" smtClean="0"/>
              <a:t>Airport </a:t>
            </a:r>
            <a:r>
              <a:rPr lang="en-ID" sz="2400" dirty="0"/>
              <a:t>(KLIA) di </a:t>
            </a:r>
            <a:r>
              <a:rPr lang="en-ID" sz="2400" dirty="0" err="1"/>
              <a:t>peringkat</a:t>
            </a:r>
            <a:r>
              <a:rPr lang="en-ID" sz="2400" dirty="0"/>
              <a:t> 54. </a:t>
            </a:r>
          </a:p>
          <a:p>
            <a:r>
              <a:rPr lang="en-ID" sz="2400" dirty="0" err="1" smtClean="0"/>
              <a:t>Posisi</a:t>
            </a:r>
            <a:r>
              <a:rPr lang="en-ID" sz="2400" dirty="0" smtClean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baik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Los Angeles yang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menempati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peringkat</a:t>
            </a:r>
            <a:r>
              <a:rPr lang="en-ID" sz="2400" dirty="0"/>
              <a:t> 71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Toronto yang </a:t>
            </a:r>
            <a:r>
              <a:rPr lang="en-ID" sz="2400" dirty="0" err="1"/>
              <a:t>menempati</a:t>
            </a:r>
            <a:r>
              <a:rPr lang="en-ID" sz="2400" dirty="0"/>
              <a:t> </a:t>
            </a:r>
            <a:r>
              <a:rPr lang="en-ID" sz="2400" dirty="0" err="1"/>
              <a:t>peringkat</a:t>
            </a:r>
            <a:r>
              <a:rPr lang="en-ID" sz="2400" dirty="0"/>
              <a:t> 50</a:t>
            </a:r>
            <a:r>
              <a:rPr lang="en-ID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17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Soetta</a:t>
            </a:r>
            <a:r>
              <a:rPr lang="en-ID" sz="2400" dirty="0"/>
              <a:t> </a:t>
            </a:r>
            <a:r>
              <a:rPr lang="en-ID" sz="2400" dirty="0" err="1"/>
              <a:t>tercatat</a:t>
            </a:r>
            <a:r>
              <a:rPr lang="en-ID" sz="2400" dirty="0"/>
              <a:t> </a:t>
            </a:r>
            <a:r>
              <a:rPr lang="en-ID" sz="2400" dirty="0" err="1"/>
              <a:t>berhasil</a:t>
            </a:r>
            <a:r>
              <a:rPr lang="en-ID" sz="2400" dirty="0"/>
              <a:t> </a:t>
            </a:r>
            <a:r>
              <a:rPr lang="en-ID" sz="2400" dirty="0" err="1"/>
              <a:t>naik</a:t>
            </a:r>
            <a:r>
              <a:rPr lang="en-ID" sz="2400" dirty="0"/>
              <a:t> lima </a:t>
            </a:r>
            <a:r>
              <a:rPr lang="en-ID" sz="2400" dirty="0" err="1"/>
              <a:t>peringkat</a:t>
            </a:r>
            <a:r>
              <a:rPr lang="en-ID" sz="2400" dirty="0"/>
              <a:t> </a:t>
            </a:r>
            <a:r>
              <a:rPr lang="en-ID" sz="2400" dirty="0" err="1"/>
              <a:t>dibanding</a:t>
            </a:r>
            <a:r>
              <a:rPr lang="en-ID" sz="2400" dirty="0"/>
              <a:t>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lalu</a:t>
            </a:r>
            <a:r>
              <a:rPr lang="en-ID" sz="2400" dirty="0"/>
              <a:t> yang </a:t>
            </a:r>
            <a:r>
              <a:rPr lang="en-ID" sz="2400" dirty="0" err="1"/>
              <a:t>berada</a:t>
            </a:r>
            <a:r>
              <a:rPr lang="en-ID" sz="2400" dirty="0"/>
              <a:t> di </a:t>
            </a:r>
            <a:r>
              <a:rPr lang="en-ID" sz="2400" dirty="0" err="1"/>
              <a:t>peringkat</a:t>
            </a:r>
            <a:r>
              <a:rPr lang="en-ID" sz="2400" dirty="0"/>
              <a:t> 45. </a:t>
            </a:r>
            <a:r>
              <a:rPr lang="en-ID" sz="2400" dirty="0" err="1"/>
              <a:t>Sementara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2016 </a:t>
            </a:r>
            <a:r>
              <a:rPr lang="en-ID" sz="2400" dirty="0" err="1"/>
              <a:t>dan</a:t>
            </a:r>
            <a:r>
              <a:rPr lang="en-ID" sz="2400" dirty="0"/>
              <a:t> 2017,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Soetta</a:t>
            </a:r>
            <a:r>
              <a:rPr lang="en-ID" sz="2400" dirty="0"/>
              <a:t> </a:t>
            </a:r>
            <a:r>
              <a:rPr lang="en-ID" sz="2400" dirty="0" err="1"/>
              <a:t>berada</a:t>
            </a:r>
            <a:r>
              <a:rPr lang="en-ID" sz="2400" dirty="0"/>
              <a:t> di </a:t>
            </a:r>
            <a:r>
              <a:rPr lang="en-ID" sz="2400" dirty="0" err="1"/>
              <a:t>posisi</a:t>
            </a:r>
            <a:r>
              <a:rPr lang="en-ID" sz="2400" dirty="0"/>
              <a:t> 63 </a:t>
            </a:r>
            <a:r>
              <a:rPr lang="en-ID" sz="2400" dirty="0" err="1"/>
              <a:t>dan</a:t>
            </a:r>
            <a:r>
              <a:rPr lang="en-ID" sz="2400" dirty="0"/>
              <a:t> 33</a:t>
            </a:r>
            <a:r>
              <a:rPr lang="en-ID" sz="2400" dirty="0" smtClean="0"/>
              <a:t>.</a:t>
            </a:r>
          </a:p>
          <a:p>
            <a:r>
              <a:rPr lang="en-ID" sz="2400" dirty="0" err="1" smtClean="0"/>
              <a:t>Direktur</a:t>
            </a:r>
            <a:r>
              <a:rPr lang="en-ID" sz="2400" dirty="0" smtClean="0"/>
              <a:t> </a:t>
            </a:r>
            <a:r>
              <a:rPr lang="en-ID" sz="2400" dirty="0" err="1"/>
              <a:t>Utama</a:t>
            </a:r>
            <a:r>
              <a:rPr lang="en-ID" sz="2400" dirty="0"/>
              <a:t> </a:t>
            </a:r>
            <a:r>
              <a:rPr lang="en-ID" sz="2400" dirty="0" err="1"/>
              <a:t>Angkasa</a:t>
            </a:r>
            <a:r>
              <a:rPr lang="en-ID" sz="2400" dirty="0"/>
              <a:t> </a:t>
            </a:r>
            <a:r>
              <a:rPr lang="en-ID" sz="2400" dirty="0" err="1"/>
              <a:t>Pura</a:t>
            </a:r>
            <a:r>
              <a:rPr lang="en-ID" sz="2400" dirty="0"/>
              <a:t> II Muhammad </a:t>
            </a:r>
            <a:r>
              <a:rPr lang="en-ID" sz="2400" dirty="0" err="1"/>
              <a:t>Awaluddin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FF0000"/>
                </a:solidFill>
              </a:rPr>
              <a:t>menjelaskan</a:t>
            </a:r>
            <a:r>
              <a:rPr lang="en-ID" sz="2400" dirty="0"/>
              <a:t> </a:t>
            </a:r>
            <a:r>
              <a:rPr lang="en-ID" sz="2400" dirty="0" err="1"/>
              <a:t>peningkatan</a:t>
            </a:r>
            <a:r>
              <a:rPr lang="en-ID" sz="2400" dirty="0"/>
              <a:t> </a:t>
            </a:r>
            <a:r>
              <a:rPr lang="en-ID" sz="2400" dirty="0" err="1"/>
              <a:t>peringkat</a:t>
            </a:r>
            <a:r>
              <a:rPr lang="en-ID" sz="2400" dirty="0"/>
              <a:t> </a:t>
            </a:r>
            <a:r>
              <a:rPr lang="en-ID" sz="2400" dirty="0" err="1"/>
              <a:t>berhasil</a:t>
            </a:r>
            <a:r>
              <a:rPr lang="en-ID" sz="2400" dirty="0"/>
              <a:t> </a:t>
            </a:r>
            <a:r>
              <a:rPr lang="en-ID" sz="2400" dirty="0" err="1"/>
              <a:t>diraih</a:t>
            </a:r>
            <a:r>
              <a:rPr lang="en-ID" sz="2400" dirty="0"/>
              <a:t> </a:t>
            </a:r>
            <a:r>
              <a:rPr lang="en-ID" sz="2400" dirty="0" err="1"/>
              <a:t>pihaknya</a:t>
            </a:r>
            <a:r>
              <a:rPr lang="en-ID" sz="2400" dirty="0"/>
              <a:t> </a:t>
            </a:r>
            <a:r>
              <a:rPr lang="en-ID" sz="2400" dirty="0" err="1"/>
              <a:t>sejakan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keras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komitmen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seluruh</a:t>
            </a:r>
            <a:r>
              <a:rPr lang="en-ID" sz="2400" dirty="0"/>
              <a:t> stakeholder </a:t>
            </a:r>
            <a:r>
              <a:rPr lang="en-ID" sz="2400" dirty="0" err="1"/>
              <a:t>bandara</a:t>
            </a:r>
            <a:r>
              <a:rPr lang="en-ID" sz="2400" dirty="0"/>
              <a:t>.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depan</a:t>
            </a:r>
            <a:r>
              <a:rPr lang="en-ID" sz="2400" dirty="0"/>
              <a:t>, </a:t>
            </a:r>
            <a:r>
              <a:rPr lang="en-ID" sz="2400" dirty="0" err="1"/>
              <a:t>pihaknya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FF0000"/>
                </a:solidFill>
              </a:rPr>
              <a:t>menargetkan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naik</a:t>
            </a:r>
            <a:r>
              <a:rPr lang="en-ID" sz="2400" dirty="0"/>
              <a:t> </a:t>
            </a:r>
            <a:r>
              <a:rPr lang="en-ID" sz="2400" dirty="0" err="1"/>
              <a:t>peringkat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masuk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30 </a:t>
            </a:r>
            <a:r>
              <a:rPr lang="en-ID" sz="2400" dirty="0" err="1"/>
              <a:t>besar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terbaik</a:t>
            </a:r>
            <a:r>
              <a:rPr lang="en-ID" sz="2400" dirty="0"/>
              <a:t> </a:t>
            </a:r>
            <a:r>
              <a:rPr lang="en-ID" sz="2400" dirty="0" err="1"/>
              <a:t>dunia</a:t>
            </a:r>
            <a:r>
              <a:rPr lang="en-ID" sz="2400" dirty="0"/>
              <a:t>. </a:t>
            </a:r>
          </a:p>
          <a:p>
            <a:r>
              <a:rPr lang="en-ID" sz="2400" dirty="0"/>
              <a:t>"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depan</a:t>
            </a:r>
            <a:r>
              <a:rPr lang="en-ID" sz="2400" dirty="0"/>
              <a:t> kami </a:t>
            </a:r>
            <a:r>
              <a:rPr lang="en-ID" sz="2400" dirty="0" err="1">
                <a:solidFill>
                  <a:srgbClr val="FF0000"/>
                </a:solidFill>
              </a:rPr>
              <a:t>menargetkan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Internasional</a:t>
            </a:r>
            <a:r>
              <a:rPr lang="en-ID" sz="2400" dirty="0"/>
              <a:t> </a:t>
            </a:r>
            <a:r>
              <a:rPr lang="en-ID" sz="2400" dirty="0" err="1"/>
              <a:t>Soekarno</a:t>
            </a:r>
            <a:r>
              <a:rPr lang="en-ID" sz="2400" dirty="0"/>
              <a:t> </a:t>
            </a:r>
            <a:r>
              <a:rPr lang="en-ID" sz="2400" dirty="0" err="1"/>
              <a:t>Hatta</a:t>
            </a:r>
            <a:r>
              <a:rPr lang="en-ID" sz="2400" dirty="0"/>
              <a:t> </a:t>
            </a:r>
            <a:r>
              <a:rPr lang="en-ID" sz="2400" dirty="0" err="1"/>
              <a:t>masuk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daftar</a:t>
            </a:r>
            <a:r>
              <a:rPr lang="en-ID" sz="2400" dirty="0"/>
              <a:t> 30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terbaik</a:t>
            </a:r>
            <a:r>
              <a:rPr lang="en-ID" sz="2400" dirty="0"/>
              <a:t> </a:t>
            </a:r>
            <a:r>
              <a:rPr lang="en-ID" sz="2400" dirty="0" err="1"/>
              <a:t>dunia</a:t>
            </a:r>
            <a:r>
              <a:rPr lang="en-ID" sz="2400" dirty="0"/>
              <a:t>," </a:t>
            </a:r>
            <a:r>
              <a:rPr lang="en-ID" sz="2400" dirty="0" err="1"/>
              <a:t>terang</a:t>
            </a:r>
            <a:r>
              <a:rPr lang="en-ID" sz="2400" dirty="0"/>
              <a:t> dia. </a:t>
            </a:r>
          </a:p>
          <a:p>
            <a:endParaRPr lang="en-ID" sz="2400" dirty="0"/>
          </a:p>
          <a:p>
            <a:r>
              <a:rPr lang="en-ID" sz="2400" dirty="0"/>
              <a:t> 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73577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194560"/>
            <a:ext cx="10058401" cy="4062548"/>
          </a:xfrm>
        </p:spPr>
        <p:txBody>
          <a:bodyPr>
            <a:normAutofit/>
          </a:bodyPr>
          <a:lstStyle/>
          <a:p>
            <a:r>
              <a:rPr lang="en-ID" sz="2400" dirty="0" err="1" smtClean="0"/>
              <a:t>Ia</a:t>
            </a:r>
            <a:r>
              <a:rPr lang="en-ID" sz="2400" dirty="0" smtClean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menyebut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baru</a:t>
            </a:r>
            <a:r>
              <a:rPr lang="en-ID" sz="2400" dirty="0"/>
              <a:t>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dibangun</a:t>
            </a:r>
            <a:r>
              <a:rPr lang="en-ID" sz="2400" dirty="0"/>
              <a:t> di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Soetta</a:t>
            </a:r>
            <a:r>
              <a:rPr lang="en-ID" sz="2400" dirty="0"/>
              <a:t> </a:t>
            </a:r>
            <a:r>
              <a:rPr lang="en-ID" sz="2400" dirty="0" err="1"/>
              <a:t>guna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FF0000"/>
                </a:solidFill>
              </a:rPr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para </a:t>
            </a:r>
            <a:r>
              <a:rPr lang="en-ID" sz="2400" dirty="0" err="1"/>
              <a:t>pelancong</a:t>
            </a:r>
            <a:r>
              <a:rPr lang="en-ID" sz="2400" dirty="0"/>
              <a:t>.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lain </a:t>
            </a:r>
            <a:r>
              <a:rPr lang="en-ID" sz="2400" dirty="0" err="1"/>
              <a:t>Kalayang</a:t>
            </a:r>
            <a:r>
              <a:rPr lang="en-ID" sz="2400" dirty="0"/>
              <a:t>/</a:t>
            </a:r>
            <a:r>
              <a:rPr lang="en-ID" sz="2400" dirty="0" err="1"/>
              <a:t>Skytrain</a:t>
            </a:r>
            <a:r>
              <a:rPr lang="en-ID" sz="2400" dirty="0"/>
              <a:t> yang </a:t>
            </a:r>
            <a:r>
              <a:rPr lang="en-ID" sz="2400" dirty="0" err="1">
                <a:solidFill>
                  <a:srgbClr val="FF0000"/>
                </a:solidFill>
              </a:rPr>
              <a:t>memudahkan</a:t>
            </a:r>
            <a:r>
              <a:rPr lang="en-ID" sz="2400" dirty="0"/>
              <a:t> </a:t>
            </a:r>
            <a:r>
              <a:rPr lang="en-ID" sz="2400" dirty="0" err="1"/>
              <a:t>perpindahan</a:t>
            </a:r>
            <a:r>
              <a:rPr lang="en-ID" sz="2400" dirty="0"/>
              <a:t> </a:t>
            </a:r>
            <a:r>
              <a:rPr lang="en-ID" sz="2400" dirty="0" err="1"/>
              <a:t>penumpang</a:t>
            </a:r>
            <a:r>
              <a:rPr lang="en-ID" sz="2400" dirty="0"/>
              <a:t> </a:t>
            </a:r>
            <a:r>
              <a:rPr lang="en-ID" sz="2400" dirty="0" err="1"/>
              <a:t>antar</a:t>
            </a:r>
            <a:r>
              <a:rPr lang="en-ID" sz="2400" dirty="0"/>
              <a:t> terminal, </a:t>
            </a:r>
            <a:r>
              <a:rPr lang="en-ID" sz="2400" dirty="0" err="1"/>
              <a:t>kereta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, </a:t>
            </a:r>
            <a:r>
              <a:rPr lang="en-ID" sz="2400" dirty="0" err="1"/>
              <a:t>wifi</a:t>
            </a:r>
            <a:r>
              <a:rPr lang="en-ID" sz="2400" dirty="0"/>
              <a:t> </a:t>
            </a:r>
            <a:r>
              <a:rPr lang="en-ID" sz="2400" dirty="0" err="1"/>
              <a:t>berkecepatan</a:t>
            </a:r>
            <a:r>
              <a:rPr lang="en-ID" sz="2400" dirty="0"/>
              <a:t> </a:t>
            </a:r>
            <a:r>
              <a:rPr lang="en-ID" sz="2400" dirty="0" err="1"/>
              <a:t>tinggi</a:t>
            </a:r>
            <a:r>
              <a:rPr lang="en-ID" sz="2400" dirty="0"/>
              <a:t>, baggage handling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terkini</a:t>
            </a:r>
            <a:r>
              <a:rPr lang="en-ID" sz="2400" dirty="0"/>
              <a:t> yang </a:t>
            </a:r>
            <a:r>
              <a:rPr lang="en-ID" sz="2400" dirty="0" err="1">
                <a:solidFill>
                  <a:srgbClr val="FF0000"/>
                </a:solidFill>
              </a:rPr>
              <a:t>menjamin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ketepatan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pengantaran</a:t>
            </a:r>
            <a:r>
              <a:rPr lang="en-ID" sz="2400" dirty="0"/>
              <a:t> </a:t>
            </a:r>
            <a:r>
              <a:rPr lang="en-ID" sz="2400" dirty="0" err="1"/>
              <a:t>bagasi</a:t>
            </a:r>
            <a:r>
              <a:rPr lang="en-ID" sz="2400" dirty="0"/>
              <a:t>, </a:t>
            </a:r>
            <a:r>
              <a:rPr lang="en-ID" sz="2400" dirty="0" err="1"/>
              <a:t>beragamnya</a:t>
            </a:r>
            <a:r>
              <a:rPr lang="en-ID" sz="2400" dirty="0"/>
              <a:t> tenant, </a:t>
            </a:r>
            <a:r>
              <a:rPr lang="en-ID" sz="2400" dirty="0" err="1"/>
              <a:t>hingga</a:t>
            </a:r>
            <a:r>
              <a:rPr lang="en-ID" sz="2400" dirty="0"/>
              <a:t> </a:t>
            </a:r>
            <a:r>
              <a:rPr lang="en-ID" sz="2400" dirty="0" err="1"/>
              <a:t>pelayanan</a:t>
            </a:r>
            <a:r>
              <a:rPr lang="en-ID" sz="2400" dirty="0"/>
              <a:t> </a:t>
            </a:r>
            <a:r>
              <a:rPr lang="en-ID" sz="2400" dirty="0" err="1"/>
              <a:t>cepat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staf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FF0000"/>
                </a:solidFill>
              </a:rPr>
              <a:t>menyusul</a:t>
            </a:r>
            <a:r>
              <a:rPr lang="en-ID" sz="2400" dirty="0"/>
              <a:t> </a:t>
            </a:r>
            <a:r>
              <a:rPr lang="en-ID" sz="2400" dirty="0" err="1"/>
              <a:t>diluncurkannya</a:t>
            </a:r>
            <a:r>
              <a:rPr lang="en-ID" sz="2400" dirty="0"/>
              <a:t> Digital Officer with Digital Device (DODD</a:t>
            </a:r>
            <a:r>
              <a:rPr lang="en-ID" sz="2400" dirty="0" smtClean="0"/>
              <a:t>).</a:t>
            </a:r>
          </a:p>
          <a:p>
            <a:r>
              <a:rPr lang="en-ID" sz="2400" dirty="0"/>
              <a:t>Di </a:t>
            </a:r>
            <a:r>
              <a:rPr lang="en-ID" sz="2400" dirty="0" err="1"/>
              <a:t>samping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, </a:t>
            </a:r>
            <a:r>
              <a:rPr lang="en-ID" sz="2400" dirty="0" err="1"/>
              <a:t>pelancong</a:t>
            </a:r>
            <a:r>
              <a:rPr lang="en-ID" sz="2400" dirty="0"/>
              <a:t> </a:t>
            </a:r>
            <a:r>
              <a:rPr lang="en-ID" sz="2400" dirty="0" err="1"/>
              <a:t>juga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mudah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mencari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tahu</a:t>
            </a:r>
            <a:r>
              <a:rPr lang="en-ID" sz="2400" dirty="0"/>
              <a:t> </a:t>
            </a:r>
            <a:r>
              <a:rPr lang="en-ID" sz="2400" dirty="0" err="1"/>
              <a:t>beragam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Bandara</a:t>
            </a:r>
            <a:r>
              <a:rPr lang="en-ID" sz="2400" dirty="0"/>
              <a:t> </a:t>
            </a:r>
            <a:r>
              <a:rPr lang="en-ID" sz="2400" dirty="0" err="1"/>
              <a:t>Internasional</a:t>
            </a:r>
            <a:r>
              <a:rPr lang="en-ID" sz="2400" dirty="0"/>
              <a:t> </a:t>
            </a:r>
            <a:r>
              <a:rPr lang="en-ID" sz="2400" dirty="0" err="1"/>
              <a:t>Soekarno-Hatta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aplikasi</a:t>
            </a:r>
            <a:r>
              <a:rPr lang="en-ID" sz="2400" dirty="0"/>
              <a:t> "</a:t>
            </a:r>
            <a:r>
              <a:rPr lang="en-ID" sz="2400" dirty="0" err="1"/>
              <a:t>INairPort</a:t>
            </a:r>
            <a:r>
              <a:rPr lang="en-ID" sz="2400" dirty="0"/>
              <a:t>".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96522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563"/>
          </a:xfrm>
        </p:spPr>
        <p:txBody>
          <a:bodyPr>
            <a:normAutofit/>
          </a:bodyPr>
          <a:lstStyle/>
          <a:p>
            <a:r>
              <a:rPr lang="en-ID" sz="4400" dirty="0">
                <a:solidFill>
                  <a:srgbClr val="7030A0"/>
                </a:solidFill>
              </a:rPr>
              <a:t>8. </a:t>
            </a:r>
            <a:r>
              <a:rPr lang="en-ID" sz="4400" dirty="0" err="1">
                <a:solidFill>
                  <a:srgbClr val="7030A0"/>
                </a:solidFill>
              </a:rPr>
              <a:t>Berkelanjutan</a:t>
            </a:r>
            <a:r>
              <a:rPr lang="en-ID" sz="4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  <a:p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03132"/>
            <a:ext cx="4423954" cy="2177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5" y="2203132"/>
            <a:ext cx="3868621" cy="21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08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634" y="2560590"/>
            <a:ext cx="4071886" cy="269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08" y="2560590"/>
            <a:ext cx="4746444" cy="26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5731" y="2420924"/>
            <a:ext cx="4309949" cy="28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8" y="2420923"/>
            <a:ext cx="5061368" cy="28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2563"/>
          </a:xfrm>
        </p:spPr>
        <p:txBody>
          <a:bodyPr/>
          <a:lstStyle/>
          <a:p>
            <a:r>
              <a:rPr lang="en-ID" b="1" dirty="0" err="1" smtClean="0">
                <a:solidFill>
                  <a:schemeClr val="tx2"/>
                </a:solidFill>
              </a:rPr>
              <a:t>Ciri-ciri</a:t>
            </a:r>
            <a:r>
              <a:rPr lang="en-ID" b="1" dirty="0" smtClean="0">
                <a:solidFill>
                  <a:schemeClr val="tx2"/>
                </a:solidFill>
              </a:rPr>
              <a:t>……</a:t>
            </a:r>
            <a:endParaRPr lang="en-ID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b="1" dirty="0" smtClean="0">
                <a:solidFill>
                  <a:srgbClr val="0070C0"/>
                </a:solidFill>
              </a:rPr>
              <a:t>1. </a:t>
            </a:r>
            <a:r>
              <a:rPr lang="en-ID" sz="2400" b="1" dirty="0" err="1" smtClean="0">
                <a:solidFill>
                  <a:srgbClr val="0070C0"/>
                </a:solidFill>
              </a:rPr>
              <a:t>Berita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relatif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pendek</a:t>
            </a:r>
            <a:r>
              <a:rPr lang="en-ID" sz="2400" b="1" dirty="0" smtClean="0">
                <a:solidFill>
                  <a:srgbClr val="0070C0"/>
                </a:solidFill>
              </a:rPr>
              <a:t> (6-8 </a:t>
            </a:r>
            <a:r>
              <a:rPr lang="en-ID" sz="2400" b="1" dirty="0" err="1" smtClean="0">
                <a:solidFill>
                  <a:srgbClr val="0070C0"/>
                </a:solidFill>
              </a:rPr>
              <a:t>paragraf</a:t>
            </a:r>
            <a:r>
              <a:rPr lang="en-ID" sz="2400" b="1" dirty="0" smtClean="0">
                <a:solidFill>
                  <a:srgbClr val="0070C0"/>
                </a:solidFill>
              </a:rPr>
              <a:t>) </a:t>
            </a:r>
            <a:r>
              <a:rPr lang="en-ID" sz="2400" b="1" dirty="0" err="1" smtClean="0">
                <a:solidFill>
                  <a:srgbClr val="0070C0"/>
                </a:solidFill>
              </a:rPr>
              <a:t>dengan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merujuk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pada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konsep</a:t>
            </a:r>
            <a:r>
              <a:rPr lang="en-ID" sz="2400" b="1" dirty="0" smtClean="0">
                <a:solidFill>
                  <a:srgbClr val="0070C0"/>
                </a:solidFill>
              </a:rPr>
              <a:t> RW + 1H</a:t>
            </a:r>
          </a:p>
          <a:p>
            <a:r>
              <a:rPr lang="en-ID" sz="2400" b="1" dirty="0" smtClean="0">
                <a:solidFill>
                  <a:srgbClr val="FFC000"/>
                </a:solidFill>
              </a:rPr>
              <a:t>2. </a:t>
            </a:r>
            <a:r>
              <a:rPr lang="en-ID" sz="2400" b="1" dirty="0" err="1" smtClean="0">
                <a:solidFill>
                  <a:srgbClr val="FFC000"/>
                </a:solidFill>
              </a:rPr>
              <a:t>Bisa</a:t>
            </a:r>
            <a:r>
              <a:rPr lang="en-ID" sz="2400" b="1" dirty="0" smtClean="0">
                <a:solidFill>
                  <a:srgbClr val="FFC000"/>
                </a:solidFill>
              </a:rPr>
              <a:t> minimal 1 </a:t>
            </a:r>
            <a:r>
              <a:rPr lang="en-ID" sz="2400" b="1" dirty="0" err="1" smtClean="0">
                <a:solidFill>
                  <a:srgbClr val="FFC000"/>
                </a:solidFill>
              </a:rPr>
              <a:t>narasumber</a:t>
            </a:r>
            <a:endParaRPr lang="en-ID" sz="2400" b="1" dirty="0" smtClean="0">
              <a:solidFill>
                <a:srgbClr val="FFC000"/>
              </a:solidFill>
            </a:endParaRPr>
          </a:p>
          <a:p>
            <a:r>
              <a:rPr lang="en-ID" sz="2400" b="1" dirty="0" smtClean="0">
                <a:solidFill>
                  <a:srgbClr val="7030A0"/>
                </a:solidFill>
              </a:rPr>
              <a:t>3. </a:t>
            </a:r>
            <a:r>
              <a:rPr lang="en-ID" sz="2400" b="1" dirty="0" err="1" smtClean="0">
                <a:solidFill>
                  <a:srgbClr val="7030A0"/>
                </a:solidFill>
              </a:rPr>
              <a:t>Dominan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informatif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dibanding</a:t>
            </a:r>
            <a:r>
              <a:rPr lang="en-ID" sz="2400" b="1" dirty="0" smtClean="0">
                <a:solidFill>
                  <a:srgbClr val="7030A0"/>
                </a:solidFill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</a:rPr>
              <a:t>eksploratif</a:t>
            </a:r>
            <a:r>
              <a:rPr lang="en-ID" sz="2400" b="1" dirty="0" smtClean="0">
                <a:solidFill>
                  <a:srgbClr val="7030A0"/>
                </a:solidFill>
              </a:rPr>
              <a:t>, </a:t>
            </a:r>
            <a:r>
              <a:rPr lang="en-ID" sz="2400" b="1" dirty="0" err="1" smtClean="0">
                <a:solidFill>
                  <a:srgbClr val="7030A0"/>
                </a:solidFill>
              </a:rPr>
              <a:t>naratif</a:t>
            </a:r>
            <a:r>
              <a:rPr lang="en-ID" sz="24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en-ID" sz="2400" b="1" dirty="0">
                <a:solidFill>
                  <a:schemeClr val="accent2"/>
                </a:solidFill>
              </a:rPr>
              <a:t>4</a:t>
            </a:r>
            <a:r>
              <a:rPr lang="en-ID" sz="2400" b="1" dirty="0" smtClean="0">
                <a:solidFill>
                  <a:schemeClr val="accent2"/>
                </a:solidFill>
              </a:rPr>
              <a:t>. </a:t>
            </a:r>
            <a:r>
              <a:rPr lang="en-ID" sz="2400" b="1" dirty="0" err="1" smtClean="0">
                <a:solidFill>
                  <a:schemeClr val="accent2"/>
                </a:solidFill>
              </a:rPr>
              <a:t>Berita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disertai</a:t>
            </a:r>
            <a:r>
              <a:rPr lang="en-ID" sz="2400" b="1" dirty="0" smtClean="0">
                <a:solidFill>
                  <a:schemeClr val="accent2"/>
                </a:solidFill>
              </a:rPr>
              <a:t> visual (</a:t>
            </a:r>
            <a:r>
              <a:rPr lang="en-ID" sz="2400" b="1" dirty="0" err="1" smtClean="0">
                <a:solidFill>
                  <a:schemeClr val="accent2"/>
                </a:solidFill>
              </a:rPr>
              <a:t>foto</a:t>
            </a:r>
            <a:r>
              <a:rPr lang="en-ID" sz="2400" b="1" dirty="0" smtClean="0">
                <a:solidFill>
                  <a:schemeClr val="accent2"/>
                </a:solidFill>
              </a:rPr>
              <a:t>, </a:t>
            </a:r>
            <a:r>
              <a:rPr lang="en-ID" sz="2400" b="1" dirty="0" err="1" smtClean="0">
                <a:solidFill>
                  <a:schemeClr val="accent2"/>
                </a:solidFill>
              </a:rPr>
              <a:t>grafis</a:t>
            </a:r>
            <a:r>
              <a:rPr lang="en-ID" sz="2400" b="1" dirty="0" smtClean="0">
                <a:solidFill>
                  <a:schemeClr val="accent2"/>
                </a:solidFill>
              </a:rPr>
              <a:t>, </a:t>
            </a:r>
            <a:r>
              <a:rPr lang="en-ID" sz="2400" b="1" dirty="0" err="1" smtClean="0">
                <a:solidFill>
                  <a:schemeClr val="accent2"/>
                </a:solidFill>
              </a:rPr>
              <a:t>ilustrasi</a:t>
            </a:r>
            <a:r>
              <a:rPr lang="en-ID" sz="2400" b="1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ID" sz="2400" b="1" dirty="0">
                <a:solidFill>
                  <a:srgbClr val="FF0000"/>
                </a:solidFill>
              </a:rPr>
              <a:t>5</a:t>
            </a:r>
            <a:r>
              <a:rPr lang="en-ID" sz="2400" b="1" dirty="0" smtClean="0">
                <a:solidFill>
                  <a:srgbClr val="FF0000"/>
                </a:solidFill>
              </a:rPr>
              <a:t>. </a:t>
            </a:r>
            <a:r>
              <a:rPr lang="en-ID" sz="2400" b="1" dirty="0" err="1">
                <a:solidFill>
                  <a:srgbClr val="FF0000"/>
                </a:solidFill>
              </a:rPr>
              <a:t>Penggunaan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bahasa</a:t>
            </a:r>
            <a:r>
              <a:rPr lang="en-ID" sz="2400" b="1" dirty="0">
                <a:solidFill>
                  <a:srgbClr val="FF0000"/>
                </a:solidFill>
              </a:rPr>
              <a:t> yang </a:t>
            </a:r>
            <a:r>
              <a:rPr lang="en-ID" sz="2400" b="1" dirty="0" err="1">
                <a:solidFill>
                  <a:srgbClr val="FF0000"/>
                </a:solidFill>
              </a:rPr>
              <a:t>bersifat</a:t>
            </a:r>
            <a:r>
              <a:rPr lang="en-ID" sz="2400" b="1" dirty="0">
                <a:solidFill>
                  <a:srgbClr val="FF0000"/>
                </a:solidFill>
              </a:rPr>
              <a:t> </a:t>
            </a:r>
            <a:r>
              <a:rPr lang="en-ID" sz="2400" b="1" dirty="0" err="1">
                <a:solidFill>
                  <a:srgbClr val="FF0000"/>
                </a:solidFill>
              </a:rPr>
              <a:t>standar</a:t>
            </a:r>
            <a:r>
              <a:rPr lang="en-ID" sz="2400" b="1" dirty="0">
                <a:solidFill>
                  <a:srgbClr val="FF0000"/>
                </a:solidFill>
              </a:rPr>
              <a:t> (</a:t>
            </a:r>
            <a:r>
              <a:rPr lang="en-ID" sz="2400" b="1" dirty="0" err="1">
                <a:solidFill>
                  <a:srgbClr val="FF0000"/>
                </a:solidFill>
              </a:rPr>
              <a:t>baku</a:t>
            </a:r>
            <a:r>
              <a:rPr lang="en-ID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ID" sz="2400" b="1" dirty="0">
                <a:solidFill>
                  <a:schemeClr val="tx1"/>
                </a:solidFill>
              </a:rPr>
              <a:t>6</a:t>
            </a:r>
            <a:r>
              <a:rPr lang="en-ID" sz="2400" b="1" dirty="0" smtClean="0">
                <a:solidFill>
                  <a:schemeClr val="tx1"/>
                </a:solidFill>
              </a:rPr>
              <a:t>. </a:t>
            </a:r>
            <a:r>
              <a:rPr lang="en-ID" sz="2400" b="1" dirty="0" err="1" smtClean="0">
                <a:solidFill>
                  <a:schemeClr val="tx1"/>
                </a:solidFill>
              </a:rPr>
              <a:t>Padukan</a:t>
            </a:r>
            <a:r>
              <a:rPr lang="en-ID" sz="2400" b="1" dirty="0" smtClean="0">
                <a:solidFill>
                  <a:schemeClr val="tx1"/>
                </a:solidFill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</a:rPr>
              <a:t>kalimat</a:t>
            </a:r>
            <a:r>
              <a:rPr lang="en-ID" sz="2400" b="1" dirty="0" smtClean="0">
                <a:solidFill>
                  <a:schemeClr val="tx1"/>
                </a:solidFill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</a:rPr>
              <a:t>langsung</a:t>
            </a:r>
            <a:r>
              <a:rPr lang="en-ID" sz="2400" b="1" dirty="0" smtClean="0">
                <a:solidFill>
                  <a:schemeClr val="tx1"/>
                </a:solidFill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</a:rPr>
              <a:t>tak</a:t>
            </a:r>
            <a:r>
              <a:rPr lang="en-ID" sz="2400" b="1" dirty="0" smtClean="0">
                <a:solidFill>
                  <a:schemeClr val="tx1"/>
                </a:solidFill>
              </a:rPr>
              <a:t> </a:t>
            </a:r>
            <a:r>
              <a:rPr lang="en-ID" sz="2400" b="1" dirty="0" err="1" smtClean="0">
                <a:solidFill>
                  <a:schemeClr val="tx1"/>
                </a:solidFill>
              </a:rPr>
              <a:t>langsung</a:t>
            </a:r>
            <a:endParaRPr lang="en-ID" sz="2400" b="1" dirty="0" smtClean="0">
              <a:solidFill>
                <a:schemeClr val="tx1"/>
              </a:solidFill>
            </a:endParaRPr>
          </a:p>
          <a:p>
            <a:r>
              <a:rPr lang="en-ID" sz="2400" b="1" dirty="0">
                <a:solidFill>
                  <a:srgbClr val="00B050"/>
                </a:solidFill>
              </a:rPr>
              <a:t>7</a:t>
            </a:r>
            <a:r>
              <a:rPr lang="en-ID" sz="2400" b="1" dirty="0" smtClean="0">
                <a:solidFill>
                  <a:srgbClr val="00B050"/>
                </a:solidFill>
              </a:rPr>
              <a:t>. </a:t>
            </a:r>
            <a:r>
              <a:rPr lang="en-ID" sz="2400" b="1" dirty="0" err="1" smtClean="0">
                <a:solidFill>
                  <a:srgbClr val="00B050"/>
                </a:solidFill>
              </a:rPr>
              <a:t>Lebih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sering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pakai</a:t>
            </a:r>
            <a:r>
              <a:rPr lang="en-ID" sz="2400" b="1" dirty="0" smtClean="0">
                <a:solidFill>
                  <a:srgbClr val="00B050"/>
                </a:solidFill>
              </a:rPr>
              <a:t> kata </a:t>
            </a:r>
            <a:r>
              <a:rPr lang="en-ID" sz="2400" b="1" dirty="0" err="1">
                <a:solidFill>
                  <a:srgbClr val="00B050"/>
                </a:solidFill>
              </a:rPr>
              <a:t>kerja</a:t>
            </a:r>
            <a:r>
              <a:rPr lang="en-ID" sz="2400" b="1" dirty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aktif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ID" sz="2400" b="1" dirty="0" smtClean="0">
                <a:solidFill>
                  <a:schemeClr val="tx2"/>
                </a:solidFill>
              </a:rPr>
              <a:t>8. </a:t>
            </a:r>
            <a:r>
              <a:rPr lang="en-ID" sz="2400" b="1" dirty="0" err="1" smtClean="0">
                <a:solidFill>
                  <a:schemeClr val="tx2"/>
                </a:solidFill>
              </a:rPr>
              <a:t>Berkelanjutan</a:t>
            </a:r>
            <a:r>
              <a:rPr lang="en-ID" sz="2400" b="1" dirty="0" smtClean="0">
                <a:solidFill>
                  <a:srgbClr val="D1AAD4"/>
                </a:solidFill>
              </a:rPr>
              <a:t> </a:t>
            </a:r>
            <a:endParaRPr lang="en-ID" sz="2400" b="1" dirty="0">
              <a:solidFill>
                <a:srgbClr val="D1AAD4"/>
              </a:solidFill>
            </a:endParaRPr>
          </a:p>
          <a:p>
            <a:endParaRPr lang="en-ID" sz="2400" b="1" dirty="0">
              <a:solidFill>
                <a:srgbClr val="0070C0"/>
              </a:solidFill>
            </a:endParaRPr>
          </a:p>
          <a:p>
            <a:endParaRPr lang="en-ID" sz="2400" b="1" dirty="0">
              <a:solidFill>
                <a:srgbClr val="0070C0"/>
              </a:solidFill>
            </a:endParaRPr>
          </a:p>
          <a:p>
            <a:endParaRPr lang="en-ID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213462"/>
            <a:ext cx="10058400" cy="2655631"/>
          </a:xfrm>
        </p:spPr>
        <p:txBody>
          <a:bodyPr>
            <a:normAutofit/>
          </a:bodyPr>
          <a:lstStyle/>
          <a:p>
            <a:pPr algn="ctr"/>
            <a:r>
              <a:rPr lang="en-ID" sz="3200" dirty="0" err="1" smtClean="0"/>
              <a:t>Terima</a:t>
            </a:r>
            <a:r>
              <a:rPr lang="en-ID" sz="3200" dirty="0" smtClean="0"/>
              <a:t> </a:t>
            </a:r>
            <a:r>
              <a:rPr lang="en-ID" sz="3200" dirty="0" err="1" smtClean="0"/>
              <a:t>kasih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28342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72826"/>
          </a:xfrm>
        </p:spPr>
        <p:txBody>
          <a:bodyPr>
            <a:noAutofit/>
          </a:bodyPr>
          <a:lstStyle/>
          <a:p>
            <a:r>
              <a:rPr lang="en-ID" sz="3600" dirty="0">
                <a:solidFill>
                  <a:srgbClr val="7030A0"/>
                </a:solidFill>
              </a:rPr>
              <a:t>1. </a:t>
            </a:r>
            <a:r>
              <a:rPr lang="en-ID" sz="3600" dirty="0" err="1">
                <a:solidFill>
                  <a:srgbClr val="7030A0"/>
                </a:solidFill>
              </a:rPr>
              <a:t>Berita</a:t>
            </a:r>
            <a:r>
              <a:rPr lang="en-ID" sz="3600" dirty="0">
                <a:solidFill>
                  <a:srgbClr val="7030A0"/>
                </a:solidFill>
              </a:rPr>
              <a:t> </a:t>
            </a:r>
            <a:r>
              <a:rPr lang="en-ID" sz="3600" dirty="0" err="1" smtClean="0">
                <a:solidFill>
                  <a:srgbClr val="7030A0"/>
                </a:solidFill>
              </a:rPr>
              <a:t>pendek</a:t>
            </a:r>
            <a:r>
              <a:rPr lang="en-ID" sz="3600" dirty="0" smtClean="0">
                <a:solidFill>
                  <a:srgbClr val="7030A0"/>
                </a:solidFill>
              </a:rPr>
              <a:t> </a:t>
            </a:r>
            <a:r>
              <a:rPr lang="en-ID" sz="3600" dirty="0">
                <a:solidFill>
                  <a:srgbClr val="7030A0"/>
                </a:solidFill>
              </a:rPr>
              <a:t>(6-8 </a:t>
            </a:r>
            <a:r>
              <a:rPr lang="en-ID" sz="3600" dirty="0" err="1">
                <a:solidFill>
                  <a:srgbClr val="7030A0"/>
                </a:solidFill>
              </a:rPr>
              <a:t>paragraf</a:t>
            </a:r>
            <a:r>
              <a:rPr lang="en-ID" sz="3600" dirty="0">
                <a:solidFill>
                  <a:srgbClr val="7030A0"/>
                </a:solidFill>
              </a:rPr>
              <a:t>) </a:t>
            </a:r>
            <a:r>
              <a:rPr lang="en-ID" sz="3600" dirty="0" smtClean="0">
                <a:solidFill>
                  <a:srgbClr val="7030A0"/>
                </a:solidFill>
              </a:rPr>
              <a:t/>
            </a:r>
            <a:br>
              <a:rPr lang="en-ID" sz="3600" dirty="0" smtClean="0">
                <a:solidFill>
                  <a:srgbClr val="7030A0"/>
                </a:solidFill>
              </a:rPr>
            </a:br>
            <a:r>
              <a:rPr lang="en-ID" sz="3600" dirty="0" smtClean="0">
                <a:solidFill>
                  <a:srgbClr val="7030A0"/>
                </a:solidFill>
              </a:rPr>
              <a:t>    </a:t>
            </a:r>
            <a:r>
              <a:rPr lang="en-ID" sz="3600" dirty="0" err="1" smtClean="0">
                <a:solidFill>
                  <a:srgbClr val="7030A0"/>
                </a:solidFill>
              </a:rPr>
              <a:t>dan</a:t>
            </a:r>
            <a:r>
              <a:rPr lang="en-ID" sz="3600" dirty="0" smtClean="0">
                <a:solidFill>
                  <a:srgbClr val="7030A0"/>
                </a:solidFill>
              </a:rPr>
              <a:t> </a:t>
            </a:r>
            <a:r>
              <a:rPr lang="en-ID" sz="3600" dirty="0" err="1" smtClean="0">
                <a:solidFill>
                  <a:srgbClr val="7030A0"/>
                </a:solidFill>
              </a:rPr>
              <a:t>konsep</a:t>
            </a:r>
            <a:r>
              <a:rPr lang="en-ID" sz="3600" dirty="0" smtClean="0">
                <a:solidFill>
                  <a:srgbClr val="7030A0"/>
                </a:solidFill>
              </a:rPr>
              <a:t> 5W+1H</a:t>
            </a:r>
            <a:r>
              <a:rPr lang="en-ID" sz="3600" dirty="0">
                <a:solidFill>
                  <a:srgbClr val="7030A0"/>
                </a:solidFill>
              </a:rPr>
              <a:t/>
            </a:r>
            <a:br>
              <a:rPr lang="en-ID" sz="3600" dirty="0">
                <a:solidFill>
                  <a:srgbClr val="7030A0"/>
                </a:solidFill>
              </a:rPr>
            </a:br>
            <a:endParaRPr lang="en-ID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2400" b="1" dirty="0" err="1">
                <a:solidFill>
                  <a:schemeClr val="tx1"/>
                </a:solidFill>
              </a:rPr>
              <a:t>Polisi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Bikin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Posko</a:t>
            </a:r>
            <a:r>
              <a:rPr lang="en-ID" sz="2400" b="1" dirty="0">
                <a:solidFill>
                  <a:schemeClr val="tx1"/>
                </a:solidFill>
              </a:rPr>
              <a:t> Korban </a:t>
            </a:r>
            <a:r>
              <a:rPr lang="en-ID" sz="2400" b="1" dirty="0" err="1">
                <a:solidFill>
                  <a:schemeClr val="tx1"/>
                </a:solidFill>
              </a:rPr>
              <a:t>Penipuan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Nenek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Pengganda</a:t>
            </a:r>
            <a:r>
              <a:rPr lang="en-ID" sz="2400" b="1" dirty="0">
                <a:solidFill>
                  <a:schemeClr val="tx1"/>
                </a:solidFill>
              </a:rPr>
              <a:t> </a:t>
            </a:r>
            <a:r>
              <a:rPr lang="en-ID" sz="2400" b="1" dirty="0" err="1">
                <a:solidFill>
                  <a:schemeClr val="tx1"/>
                </a:solidFill>
              </a:rPr>
              <a:t>Uang</a:t>
            </a:r>
            <a:r>
              <a:rPr lang="en-ID" sz="2400" b="1" dirty="0">
                <a:solidFill>
                  <a:schemeClr val="tx1"/>
                </a:solidFill>
              </a:rPr>
              <a:t> di Makassar</a:t>
            </a:r>
          </a:p>
          <a:p>
            <a:r>
              <a:rPr lang="en-ID" sz="2400" dirty="0" smtClean="0">
                <a:solidFill>
                  <a:schemeClr val="tx1"/>
                </a:solidFill>
              </a:rPr>
              <a:t>Jakarta </a:t>
            </a:r>
            <a:r>
              <a:rPr lang="en-ID" sz="2400" dirty="0">
                <a:solidFill>
                  <a:schemeClr val="tx1"/>
                </a:solidFill>
              </a:rPr>
              <a:t>- </a:t>
            </a:r>
            <a:r>
              <a:rPr lang="en-ID" sz="2400" dirty="0" err="1">
                <a:solidFill>
                  <a:schemeClr val="tx1"/>
                </a:solidFill>
              </a:rPr>
              <a:t>Aparat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kepolisian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menduga</a:t>
            </a:r>
            <a:r>
              <a:rPr lang="en-ID" sz="2400" dirty="0">
                <a:solidFill>
                  <a:schemeClr val="tx1"/>
                </a:solidFill>
              </a:rPr>
              <a:t> korban </a:t>
            </a:r>
            <a:r>
              <a:rPr lang="en-ID" sz="2400" dirty="0" err="1">
                <a:solidFill>
                  <a:schemeClr val="tx1"/>
                </a:solidFill>
              </a:rPr>
              <a:t>penipuan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dari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nenek</a:t>
            </a:r>
            <a:r>
              <a:rPr lang="en-ID" sz="2400" dirty="0">
                <a:solidFill>
                  <a:schemeClr val="tx1"/>
                </a:solidFill>
              </a:rPr>
              <a:t> Tampa (61), yang </a:t>
            </a:r>
            <a:r>
              <a:rPr lang="en-ID" sz="2400" dirty="0" err="1">
                <a:solidFill>
                  <a:schemeClr val="tx1"/>
                </a:solidFill>
              </a:rPr>
              <a:t>mengaku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dapat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menggandakan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uang</a:t>
            </a:r>
            <a:r>
              <a:rPr lang="en-ID" sz="2400" dirty="0">
                <a:solidFill>
                  <a:schemeClr val="tx1"/>
                </a:solidFill>
              </a:rPr>
              <a:t> di Kota Makassar, Sulawesi Selatan, </a:t>
            </a:r>
            <a:r>
              <a:rPr lang="en-ID" sz="2400" dirty="0" err="1">
                <a:solidFill>
                  <a:schemeClr val="tx1"/>
                </a:solidFill>
              </a:rPr>
              <a:t>masih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banyak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belum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melapor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itu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polisi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membuka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posko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laporan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khusus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kasus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penipuan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pengandaan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tersebut</a:t>
            </a:r>
            <a:r>
              <a:rPr lang="en-ID" sz="2400" dirty="0">
                <a:solidFill>
                  <a:schemeClr val="tx1"/>
                </a:solidFill>
              </a:rPr>
              <a:t>.</a:t>
            </a:r>
          </a:p>
          <a:p>
            <a:r>
              <a:rPr lang="en-ID" sz="2400" dirty="0" smtClean="0">
                <a:solidFill>
                  <a:schemeClr val="tx1"/>
                </a:solidFill>
              </a:rPr>
              <a:t>"</a:t>
            </a:r>
            <a:r>
              <a:rPr lang="en-ID" sz="2400" dirty="0" err="1">
                <a:solidFill>
                  <a:schemeClr val="tx1"/>
                </a:solidFill>
              </a:rPr>
              <a:t>Kalau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kita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lihat</a:t>
            </a:r>
            <a:r>
              <a:rPr lang="en-ID" sz="2400" dirty="0">
                <a:solidFill>
                  <a:schemeClr val="tx1"/>
                </a:solidFill>
              </a:rPr>
              <a:t> korban </a:t>
            </a:r>
            <a:r>
              <a:rPr lang="en-ID" sz="2400" dirty="0" err="1">
                <a:solidFill>
                  <a:schemeClr val="tx1"/>
                </a:solidFill>
              </a:rPr>
              <a:t>sepertinya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cukup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banyak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jadi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saya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harapkan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bagi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masyarakat</a:t>
            </a:r>
            <a:r>
              <a:rPr lang="en-ID" sz="2400" dirty="0">
                <a:solidFill>
                  <a:schemeClr val="tx1"/>
                </a:solidFill>
              </a:rPr>
              <a:t> yang </a:t>
            </a:r>
            <a:r>
              <a:rPr lang="en-ID" sz="2400" dirty="0" err="1">
                <a:solidFill>
                  <a:schemeClr val="tx1"/>
                </a:solidFill>
              </a:rPr>
              <a:t>pernah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berhubungan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dengan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ibu</a:t>
            </a:r>
            <a:r>
              <a:rPr lang="en-ID" sz="2400" dirty="0">
                <a:solidFill>
                  <a:schemeClr val="tx1"/>
                </a:solidFill>
              </a:rPr>
              <a:t> Tampa , </a:t>
            </a:r>
            <a:r>
              <a:rPr lang="en-ID" sz="2400" dirty="0" err="1">
                <a:solidFill>
                  <a:schemeClr val="tx1"/>
                </a:solidFill>
              </a:rPr>
              <a:t>apabila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merasa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jadi</a:t>
            </a:r>
            <a:r>
              <a:rPr lang="en-ID" sz="2400" dirty="0">
                <a:solidFill>
                  <a:schemeClr val="tx1"/>
                </a:solidFill>
              </a:rPr>
              <a:t> korban </a:t>
            </a:r>
            <a:r>
              <a:rPr lang="en-ID" sz="2400" dirty="0" err="1">
                <a:solidFill>
                  <a:schemeClr val="tx1"/>
                </a:solidFill>
              </a:rPr>
              <a:t>bisa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melapor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Polsek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Bontoala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Polrestabes</a:t>
            </a:r>
            <a:r>
              <a:rPr lang="en-ID" sz="2400" dirty="0">
                <a:solidFill>
                  <a:schemeClr val="tx1"/>
                </a:solidFill>
              </a:rPr>
              <a:t> Makassar, </a:t>
            </a:r>
            <a:r>
              <a:rPr lang="en-ID" sz="2400" dirty="0" err="1">
                <a:solidFill>
                  <a:schemeClr val="tx1"/>
                </a:solidFill>
              </a:rPr>
              <a:t>kita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buat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posko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pelaporan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terhadap</a:t>
            </a:r>
            <a:r>
              <a:rPr lang="en-ID" sz="2400" dirty="0">
                <a:solidFill>
                  <a:schemeClr val="tx1"/>
                </a:solidFill>
              </a:rPr>
              <a:t> korban </a:t>
            </a:r>
            <a:r>
              <a:rPr lang="en-ID" sz="2400" dirty="0" err="1">
                <a:solidFill>
                  <a:schemeClr val="tx1"/>
                </a:solidFill>
              </a:rPr>
              <a:t>penipuan</a:t>
            </a:r>
            <a:r>
              <a:rPr lang="en-ID" sz="2400" dirty="0">
                <a:solidFill>
                  <a:schemeClr val="tx1"/>
                </a:solidFill>
              </a:rPr>
              <a:t>," </a:t>
            </a:r>
            <a:r>
              <a:rPr lang="en-ID" sz="2400" dirty="0" err="1">
                <a:solidFill>
                  <a:schemeClr val="tx1"/>
                </a:solidFill>
              </a:rPr>
              <a:t>ujar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Kabid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Humas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Polda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Sulsel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Kombes</a:t>
            </a:r>
            <a:r>
              <a:rPr lang="en-ID" sz="2400" dirty="0">
                <a:solidFill>
                  <a:schemeClr val="tx1"/>
                </a:solidFill>
              </a:rPr>
              <a:t> Dicky </a:t>
            </a:r>
            <a:r>
              <a:rPr lang="en-ID" sz="2400" dirty="0" err="1">
                <a:solidFill>
                  <a:schemeClr val="tx1"/>
                </a:solidFill>
              </a:rPr>
              <a:t>Sondani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pada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Jumat</a:t>
            </a:r>
            <a:r>
              <a:rPr lang="en-ID" sz="2400" dirty="0">
                <a:solidFill>
                  <a:schemeClr val="tx1"/>
                </a:solidFill>
              </a:rPr>
              <a:t> (29/3/2019).</a:t>
            </a:r>
          </a:p>
          <a:p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3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2800" dirty="0" err="1"/>
              <a:t>Pasca</a:t>
            </a:r>
            <a:r>
              <a:rPr lang="en-ID" sz="2800" dirty="0"/>
              <a:t> </a:t>
            </a:r>
            <a:r>
              <a:rPr lang="en-ID" sz="2800" dirty="0" err="1"/>
              <a:t>ditetapkan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tersangka</a:t>
            </a:r>
            <a:r>
              <a:rPr lang="en-ID" sz="2800" dirty="0"/>
              <a:t>, </a:t>
            </a:r>
            <a:r>
              <a:rPr lang="en-ID" sz="2800" dirty="0" err="1"/>
              <a:t>aparat</a:t>
            </a:r>
            <a:r>
              <a:rPr lang="en-ID" sz="2800" dirty="0"/>
              <a:t> </a:t>
            </a:r>
            <a:r>
              <a:rPr lang="en-ID" sz="2800" dirty="0" err="1"/>
              <a:t>kepolisian</a:t>
            </a:r>
            <a:r>
              <a:rPr lang="en-ID" sz="2800" dirty="0"/>
              <a:t> di </a:t>
            </a:r>
            <a:r>
              <a:rPr lang="en-ID" sz="2800" dirty="0" err="1"/>
              <a:t>Polsek</a:t>
            </a:r>
            <a:r>
              <a:rPr lang="en-ID" sz="2800" dirty="0"/>
              <a:t> </a:t>
            </a:r>
            <a:r>
              <a:rPr lang="en-ID" sz="2800" dirty="0" err="1"/>
              <a:t>Bontoala</a:t>
            </a:r>
            <a:r>
              <a:rPr lang="en-ID" sz="2800" dirty="0"/>
              <a:t> Makassar, </a:t>
            </a:r>
            <a:r>
              <a:rPr lang="en-ID" sz="2800" dirty="0" err="1"/>
              <a:t>terus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pemeriksaan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intensif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nenek</a:t>
            </a:r>
            <a:r>
              <a:rPr lang="en-ID" sz="2800" dirty="0"/>
              <a:t> Tampa</a:t>
            </a:r>
            <a:r>
              <a:rPr lang="en-ID" sz="2800" dirty="0" smtClean="0"/>
              <a:t>.</a:t>
            </a:r>
          </a:p>
          <a:p>
            <a:r>
              <a:rPr lang="en-ID" sz="2800" dirty="0" err="1">
                <a:solidFill>
                  <a:schemeClr val="tx1"/>
                </a:solidFill>
              </a:rPr>
              <a:t>Diketahui</a:t>
            </a:r>
            <a:r>
              <a:rPr lang="en-ID" sz="2800" dirty="0">
                <a:solidFill>
                  <a:schemeClr val="tx1"/>
                </a:solidFill>
              </a:rPr>
              <a:t>, </a:t>
            </a:r>
            <a:r>
              <a:rPr lang="en-ID" sz="2800" dirty="0" err="1">
                <a:solidFill>
                  <a:schemeClr val="tx1"/>
                </a:solidFill>
              </a:rPr>
              <a:t>nenek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itu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telah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melancarkan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aksinya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sejak</a:t>
            </a:r>
            <a:r>
              <a:rPr lang="en-ID" sz="2800" dirty="0">
                <a:solidFill>
                  <a:schemeClr val="tx1"/>
                </a:solidFill>
              </a:rPr>
              <a:t> 2017 </a:t>
            </a:r>
            <a:r>
              <a:rPr lang="en-ID" sz="2800" dirty="0" err="1">
                <a:solidFill>
                  <a:schemeClr val="tx1"/>
                </a:solidFill>
              </a:rPr>
              <a:t>dengan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pola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berpindah-pindah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daerah</a:t>
            </a:r>
            <a:r>
              <a:rPr lang="en-ID" sz="2800" dirty="0">
                <a:solidFill>
                  <a:schemeClr val="tx1"/>
                </a:solidFill>
              </a:rPr>
              <a:t> di </a:t>
            </a:r>
            <a:r>
              <a:rPr lang="en-ID" sz="2800" dirty="0" err="1">
                <a:solidFill>
                  <a:schemeClr val="tx1"/>
                </a:solidFill>
              </a:rPr>
              <a:t>beberapa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kota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seperti</a:t>
            </a:r>
            <a:r>
              <a:rPr lang="en-ID" sz="2800" dirty="0">
                <a:solidFill>
                  <a:schemeClr val="tx1"/>
                </a:solidFill>
              </a:rPr>
              <a:t> di Kota Makassar, </a:t>
            </a:r>
            <a:r>
              <a:rPr lang="en-ID" sz="2800" dirty="0" err="1">
                <a:solidFill>
                  <a:schemeClr val="tx1"/>
                </a:solidFill>
              </a:rPr>
              <a:t>Nunukan</a:t>
            </a:r>
            <a:r>
              <a:rPr lang="en-ID" sz="2800" dirty="0">
                <a:solidFill>
                  <a:schemeClr val="tx1"/>
                </a:solidFill>
              </a:rPr>
              <a:t>, </a:t>
            </a:r>
            <a:r>
              <a:rPr lang="en-ID" sz="2800" dirty="0" err="1">
                <a:solidFill>
                  <a:schemeClr val="tx1"/>
                </a:solidFill>
              </a:rPr>
              <a:t>dan</a:t>
            </a:r>
            <a:r>
              <a:rPr lang="en-ID" sz="2800" dirty="0">
                <a:solidFill>
                  <a:schemeClr val="tx1"/>
                </a:solidFill>
              </a:rPr>
              <a:t> Jakarta."</a:t>
            </a:r>
            <a:r>
              <a:rPr lang="en-ID" sz="2800" dirty="0" err="1">
                <a:solidFill>
                  <a:schemeClr val="tx1"/>
                </a:solidFill>
              </a:rPr>
              <a:t>Dia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lalukan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sudah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tiga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tahun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penipuan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ini</a:t>
            </a:r>
            <a:r>
              <a:rPr lang="en-ID" sz="2800" dirty="0">
                <a:solidFill>
                  <a:schemeClr val="tx1"/>
                </a:solidFill>
              </a:rPr>
              <a:t>," </a:t>
            </a:r>
            <a:r>
              <a:rPr lang="en-ID" sz="2800" dirty="0" err="1">
                <a:solidFill>
                  <a:schemeClr val="tx1"/>
                </a:solidFill>
              </a:rPr>
              <a:t>tutur</a:t>
            </a:r>
            <a:r>
              <a:rPr lang="en-ID" sz="2800" dirty="0">
                <a:solidFill>
                  <a:schemeClr val="tx1"/>
                </a:solidFill>
              </a:rPr>
              <a:t> Dicky.</a:t>
            </a:r>
          </a:p>
          <a:p>
            <a:r>
              <a:rPr lang="en-ID" sz="2800" dirty="0" err="1">
                <a:solidFill>
                  <a:schemeClr val="tx1"/>
                </a:solidFill>
              </a:rPr>
              <a:t>Sedangkan</a:t>
            </a:r>
            <a:r>
              <a:rPr lang="en-ID" sz="2800" dirty="0">
                <a:solidFill>
                  <a:schemeClr val="tx1"/>
                </a:solidFill>
              </a:rPr>
              <a:t>, modus </a:t>
            </a:r>
            <a:r>
              <a:rPr lang="en-ID" sz="2800" dirty="0" err="1">
                <a:solidFill>
                  <a:schemeClr val="tx1"/>
                </a:solidFill>
              </a:rPr>
              <a:t>tersangka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dalam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memperdaya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korbannya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dengan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cara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mengakui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dia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memiliki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mahluk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gaib</a:t>
            </a:r>
            <a:r>
              <a:rPr lang="en-ID" sz="2800" dirty="0">
                <a:solidFill>
                  <a:schemeClr val="tx1"/>
                </a:solidFill>
              </a:rPr>
              <a:t> yang </a:t>
            </a:r>
            <a:r>
              <a:rPr lang="en-ID" sz="2800" dirty="0" err="1">
                <a:solidFill>
                  <a:schemeClr val="tx1"/>
                </a:solidFill>
              </a:rPr>
              <a:t>dapat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melipat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gandakan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uang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sebesar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sepuluh</a:t>
            </a:r>
            <a:r>
              <a:rPr lang="en-ID" sz="2800" dirty="0">
                <a:solidFill>
                  <a:schemeClr val="tx1"/>
                </a:solidFill>
              </a:rPr>
              <a:t> kali </a:t>
            </a:r>
            <a:r>
              <a:rPr lang="en-ID" sz="2800" dirty="0" err="1">
                <a:solidFill>
                  <a:schemeClr val="tx1"/>
                </a:solidFill>
              </a:rPr>
              <a:t>lipat</a:t>
            </a:r>
            <a:r>
              <a:rPr lang="en-ID" sz="2800" dirty="0">
                <a:solidFill>
                  <a:schemeClr val="tx1"/>
                </a:solidFill>
              </a:rPr>
              <a:t>.</a:t>
            </a:r>
          </a:p>
          <a:p>
            <a:endParaRPr lang="en-ID" sz="2800" dirty="0"/>
          </a:p>
          <a:p>
            <a:endParaRPr lang="en-ID" sz="28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81108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 smtClean="0">
                <a:solidFill>
                  <a:schemeClr val="tx1"/>
                </a:solidFill>
              </a:rPr>
              <a:t>"</a:t>
            </a:r>
            <a:r>
              <a:rPr lang="en-ID" sz="2400" dirty="0" err="1">
                <a:solidFill>
                  <a:schemeClr val="tx1"/>
                </a:solidFill>
              </a:rPr>
              <a:t>Dia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kenal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dulu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dengan</a:t>
            </a:r>
            <a:r>
              <a:rPr lang="en-ID" sz="2400" dirty="0">
                <a:solidFill>
                  <a:schemeClr val="tx1"/>
                </a:solidFill>
              </a:rPr>
              <a:t> korban, </a:t>
            </a:r>
            <a:r>
              <a:rPr lang="en-ID" sz="2400" dirty="0" err="1">
                <a:solidFill>
                  <a:schemeClr val="tx1"/>
                </a:solidFill>
              </a:rPr>
              <a:t>cerita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dengan</a:t>
            </a:r>
            <a:r>
              <a:rPr lang="en-ID" sz="2400" dirty="0">
                <a:solidFill>
                  <a:schemeClr val="tx1"/>
                </a:solidFill>
              </a:rPr>
              <a:t> korban </a:t>
            </a:r>
            <a:r>
              <a:rPr lang="en-ID" sz="2400" dirty="0" err="1">
                <a:solidFill>
                  <a:schemeClr val="tx1"/>
                </a:solidFill>
              </a:rPr>
              <a:t>dia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memiliki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kemampuan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menggandakan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uang</a:t>
            </a:r>
            <a:r>
              <a:rPr lang="en-ID" sz="2400" dirty="0">
                <a:solidFill>
                  <a:schemeClr val="tx1"/>
                </a:solidFill>
              </a:rPr>
              <a:t>, korban </a:t>
            </a:r>
            <a:r>
              <a:rPr lang="en-ID" sz="2400" dirty="0" err="1">
                <a:solidFill>
                  <a:schemeClr val="tx1"/>
                </a:solidFill>
              </a:rPr>
              <a:t>tertarik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mengirim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mahar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biaya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ini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untuk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menarik</a:t>
            </a:r>
            <a:r>
              <a:rPr lang="en-ID" sz="2400" dirty="0">
                <a:solidFill>
                  <a:schemeClr val="tx1"/>
                </a:solidFill>
              </a:rPr>
              <a:t> orang </a:t>
            </a:r>
            <a:r>
              <a:rPr lang="en-ID" sz="2400" dirty="0" err="1">
                <a:solidFill>
                  <a:schemeClr val="tx1"/>
                </a:solidFill>
              </a:rPr>
              <a:t>gaib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itu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kemudian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ditransfer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uangnya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diyakini</a:t>
            </a:r>
            <a:r>
              <a:rPr lang="en-ID" sz="2400" dirty="0">
                <a:solidFill>
                  <a:schemeClr val="tx1"/>
                </a:solidFill>
              </a:rPr>
              <a:t> korban </a:t>
            </a:r>
            <a:r>
              <a:rPr lang="en-ID" sz="2400" dirty="0" err="1">
                <a:solidFill>
                  <a:schemeClr val="tx1"/>
                </a:solidFill>
              </a:rPr>
              <a:t>uang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miliaran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rupiahnya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diberikan</a:t>
            </a:r>
            <a:r>
              <a:rPr lang="en-ID" sz="2400" dirty="0">
                <a:solidFill>
                  <a:schemeClr val="tx1"/>
                </a:solidFill>
              </a:rPr>
              <a:t>," </a:t>
            </a:r>
            <a:r>
              <a:rPr lang="en-ID" sz="2400" dirty="0" err="1">
                <a:solidFill>
                  <a:schemeClr val="tx1"/>
                </a:solidFill>
              </a:rPr>
              <a:t>jelas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Kombes</a:t>
            </a:r>
            <a:r>
              <a:rPr lang="en-ID" sz="2400" dirty="0">
                <a:solidFill>
                  <a:schemeClr val="tx1"/>
                </a:solidFill>
              </a:rPr>
              <a:t> Dicky</a:t>
            </a:r>
            <a:r>
              <a:rPr lang="en-ID" sz="2400" dirty="0" smtClean="0">
                <a:solidFill>
                  <a:schemeClr val="tx1"/>
                </a:solidFill>
              </a:rPr>
              <a:t>. (</a:t>
            </a:r>
            <a:r>
              <a:rPr lang="en-ID" sz="2400" dirty="0" err="1">
                <a:solidFill>
                  <a:schemeClr val="tx1"/>
                </a:solidFill>
              </a:rPr>
              <a:t>rvk</a:t>
            </a:r>
            <a:r>
              <a:rPr lang="en-ID" sz="2400" dirty="0">
                <a:solidFill>
                  <a:schemeClr val="tx1"/>
                </a:solidFill>
              </a:rPr>
              <a:t>/asp)</a:t>
            </a:r>
          </a:p>
          <a:p>
            <a:endParaRPr lang="en-ID" sz="2400" dirty="0" smtClean="0"/>
          </a:p>
          <a:p>
            <a:r>
              <a:rPr lang="en-ID" sz="2400" dirty="0">
                <a:hlinkClick r:id="rId2"/>
              </a:rPr>
              <a:t>https://news.detik.com/berita/d-4488789/polisi-bikin-posko-korban-penipuan-nenek-pengganda-uang-di-makassar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5704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77328"/>
          </a:xfrm>
        </p:spPr>
        <p:txBody>
          <a:bodyPr>
            <a:normAutofit/>
          </a:bodyPr>
          <a:lstStyle/>
          <a:p>
            <a:r>
              <a:rPr lang="en-ID" sz="4000" dirty="0">
                <a:solidFill>
                  <a:srgbClr val="FF0000"/>
                </a:solidFill>
              </a:rPr>
              <a:t>2. M</a:t>
            </a:r>
            <a:r>
              <a:rPr lang="en-ID" sz="4000" dirty="0" smtClean="0">
                <a:solidFill>
                  <a:srgbClr val="FF0000"/>
                </a:solidFill>
              </a:rPr>
              <a:t>inimal </a:t>
            </a:r>
            <a:r>
              <a:rPr lang="en-ID" sz="4000" dirty="0" err="1" smtClean="0">
                <a:solidFill>
                  <a:srgbClr val="FF0000"/>
                </a:solidFill>
              </a:rPr>
              <a:t>satu</a:t>
            </a:r>
            <a:r>
              <a:rPr lang="en-ID" sz="4000" dirty="0" smtClean="0">
                <a:solidFill>
                  <a:srgbClr val="FF0000"/>
                </a:solidFill>
              </a:rPr>
              <a:t> </a:t>
            </a:r>
            <a:r>
              <a:rPr lang="en-ID" sz="4000" dirty="0" err="1">
                <a:solidFill>
                  <a:srgbClr val="FF0000"/>
                </a:solidFill>
              </a:rPr>
              <a:t>narasumber</a:t>
            </a:r>
            <a:r>
              <a:rPr lang="en-ID" sz="4000" dirty="0">
                <a:solidFill>
                  <a:srgbClr val="FF0000"/>
                </a:solidFill>
              </a:rPr>
              <a:t/>
            </a:r>
            <a:br>
              <a:rPr lang="en-ID" sz="4000" dirty="0">
                <a:solidFill>
                  <a:srgbClr val="FF0000"/>
                </a:solidFill>
              </a:rPr>
            </a:br>
            <a:endParaRPr lang="en-ID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>
                <a:solidFill>
                  <a:schemeClr val="tx1"/>
                </a:solidFill>
              </a:rPr>
              <a:t>KOMPAS.com - </a:t>
            </a:r>
            <a:r>
              <a:rPr lang="en-ID" sz="2800" dirty="0" err="1">
                <a:solidFill>
                  <a:schemeClr val="tx1"/>
                </a:solidFill>
              </a:rPr>
              <a:t>Fakta-fakta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tentang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skandal</a:t>
            </a:r>
            <a:r>
              <a:rPr lang="en-ID" sz="2800" dirty="0">
                <a:solidFill>
                  <a:schemeClr val="tx1"/>
                </a:solidFill>
              </a:rPr>
              <a:t> chatroom </a:t>
            </a:r>
            <a:r>
              <a:rPr lang="en-ID" sz="2800" dirty="0" err="1">
                <a:solidFill>
                  <a:schemeClr val="tx1"/>
                </a:solidFill>
              </a:rPr>
              <a:t>Seungri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kawan-kawannya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perlahan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terungkap</a:t>
            </a:r>
            <a:r>
              <a:rPr lang="en-ID" sz="2800" dirty="0">
                <a:solidFill>
                  <a:schemeClr val="tx1"/>
                </a:solidFill>
              </a:rPr>
              <a:t>. </a:t>
            </a:r>
            <a:endParaRPr lang="en-ID" sz="2800" dirty="0" smtClean="0">
              <a:solidFill>
                <a:schemeClr val="tx1"/>
              </a:solidFill>
            </a:endParaRPr>
          </a:p>
          <a:p>
            <a:r>
              <a:rPr lang="en-ID" sz="2800" dirty="0" err="1" smtClean="0">
                <a:solidFill>
                  <a:schemeClr val="tx1"/>
                </a:solidFill>
              </a:rPr>
              <a:t>Pada</a:t>
            </a:r>
            <a:r>
              <a:rPr lang="en-ID" sz="2800" dirty="0" smtClean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Kamis</a:t>
            </a:r>
            <a:r>
              <a:rPr lang="en-ID" sz="2800" dirty="0">
                <a:solidFill>
                  <a:schemeClr val="tx1"/>
                </a:solidFill>
              </a:rPr>
              <a:t> (28/3/2019), program "</a:t>
            </a:r>
            <a:r>
              <a:rPr lang="en-ID" sz="2800" dirty="0" err="1">
                <a:solidFill>
                  <a:schemeClr val="tx1"/>
                </a:solidFill>
              </a:rPr>
              <a:t>Newsdesk</a:t>
            </a:r>
            <a:r>
              <a:rPr lang="en-ID" sz="2800" dirty="0">
                <a:solidFill>
                  <a:schemeClr val="tx1"/>
                </a:solidFill>
              </a:rPr>
              <a:t>" MBC </a:t>
            </a:r>
            <a:r>
              <a:rPr lang="en-ID" sz="2800" dirty="0" err="1">
                <a:solidFill>
                  <a:schemeClr val="tx1"/>
                </a:solidFill>
              </a:rPr>
              <a:t>melaporkan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bahwa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ruang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obrolan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grup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atau</a:t>
            </a:r>
            <a:r>
              <a:rPr lang="en-ID" sz="2800" dirty="0">
                <a:solidFill>
                  <a:schemeClr val="tx1"/>
                </a:solidFill>
              </a:rPr>
              <a:t> chatroom </a:t>
            </a:r>
            <a:r>
              <a:rPr lang="en-ID" sz="2800" dirty="0" err="1">
                <a:solidFill>
                  <a:schemeClr val="tx1"/>
                </a:solidFill>
              </a:rPr>
              <a:t>kontroversial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milik</a:t>
            </a:r>
            <a:r>
              <a:rPr lang="en-ID" sz="2800" dirty="0">
                <a:solidFill>
                  <a:schemeClr val="tx1"/>
                </a:solidFill>
              </a:rPr>
              <a:t> Jung </a:t>
            </a:r>
            <a:r>
              <a:rPr lang="en-ID" sz="2800" dirty="0" err="1">
                <a:solidFill>
                  <a:schemeClr val="tx1"/>
                </a:solidFill>
              </a:rPr>
              <a:t>Joon</a:t>
            </a:r>
            <a:r>
              <a:rPr lang="en-ID" sz="2800" dirty="0">
                <a:solidFill>
                  <a:schemeClr val="tx1"/>
                </a:solidFill>
              </a:rPr>
              <a:t> Young </a:t>
            </a:r>
            <a:r>
              <a:rPr lang="en-ID" sz="2800" dirty="0" err="1">
                <a:solidFill>
                  <a:schemeClr val="tx1"/>
                </a:solidFill>
              </a:rPr>
              <a:t>dan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Seungri</a:t>
            </a:r>
            <a:r>
              <a:rPr lang="en-ID" sz="2800" dirty="0">
                <a:solidFill>
                  <a:schemeClr val="tx1"/>
                </a:solidFill>
              </a:rPr>
              <a:t>, </a:t>
            </a:r>
            <a:r>
              <a:rPr lang="en-ID" sz="2800" dirty="0" err="1">
                <a:solidFill>
                  <a:schemeClr val="tx1"/>
                </a:solidFill>
              </a:rPr>
              <a:t>mencakup</a:t>
            </a:r>
            <a:r>
              <a:rPr lang="en-ID" sz="2800" dirty="0">
                <a:solidFill>
                  <a:schemeClr val="tx1"/>
                </a:solidFill>
              </a:rPr>
              <a:t> 14 orang</a:t>
            </a:r>
            <a:r>
              <a:rPr lang="en-ID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ID" sz="2800" dirty="0" smtClean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Delapan</a:t>
            </a:r>
            <a:r>
              <a:rPr lang="en-ID" sz="2800" dirty="0">
                <a:solidFill>
                  <a:schemeClr val="tx1"/>
                </a:solidFill>
              </a:rPr>
              <a:t> di </a:t>
            </a:r>
            <a:r>
              <a:rPr lang="en-ID" sz="2800" dirty="0" err="1">
                <a:solidFill>
                  <a:schemeClr val="tx1"/>
                </a:solidFill>
              </a:rPr>
              <a:t>antaranya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berprofesi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sebagai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penyanyi</a:t>
            </a:r>
            <a:r>
              <a:rPr lang="en-ID" sz="2800" dirty="0">
                <a:solidFill>
                  <a:schemeClr val="tx1"/>
                </a:solidFill>
              </a:rPr>
              <a:t>, </a:t>
            </a:r>
            <a:r>
              <a:rPr lang="en-ID" sz="2800" dirty="0" err="1">
                <a:solidFill>
                  <a:schemeClr val="tx1"/>
                </a:solidFill>
              </a:rPr>
              <a:t>termasuk</a:t>
            </a:r>
            <a:r>
              <a:rPr lang="en-ID" sz="2800" dirty="0">
                <a:solidFill>
                  <a:schemeClr val="tx1"/>
                </a:solidFill>
              </a:rPr>
              <a:t> Jung </a:t>
            </a:r>
            <a:r>
              <a:rPr lang="en-ID" sz="2800" dirty="0" err="1">
                <a:solidFill>
                  <a:schemeClr val="tx1"/>
                </a:solidFill>
              </a:rPr>
              <a:t>Joon</a:t>
            </a:r>
            <a:r>
              <a:rPr lang="en-ID" sz="2800" dirty="0">
                <a:solidFill>
                  <a:schemeClr val="tx1"/>
                </a:solidFill>
              </a:rPr>
              <a:t> Young </a:t>
            </a:r>
            <a:r>
              <a:rPr lang="en-ID" sz="2800" dirty="0" err="1">
                <a:solidFill>
                  <a:schemeClr val="tx1"/>
                </a:solidFill>
              </a:rPr>
              <a:t>dan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Seungri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serta</a:t>
            </a:r>
            <a:r>
              <a:rPr lang="en-ID" sz="2800" dirty="0">
                <a:solidFill>
                  <a:schemeClr val="tx1"/>
                </a:solidFill>
              </a:rPr>
              <a:t> Choi Jong </a:t>
            </a:r>
            <a:r>
              <a:rPr lang="en-ID" sz="2800" dirty="0" err="1">
                <a:solidFill>
                  <a:schemeClr val="tx1"/>
                </a:solidFill>
              </a:rPr>
              <a:t>Hoon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dan</a:t>
            </a:r>
            <a:r>
              <a:rPr lang="en-ID" sz="2800" dirty="0">
                <a:solidFill>
                  <a:schemeClr val="tx1"/>
                </a:solidFill>
              </a:rPr>
              <a:t> Yong </a:t>
            </a:r>
            <a:r>
              <a:rPr lang="en-ID" sz="2800" dirty="0" err="1">
                <a:solidFill>
                  <a:schemeClr val="tx1"/>
                </a:solidFill>
              </a:rPr>
              <a:t>Junhyung</a:t>
            </a:r>
            <a:r>
              <a:rPr lang="en-ID" sz="2800" dirty="0">
                <a:solidFill>
                  <a:schemeClr val="tx1"/>
                </a:solidFill>
              </a:rPr>
              <a:t>. Ada pula </a:t>
            </a:r>
            <a:r>
              <a:rPr lang="en-ID" sz="2800" dirty="0" err="1">
                <a:solidFill>
                  <a:schemeClr val="tx1"/>
                </a:solidFill>
              </a:rPr>
              <a:t>penyanyi</a:t>
            </a:r>
            <a:r>
              <a:rPr lang="en-ID" sz="2800" dirty="0">
                <a:solidFill>
                  <a:schemeClr val="tx1"/>
                </a:solidFill>
              </a:rPr>
              <a:t> yang </a:t>
            </a:r>
            <a:r>
              <a:rPr lang="en-ID" sz="2800" dirty="0" err="1">
                <a:solidFill>
                  <a:schemeClr val="tx1"/>
                </a:solidFill>
              </a:rPr>
              <a:t>baru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diidentifikasi</a:t>
            </a:r>
            <a:r>
              <a:rPr lang="en-ID" sz="2800" dirty="0">
                <a:solidFill>
                  <a:schemeClr val="tx1"/>
                </a:solidFill>
              </a:rPr>
              <a:t> yang </a:t>
            </a:r>
            <a:r>
              <a:rPr lang="en-ID" sz="2800" dirty="0" err="1">
                <a:solidFill>
                  <a:schemeClr val="tx1"/>
                </a:solidFill>
              </a:rPr>
              <a:t>disebut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oleh</a:t>
            </a:r>
            <a:r>
              <a:rPr lang="en-ID" sz="2800" dirty="0">
                <a:solidFill>
                  <a:schemeClr val="tx1"/>
                </a:solidFill>
              </a:rPr>
              <a:t> MBC </a:t>
            </a:r>
            <a:r>
              <a:rPr lang="en-ID" sz="2800" dirty="0" err="1">
                <a:solidFill>
                  <a:schemeClr val="tx1"/>
                </a:solidFill>
              </a:rPr>
              <a:t>sebagai</a:t>
            </a:r>
            <a:r>
              <a:rPr lang="en-ID" sz="2800" dirty="0">
                <a:solidFill>
                  <a:schemeClr val="tx1"/>
                </a:solidFill>
              </a:rPr>
              <a:t> "</a:t>
            </a:r>
            <a:r>
              <a:rPr lang="en-ID" sz="2800" dirty="0" err="1">
                <a:solidFill>
                  <a:schemeClr val="tx1"/>
                </a:solidFill>
              </a:rPr>
              <a:t>penyanyi</a:t>
            </a:r>
            <a:r>
              <a:rPr lang="en-ID" sz="2800" dirty="0">
                <a:solidFill>
                  <a:schemeClr val="tx1"/>
                </a:solidFill>
              </a:rPr>
              <a:t> K" </a:t>
            </a:r>
            <a:r>
              <a:rPr lang="en-ID" sz="2800" dirty="0" err="1">
                <a:solidFill>
                  <a:schemeClr val="tx1"/>
                </a:solidFill>
              </a:rPr>
              <a:t>dan</a:t>
            </a:r>
            <a:r>
              <a:rPr lang="en-ID" sz="2800" dirty="0">
                <a:solidFill>
                  <a:schemeClr val="tx1"/>
                </a:solidFill>
              </a:rPr>
              <a:t> "</a:t>
            </a:r>
            <a:r>
              <a:rPr lang="en-ID" sz="2800" dirty="0" err="1">
                <a:solidFill>
                  <a:schemeClr val="tx1"/>
                </a:solidFill>
              </a:rPr>
              <a:t>penyanyi</a:t>
            </a:r>
            <a:r>
              <a:rPr lang="en-ID" sz="2800" dirty="0">
                <a:solidFill>
                  <a:schemeClr val="tx1"/>
                </a:solidFill>
              </a:rPr>
              <a:t> J". </a:t>
            </a:r>
            <a:endParaRPr lang="en-ID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9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Selain</a:t>
            </a:r>
            <a:r>
              <a:rPr lang="en-ID" sz="2800" dirty="0"/>
              <a:t> </a:t>
            </a:r>
            <a:r>
              <a:rPr lang="en-ID" sz="2800" dirty="0" err="1"/>
              <a:t>itu</a:t>
            </a:r>
            <a:r>
              <a:rPr lang="en-ID" sz="2800" dirty="0"/>
              <a:t>,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juga</a:t>
            </a:r>
            <a:r>
              <a:rPr lang="en-ID" sz="2800" dirty="0"/>
              <a:t> model L, </a:t>
            </a:r>
            <a:r>
              <a:rPr lang="en-ID" sz="2800" dirty="0" err="1"/>
              <a:t>pengusaha</a:t>
            </a:r>
            <a:r>
              <a:rPr lang="en-ID" sz="2800" dirty="0"/>
              <a:t> </a:t>
            </a:r>
            <a:r>
              <a:rPr lang="en-ID" sz="2800" dirty="0" err="1"/>
              <a:t>seperti</a:t>
            </a:r>
            <a:r>
              <a:rPr lang="en-ID" sz="2800" dirty="0"/>
              <a:t> </a:t>
            </a:r>
            <a:r>
              <a:rPr lang="en-ID" sz="2800" dirty="0" err="1"/>
              <a:t>mantan</a:t>
            </a:r>
            <a:r>
              <a:rPr lang="en-ID" sz="2800" dirty="0"/>
              <a:t> CEO Yuri Holdings </a:t>
            </a:r>
            <a:r>
              <a:rPr lang="en-ID" sz="2800" dirty="0" err="1"/>
              <a:t>Yoo</a:t>
            </a:r>
            <a:r>
              <a:rPr lang="en-ID" sz="2800" dirty="0"/>
              <a:t> In Suk,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manajer</a:t>
            </a:r>
            <a:r>
              <a:rPr lang="en-ID" sz="2800" dirty="0"/>
              <a:t> Burning Sun (merchandiser </a:t>
            </a:r>
            <a:r>
              <a:rPr lang="en-ID" sz="2800" dirty="0" err="1"/>
              <a:t>atau</a:t>
            </a:r>
            <a:r>
              <a:rPr lang="en-ID" sz="2800" dirty="0"/>
              <a:t> promotor),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kawan</a:t>
            </a:r>
            <a:r>
              <a:rPr lang="en-ID" sz="2800" dirty="0"/>
              <a:t> Jung </a:t>
            </a:r>
            <a:r>
              <a:rPr lang="en-ID" sz="2800" dirty="0" err="1"/>
              <a:t>Joon</a:t>
            </a:r>
            <a:r>
              <a:rPr lang="en-ID" sz="2800" dirty="0"/>
              <a:t> Young. </a:t>
            </a:r>
          </a:p>
          <a:p>
            <a:r>
              <a:rPr lang="en-ID" sz="2800" dirty="0" err="1"/>
              <a:t>Ketika</a:t>
            </a:r>
            <a:r>
              <a:rPr lang="en-ID" sz="2800" dirty="0"/>
              <a:t> </a:t>
            </a:r>
            <a:r>
              <a:rPr lang="en-ID" sz="2800" dirty="0" err="1"/>
              <a:t>dihubungi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dirty="0" err="1"/>
              <a:t>komentar</a:t>
            </a:r>
            <a:r>
              <a:rPr lang="en-ID" sz="2800" dirty="0"/>
              <a:t>, </a:t>
            </a:r>
            <a:r>
              <a:rPr lang="en-ID" sz="2800" dirty="0" err="1"/>
              <a:t>perwakilan</a:t>
            </a:r>
            <a:r>
              <a:rPr lang="en-ID" sz="2800" dirty="0"/>
              <a:t> </a:t>
            </a:r>
            <a:r>
              <a:rPr lang="en-ID" sz="2800" dirty="0" err="1"/>
              <a:t>penyanyi</a:t>
            </a:r>
            <a:r>
              <a:rPr lang="en-ID" sz="2800" dirty="0"/>
              <a:t> K </a:t>
            </a:r>
            <a:r>
              <a:rPr lang="en-ID" sz="2800" dirty="0" err="1"/>
              <a:t>mengatakan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pihaknya</a:t>
            </a:r>
            <a:r>
              <a:rPr lang="en-ID" sz="2800" dirty="0"/>
              <a:t> </a:t>
            </a:r>
            <a:r>
              <a:rPr lang="en-ID" sz="2800" dirty="0" err="1"/>
              <a:t>ingat</a:t>
            </a:r>
            <a:r>
              <a:rPr lang="en-ID" sz="2800" dirty="0"/>
              <a:t> </a:t>
            </a:r>
            <a:r>
              <a:rPr lang="en-ID" sz="2800" dirty="0" err="1"/>
              <a:t>artis</a:t>
            </a:r>
            <a:r>
              <a:rPr lang="en-ID" sz="2800" dirty="0"/>
              <a:t> </a:t>
            </a:r>
            <a:r>
              <a:rPr lang="en-ID" sz="2800" dirty="0" err="1"/>
              <a:t>mereka</a:t>
            </a:r>
            <a:r>
              <a:rPr lang="en-ID" sz="2800" dirty="0"/>
              <a:t> </a:t>
            </a:r>
            <a:r>
              <a:rPr lang="en-ID" sz="2800" dirty="0" err="1"/>
              <a:t>berada</a:t>
            </a:r>
            <a:r>
              <a:rPr lang="en-ID" sz="2800" dirty="0"/>
              <a:t> di </a:t>
            </a:r>
            <a:r>
              <a:rPr lang="en-ID" sz="2800" dirty="0" err="1"/>
              <a:t>ruang</a:t>
            </a:r>
            <a:r>
              <a:rPr lang="en-ID" sz="2800" dirty="0"/>
              <a:t> </a:t>
            </a:r>
            <a:r>
              <a:rPr lang="en-ID" sz="2800" dirty="0" err="1"/>
              <a:t>obrolan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Jung </a:t>
            </a:r>
            <a:r>
              <a:rPr lang="en-ID" sz="2800" dirty="0" err="1"/>
              <a:t>Joon</a:t>
            </a:r>
            <a:r>
              <a:rPr lang="en-ID" sz="2800" dirty="0"/>
              <a:t> Young, </a:t>
            </a:r>
            <a:r>
              <a:rPr lang="en-ID" sz="2800" dirty="0" err="1"/>
              <a:t>namun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pernah</a:t>
            </a:r>
            <a:r>
              <a:rPr lang="en-ID" sz="2800" dirty="0"/>
              <a:t> </a:t>
            </a:r>
            <a:r>
              <a:rPr lang="en-ID" sz="2800" dirty="0" err="1"/>
              <a:t>berbagi</a:t>
            </a:r>
            <a:r>
              <a:rPr lang="en-ID" sz="2800" dirty="0"/>
              <a:t> </a:t>
            </a:r>
            <a:r>
              <a:rPr lang="en-ID" sz="2800" dirty="0" err="1"/>
              <a:t>foto</a:t>
            </a:r>
            <a:r>
              <a:rPr lang="en-ID" sz="2800" dirty="0"/>
              <a:t> </a:t>
            </a:r>
            <a:r>
              <a:rPr lang="en-ID" sz="2800" dirty="0" err="1"/>
              <a:t>ilegal</a:t>
            </a:r>
            <a:r>
              <a:rPr lang="en-ID" sz="2800" dirty="0"/>
              <a:t>. </a:t>
            </a:r>
            <a:r>
              <a:rPr lang="en-ID" sz="2800" dirty="0" err="1"/>
              <a:t>Namun</a:t>
            </a:r>
            <a:r>
              <a:rPr lang="en-ID" sz="2800" dirty="0"/>
              <a:t>, </a:t>
            </a:r>
            <a:r>
              <a:rPr lang="en-ID" sz="2800" dirty="0" err="1"/>
              <a:t>identitas</a:t>
            </a:r>
            <a:r>
              <a:rPr lang="en-ID" sz="2800" dirty="0"/>
              <a:t> J, K, </a:t>
            </a:r>
            <a:r>
              <a:rPr lang="en-ID" sz="2800" dirty="0" err="1"/>
              <a:t>dan</a:t>
            </a:r>
            <a:r>
              <a:rPr lang="en-ID" sz="2800" dirty="0"/>
              <a:t> L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tak</a:t>
            </a:r>
            <a:r>
              <a:rPr lang="en-ID" sz="2800" dirty="0"/>
              <a:t> </a:t>
            </a:r>
            <a:r>
              <a:rPr lang="en-ID" sz="2800" dirty="0" err="1"/>
              <a:t>diungkapkan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publik</a:t>
            </a:r>
            <a:endParaRPr lang="en-ID" sz="2800" dirty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41078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Pihak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kepolisian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mengatakan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meski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sudah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mengetahui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beberapa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grup</a:t>
            </a:r>
            <a:r>
              <a:rPr lang="en-ID" sz="2400" dirty="0">
                <a:solidFill>
                  <a:schemeClr val="tx1"/>
                </a:solidFill>
              </a:rPr>
              <a:t> chat </a:t>
            </a:r>
            <a:r>
              <a:rPr lang="en-ID" sz="2400" dirty="0" err="1">
                <a:solidFill>
                  <a:schemeClr val="tx1"/>
                </a:solidFill>
              </a:rPr>
              <a:t>tersebut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mereka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belum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bisa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mengambil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tindakan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hukum</a:t>
            </a:r>
            <a:r>
              <a:rPr lang="en-ID" sz="2400" dirty="0">
                <a:solidFill>
                  <a:schemeClr val="tx1"/>
                </a:solidFill>
              </a:rPr>
              <a:t>. "</a:t>
            </a:r>
            <a:r>
              <a:rPr lang="en-ID" sz="2400" dirty="0" err="1">
                <a:solidFill>
                  <a:schemeClr val="tx1"/>
                </a:solidFill>
              </a:rPr>
              <a:t>Mereka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tidak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diamankan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atau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dijadikan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tersangka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karena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melihat</a:t>
            </a:r>
            <a:r>
              <a:rPr lang="en-ID" sz="2400" dirty="0">
                <a:solidFill>
                  <a:schemeClr val="tx1"/>
                </a:solidFill>
              </a:rPr>
              <a:t> (</a:t>
            </a:r>
            <a:r>
              <a:rPr lang="en-ID" sz="2400" dirty="0" err="1">
                <a:solidFill>
                  <a:schemeClr val="tx1"/>
                </a:solidFill>
              </a:rPr>
              <a:t>foto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atau</a:t>
            </a:r>
            <a:r>
              <a:rPr lang="en-ID" sz="2400" dirty="0">
                <a:solidFill>
                  <a:schemeClr val="tx1"/>
                </a:solidFill>
              </a:rPr>
              <a:t> video)," </a:t>
            </a:r>
            <a:r>
              <a:rPr lang="en-ID" sz="2400" dirty="0" err="1">
                <a:solidFill>
                  <a:schemeClr val="tx1"/>
                </a:solidFill>
              </a:rPr>
              <a:t>ujar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perwakilan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kepolisian</a:t>
            </a:r>
            <a:r>
              <a:rPr lang="en-ID" sz="2400" dirty="0" smtClean="0">
                <a:solidFill>
                  <a:schemeClr val="tx1"/>
                </a:solidFill>
              </a:rPr>
              <a:t>.</a:t>
            </a:r>
          </a:p>
          <a:p>
            <a:endParaRPr lang="en-ID" sz="2400" dirty="0">
              <a:solidFill>
                <a:schemeClr val="tx1"/>
              </a:solidFill>
            </a:endParaRPr>
          </a:p>
          <a:p>
            <a:r>
              <a:rPr lang="en-ID" sz="2400" dirty="0" smtClean="0">
                <a:solidFill>
                  <a:schemeClr val="tx1"/>
                </a:solidFill>
              </a:rPr>
              <a:t>Editor </a:t>
            </a:r>
            <a:r>
              <a:rPr lang="en-ID" sz="2400" dirty="0">
                <a:solidFill>
                  <a:schemeClr val="tx1"/>
                </a:solidFill>
              </a:rPr>
              <a:t>: Andi </a:t>
            </a:r>
            <a:r>
              <a:rPr lang="en-ID" sz="2400" dirty="0" err="1">
                <a:solidFill>
                  <a:schemeClr val="tx1"/>
                </a:solidFill>
              </a:rPr>
              <a:t>Muttya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Keteng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Pangerang</a:t>
            </a:r>
            <a:endParaRPr lang="en-ID" sz="2400" dirty="0">
              <a:solidFill>
                <a:schemeClr val="tx1"/>
              </a:solidFill>
            </a:endParaRPr>
          </a:p>
          <a:p>
            <a:endParaRPr lang="en-ID" sz="2400" dirty="0"/>
          </a:p>
          <a:p>
            <a:r>
              <a:rPr lang="en-ID" sz="2400" dirty="0">
                <a:solidFill>
                  <a:srgbClr val="0070C0"/>
                </a:solidFill>
              </a:rPr>
              <a:t>https://entertainment.kompas.com/read/2019/03/29/150502210/ada-8-penyanyi-k-pop-dalam-chatroom-kontroversial-seungri-dan-jung. 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1126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286604"/>
            <a:ext cx="10816683" cy="1071934"/>
          </a:xfrm>
        </p:spPr>
        <p:txBody>
          <a:bodyPr>
            <a:noAutofit/>
          </a:bodyPr>
          <a:lstStyle/>
          <a:p>
            <a:r>
              <a:rPr lang="en-ID" sz="3600" b="1" dirty="0" smtClean="0">
                <a:solidFill>
                  <a:srgbClr val="FFC000"/>
                </a:solidFill>
              </a:rPr>
              <a:t>3. </a:t>
            </a:r>
            <a:r>
              <a:rPr lang="en-ID" sz="3600" b="1" dirty="0" err="1" smtClean="0">
                <a:solidFill>
                  <a:srgbClr val="FFC000"/>
                </a:solidFill>
              </a:rPr>
              <a:t>Dominan</a:t>
            </a:r>
            <a:r>
              <a:rPr lang="en-ID" sz="3600" b="1" dirty="0" smtClean="0">
                <a:solidFill>
                  <a:srgbClr val="FFC000"/>
                </a:solidFill>
              </a:rPr>
              <a:t> </a:t>
            </a:r>
            <a:r>
              <a:rPr lang="en-ID" sz="3600" b="1" dirty="0" err="1">
                <a:solidFill>
                  <a:srgbClr val="FFC000"/>
                </a:solidFill>
              </a:rPr>
              <a:t>informatif</a:t>
            </a:r>
            <a:r>
              <a:rPr lang="en-ID" sz="3600" b="1" dirty="0">
                <a:solidFill>
                  <a:srgbClr val="FFC000"/>
                </a:solidFill>
              </a:rPr>
              <a:t> </a:t>
            </a:r>
            <a:r>
              <a:rPr lang="en-ID" sz="3600" b="1" dirty="0" err="1">
                <a:solidFill>
                  <a:srgbClr val="FFC000"/>
                </a:solidFill>
              </a:rPr>
              <a:t>dibanding</a:t>
            </a:r>
            <a:r>
              <a:rPr lang="en-ID" sz="3600" b="1" dirty="0">
                <a:solidFill>
                  <a:srgbClr val="FFC000"/>
                </a:solidFill>
              </a:rPr>
              <a:t> </a:t>
            </a:r>
            <a:r>
              <a:rPr lang="en-ID" sz="3600" b="1" dirty="0" err="1" smtClean="0">
                <a:solidFill>
                  <a:srgbClr val="FFC000"/>
                </a:solidFill>
              </a:rPr>
              <a:t>eksplanatif</a:t>
            </a:r>
            <a:r>
              <a:rPr lang="en-ID" sz="3600" b="1" dirty="0">
                <a:solidFill>
                  <a:srgbClr val="FFC000"/>
                </a:solidFill>
              </a:rPr>
              <a:t>, </a:t>
            </a:r>
            <a:r>
              <a:rPr lang="en-ID" sz="3600" b="1" dirty="0" err="1" smtClean="0">
                <a:solidFill>
                  <a:srgbClr val="FFC000"/>
                </a:solidFill>
              </a:rPr>
              <a:t>naratif</a:t>
            </a:r>
            <a:r>
              <a:rPr lang="en-ID" sz="3600" b="1" dirty="0" smtClean="0">
                <a:solidFill>
                  <a:srgbClr val="FFC000"/>
                </a:solidFill>
              </a:rPr>
              <a:t>, </a:t>
            </a:r>
            <a:r>
              <a:rPr lang="en-ID" sz="3600" b="1" dirty="0" err="1" smtClean="0">
                <a:solidFill>
                  <a:srgbClr val="FFC000"/>
                </a:solidFill>
              </a:rPr>
              <a:t>analitif</a:t>
            </a:r>
            <a:endParaRPr lang="en-ID" sz="3600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0209" y="3093856"/>
            <a:ext cx="4938712" cy="27780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96963" y="2090057"/>
            <a:ext cx="10058717" cy="770709"/>
          </a:xfrm>
        </p:spPr>
        <p:txBody>
          <a:bodyPr>
            <a:normAutofit/>
          </a:bodyPr>
          <a:lstStyle/>
          <a:p>
            <a:r>
              <a:rPr lang="en-ID" sz="2400" dirty="0" err="1" smtClean="0">
                <a:solidFill>
                  <a:schemeClr val="tx1"/>
                </a:solidFill>
              </a:rPr>
              <a:t>Berita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bersumber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dari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peristiwa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seperti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kebakaran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kecelakaan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pencurian</a:t>
            </a:r>
            <a:r>
              <a:rPr lang="en-ID" sz="2400" dirty="0" smtClean="0">
                <a:solidFill>
                  <a:schemeClr val="tx1"/>
                </a:solidFill>
              </a:rPr>
              <a:t>, seminar, </a:t>
            </a:r>
            <a:r>
              <a:rPr lang="en-ID" sz="2400" dirty="0" err="1" smtClean="0">
                <a:solidFill>
                  <a:schemeClr val="tx1"/>
                </a:solidFill>
              </a:rPr>
              <a:t>diskusi</a:t>
            </a:r>
            <a:r>
              <a:rPr lang="en-ID" sz="2400" dirty="0" smtClean="0">
                <a:solidFill>
                  <a:schemeClr val="tx1"/>
                </a:solidFill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</a:rPr>
              <a:t>terbuka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sidang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pertandingan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lomba</a:t>
            </a:r>
            <a:r>
              <a:rPr lang="en-ID" sz="2400" dirty="0" smtClean="0">
                <a:solidFill>
                  <a:schemeClr val="tx1"/>
                </a:solidFill>
              </a:rPr>
              <a:t>, </a:t>
            </a:r>
            <a:r>
              <a:rPr lang="en-ID" sz="2400" dirty="0" err="1" smtClean="0">
                <a:solidFill>
                  <a:schemeClr val="tx1"/>
                </a:solidFill>
              </a:rPr>
              <a:t>dll</a:t>
            </a:r>
            <a:endParaRPr lang="en-ID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8" y="3093855"/>
            <a:ext cx="5055962" cy="27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31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1132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Pertemuan 5 Ruslan Ramli</vt:lpstr>
      <vt:lpstr>Ciri-ciri……</vt:lpstr>
      <vt:lpstr>1. Berita pendek (6-8 paragraf)      dan konsep 5W+1H </vt:lpstr>
      <vt:lpstr>PowerPoint Presentation</vt:lpstr>
      <vt:lpstr>PowerPoint Presentation</vt:lpstr>
      <vt:lpstr>2. Minimal satu narasumber </vt:lpstr>
      <vt:lpstr>PowerPoint Presentation</vt:lpstr>
      <vt:lpstr>PowerPoint Presentation</vt:lpstr>
      <vt:lpstr>3. Dominan informatif dibanding eksplanatif, naratif, analitif</vt:lpstr>
      <vt:lpstr>4. Berita disertai visual (foto, grafis, ilustrasi) </vt:lpstr>
      <vt:lpstr>5. Penggunaan bahasa yang bersifat standar (baku) </vt:lpstr>
      <vt:lpstr>6. Penggunaan kalimat langsung dan tak langsung </vt:lpstr>
      <vt:lpstr>PowerPoint Presentation</vt:lpstr>
      <vt:lpstr>7. Lebih sering pakai verbal aktif  </vt:lpstr>
      <vt:lpstr>PowerPoint Presentation</vt:lpstr>
      <vt:lpstr>PowerPoint Presentation</vt:lpstr>
      <vt:lpstr>8. Berkelanjutan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5 Ruslan Ramli</dc:title>
  <dc:creator>L E N O V O</dc:creator>
  <cp:lastModifiedBy>L E N O V O</cp:lastModifiedBy>
  <cp:revision>28</cp:revision>
  <dcterms:created xsi:type="dcterms:W3CDTF">2019-03-29T07:35:53Z</dcterms:created>
  <dcterms:modified xsi:type="dcterms:W3CDTF">2019-04-11T03:31:23Z</dcterms:modified>
</cp:coreProperties>
</file>