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49" r:id="rId1"/>
  </p:sld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59" r:id="rId16"/>
    <p:sldId id="26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52A0-55FB-4A39-BC44-F120879520C3}" type="datetimeFigureOut">
              <a:rPr lang="en-ID" smtClean="0"/>
              <a:t>11/04/2019</a:t>
            </a:fld>
            <a:endParaRPr lang="en-ID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6ADA-63E5-4DD9-B569-32C1006D22A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91432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52A0-55FB-4A39-BC44-F120879520C3}" type="datetimeFigureOut">
              <a:rPr lang="en-ID" smtClean="0"/>
              <a:t>11/04/2019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6ADA-63E5-4DD9-B569-32C1006D22AC}" type="slidenum">
              <a:rPr lang="en-ID" smtClean="0"/>
              <a:t>‹#›</a:t>
            </a:fld>
            <a:endParaRPr lang="en-ID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06630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52A0-55FB-4A39-BC44-F120879520C3}" type="datetimeFigureOut">
              <a:rPr lang="en-ID" smtClean="0"/>
              <a:t>11/04/2019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6ADA-63E5-4DD9-B569-32C1006D22AC}" type="slidenum">
              <a:rPr lang="en-ID" smtClean="0"/>
              <a:t>‹#›</a:t>
            </a:fld>
            <a:endParaRPr lang="en-ID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2551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52A0-55FB-4A39-BC44-F120879520C3}" type="datetimeFigureOut">
              <a:rPr lang="en-ID" smtClean="0"/>
              <a:t>11/04/2019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6ADA-63E5-4DD9-B569-32C1006D22AC}" type="slidenum">
              <a:rPr lang="en-ID" smtClean="0"/>
              <a:t>‹#›</a:t>
            </a:fld>
            <a:endParaRPr lang="en-ID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98859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52A0-55FB-4A39-BC44-F120879520C3}" type="datetimeFigureOut">
              <a:rPr lang="en-ID" smtClean="0"/>
              <a:t>11/04/2019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6ADA-63E5-4DD9-B569-32C1006D22AC}" type="slidenum">
              <a:rPr lang="en-ID" smtClean="0"/>
              <a:t>‹#›</a:t>
            </a:fld>
            <a:endParaRPr lang="en-ID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2975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52A0-55FB-4A39-BC44-F120879520C3}" type="datetimeFigureOut">
              <a:rPr lang="en-ID" smtClean="0"/>
              <a:t>11/04/2019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6ADA-63E5-4DD9-B569-32C1006D22AC}" type="slidenum">
              <a:rPr lang="en-ID" smtClean="0"/>
              <a:t>‹#›</a:t>
            </a:fld>
            <a:endParaRPr lang="en-ID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448981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52A0-55FB-4A39-BC44-F120879520C3}" type="datetimeFigureOut">
              <a:rPr lang="en-ID" smtClean="0"/>
              <a:t>11/04/2019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6ADA-63E5-4DD9-B569-32C1006D22AC}" type="slidenum">
              <a:rPr lang="en-ID" smtClean="0"/>
              <a:t>‹#›</a:t>
            </a:fld>
            <a:endParaRPr lang="en-ID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681080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52A0-55FB-4A39-BC44-F120879520C3}" type="datetimeFigureOut">
              <a:rPr lang="en-ID" smtClean="0"/>
              <a:t>11/04/2019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6ADA-63E5-4DD9-B569-32C1006D22AC}" type="slidenum">
              <a:rPr lang="en-ID" smtClean="0"/>
              <a:t>‹#›</a:t>
            </a:fld>
            <a:endParaRPr lang="en-ID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68055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52A0-55FB-4A39-BC44-F120879520C3}" type="datetimeFigureOut">
              <a:rPr lang="en-ID" smtClean="0"/>
              <a:t>11/04/2019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6ADA-63E5-4DD9-B569-32C1006D22AC}" type="slidenum">
              <a:rPr lang="en-ID" smtClean="0"/>
              <a:t>‹#›</a:t>
            </a:fld>
            <a:endParaRPr lang="en-ID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8800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52A0-55FB-4A39-BC44-F120879520C3}" type="datetimeFigureOut">
              <a:rPr lang="en-ID" smtClean="0"/>
              <a:t>11/04/2019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6ADA-63E5-4DD9-B569-32C1006D22A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217929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52A0-55FB-4A39-BC44-F120879520C3}" type="datetimeFigureOut">
              <a:rPr lang="en-ID" smtClean="0"/>
              <a:t>11/04/2019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6ADA-63E5-4DD9-B569-32C1006D22A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11509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6E6852A0-55FB-4A39-BC44-F120879520C3}" type="datetimeFigureOut">
              <a:rPr lang="en-ID" smtClean="0"/>
              <a:t>11/04/2019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E6AB6ADA-63E5-4DD9-B569-32C1006D22A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64650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2800" b="0" dirty="0" err="1" smtClean="0"/>
              <a:t>Pertemuan</a:t>
            </a:r>
            <a:r>
              <a:rPr lang="en-ID" sz="2800" b="0" dirty="0" smtClean="0"/>
              <a:t> 6</a:t>
            </a:r>
            <a:br>
              <a:rPr lang="en-ID" sz="2800" b="0" dirty="0" smtClean="0"/>
            </a:br>
            <a:r>
              <a:rPr lang="en-ID" sz="2800" b="0" dirty="0" err="1" smtClean="0"/>
              <a:t>Ruslan</a:t>
            </a:r>
            <a:r>
              <a:rPr lang="en-ID" sz="2800" b="0" dirty="0" smtClean="0"/>
              <a:t> </a:t>
            </a:r>
            <a:r>
              <a:rPr lang="en-ID" sz="2800" b="0" dirty="0" err="1" smtClean="0"/>
              <a:t>Ramli</a:t>
            </a:r>
            <a:endParaRPr lang="en-ID" sz="2800" b="0" dirty="0"/>
          </a:p>
        </p:txBody>
      </p:sp>
      <p:pic>
        <p:nvPicPr>
          <p:cNvPr id="9218" name="Picture 2" descr="Image result for media on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0894" y="2586446"/>
            <a:ext cx="7336962" cy="2547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545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9. </a:t>
            </a:r>
            <a:r>
              <a:rPr lang="en-ID" dirty="0" err="1"/>
              <a:t>Kecepatan</a:t>
            </a:r>
            <a:r>
              <a:rPr lang="en-ID" dirty="0"/>
              <a:t/>
            </a:r>
            <a:br>
              <a:rPr lang="en-ID" dirty="0"/>
            </a:b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sz="2800" dirty="0" err="1" smtClean="0">
                <a:solidFill>
                  <a:schemeClr val="tx1"/>
                </a:solidFill>
              </a:rPr>
              <a:t>Kecepatan</a:t>
            </a:r>
            <a:r>
              <a:rPr lang="en-ID" sz="2800" dirty="0" smtClean="0">
                <a:solidFill>
                  <a:schemeClr val="tx1"/>
                </a:solidFill>
              </a:rPr>
              <a:t> </a:t>
            </a:r>
            <a:r>
              <a:rPr lang="en-ID" sz="2800" dirty="0">
                <a:solidFill>
                  <a:schemeClr val="tx1"/>
                </a:solidFill>
              </a:rPr>
              <a:t>yang </a:t>
            </a:r>
            <a:r>
              <a:rPr lang="en-ID" sz="2800" dirty="0" err="1">
                <a:solidFill>
                  <a:schemeClr val="tx1"/>
                </a:solidFill>
              </a:rPr>
              <a:t>dimaksud</a:t>
            </a:r>
            <a:r>
              <a:rPr lang="en-ID" sz="2800" dirty="0">
                <a:solidFill>
                  <a:schemeClr val="tx1"/>
                </a:solidFill>
              </a:rPr>
              <a:t> di </a:t>
            </a:r>
            <a:r>
              <a:rPr lang="en-ID" sz="2800" dirty="0" err="1">
                <a:solidFill>
                  <a:schemeClr val="tx1"/>
                </a:solidFill>
              </a:rPr>
              <a:t>sini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meliputi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kecepatan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akses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dan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kecepatan</a:t>
            </a:r>
            <a:r>
              <a:rPr lang="en-ID" sz="2800" dirty="0">
                <a:solidFill>
                  <a:schemeClr val="tx1"/>
                </a:solidFill>
              </a:rPr>
              <a:t> update </a:t>
            </a:r>
            <a:r>
              <a:rPr lang="en-ID" sz="2800" dirty="0" err="1">
                <a:solidFill>
                  <a:schemeClr val="tx1"/>
                </a:solidFill>
              </a:rPr>
              <a:t>berita</a:t>
            </a:r>
            <a:r>
              <a:rPr lang="en-ID" sz="2800" dirty="0">
                <a:solidFill>
                  <a:schemeClr val="tx1"/>
                </a:solidFill>
              </a:rPr>
              <a:t> yang </a:t>
            </a:r>
            <a:r>
              <a:rPr lang="en-ID" sz="2800" dirty="0" err="1">
                <a:solidFill>
                  <a:schemeClr val="tx1"/>
                </a:solidFill>
              </a:rPr>
              <a:t>dapat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terjadi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hampir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setiap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detik</a:t>
            </a:r>
            <a:r>
              <a:rPr lang="en-ID" sz="2800" dirty="0">
                <a:solidFill>
                  <a:schemeClr val="tx1"/>
                </a:solidFill>
              </a:rPr>
              <a:t>, </a:t>
            </a:r>
            <a:r>
              <a:rPr lang="en-ID" sz="2800" dirty="0" err="1">
                <a:solidFill>
                  <a:schemeClr val="tx1"/>
                </a:solidFill>
              </a:rPr>
              <a:t>sangat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cepat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apabila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dibandingkan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dengan</a:t>
            </a:r>
            <a:r>
              <a:rPr lang="en-ID" sz="2800" dirty="0">
                <a:solidFill>
                  <a:schemeClr val="tx1"/>
                </a:solidFill>
              </a:rPr>
              <a:t> media lama yang </a:t>
            </a:r>
            <a:r>
              <a:rPr lang="en-ID" sz="2800" dirty="0" err="1">
                <a:solidFill>
                  <a:schemeClr val="tx1"/>
                </a:solidFill>
              </a:rPr>
              <a:t>cenderung</a:t>
            </a:r>
            <a:r>
              <a:rPr lang="en-ID" sz="2800" dirty="0">
                <a:solidFill>
                  <a:schemeClr val="tx1"/>
                </a:solidFill>
              </a:rPr>
              <a:t> update paling </a:t>
            </a:r>
            <a:r>
              <a:rPr lang="en-ID" sz="2800" dirty="0" err="1">
                <a:solidFill>
                  <a:schemeClr val="tx1"/>
                </a:solidFill>
              </a:rPr>
              <a:t>cepat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setiap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satu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hari</a:t>
            </a:r>
            <a:r>
              <a:rPr lang="en-ID" sz="28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09376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10. </a:t>
            </a:r>
            <a:r>
              <a:rPr lang="en-ID" dirty="0" err="1"/>
              <a:t>Diversifikasi</a:t>
            </a:r>
            <a:r>
              <a:rPr lang="en-ID" dirty="0"/>
              <a:t> </a:t>
            </a:r>
            <a:r>
              <a:rPr lang="en-ID" dirty="0" err="1"/>
              <a:t>konten</a:t>
            </a:r>
            <a:r>
              <a:rPr lang="en-ID" dirty="0"/>
              <a:t/>
            </a:r>
            <a:br>
              <a:rPr lang="en-ID" dirty="0"/>
            </a:b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smtClean="0">
                <a:solidFill>
                  <a:schemeClr val="tx1"/>
                </a:solidFill>
              </a:rPr>
              <a:t>Media </a:t>
            </a:r>
            <a:r>
              <a:rPr lang="en-ID" dirty="0" err="1">
                <a:solidFill>
                  <a:schemeClr val="tx1"/>
                </a:solidFill>
              </a:rPr>
              <a:t>baru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menghadirkan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variasi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konten</a:t>
            </a:r>
            <a:r>
              <a:rPr lang="en-ID" dirty="0">
                <a:solidFill>
                  <a:schemeClr val="tx1"/>
                </a:solidFill>
              </a:rPr>
              <a:t> yang </a:t>
            </a:r>
            <a:r>
              <a:rPr lang="en-ID" dirty="0" err="1">
                <a:solidFill>
                  <a:schemeClr val="tx1"/>
                </a:solidFill>
              </a:rPr>
              <a:t>sangat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luas</a:t>
            </a:r>
            <a:r>
              <a:rPr lang="en-ID" dirty="0">
                <a:solidFill>
                  <a:schemeClr val="tx1"/>
                </a:solidFill>
              </a:rPr>
              <a:t>. </a:t>
            </a:r>
            <a:r>
              <a:rPr lang="en-ID" dirty="0" err="1">
                <a:solidFill>
                  <a:schemeClr val="tx1"/>
                </a:solidFill>
              </a:rPr>
              <a:t>Tidak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hanya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berita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berupa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teks</a:t>
            </a:r>
            <a:r>
              <a:rPr lang="en-ID" dirty="0">
                <a:solidFill>
                  <a:schemeClr val="tx1"/>
                </a:solidFill>
              </a:rPr>
              <a:t>, </a:t>
            </a:r>
            <a:r>
              <a:rPr lang="en-ID" dirty="0" err="1">
                <a:solidFill>
                  <a:schemeClr val="tx1"/>
                </a:solidFill>
              </a:rPr>
              <a:t>akan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tetapi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berita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berupa</a:t>
            </a:r>
            <a:r>
              <a:rPr lang="en-ID" dirty="0">
                <a:solidFill>
                  <a:schemeClr val="tx1"/>
                </a:solidFill>
              </a:rPr>
              <a:t> video </a:t>
            </a:r>
            <a:r>
              <a:rPr lang="en-ID" dirty="0" err="1">
                <a:solidFill>
                  <a:schemeClr val="tx1"/>
                </a:solidFill>
              </a:rPr>
              <a:t>reportase</a:t>
            </a:r>
            <a:r>
              <a:rPr lang="en-ID" dirty="0">
                <a:solidFill>
                  <a:schemeClr val="tx1"/>
                </a:solidFill>
              </a:rPr>
              <a:t>, </a:t>
            </a:r>
            <a:r>
              <a:rPr lang="en-ID" dirty="0" err="1">
                <a:solidFill>
                  <a:schemeClr val="tx1"/>
                </a:solidFill>
              </a:rPr>
              <a:t>gambar</a:t>
            </a:r>
            <a:r>
              <a:rPr lang="en-ID" dirty="0">
                <a:solidFill>
                  <a:schemeClr val="tx1"/>
                </a:solidFill>
              </a:rPr>
              <a:t>, </a:t>
            </a:r>
            <a:r>
              <a:rPr lang="en-ID" dirty="0" err="1">
                <a:solidFill>
                  <a:schemeClr val="tx1"/>
                </a:solidFill>
              </a:rPr>
              <a:t>infografis</a:t>
            </a:r>
            <a:r>
              <a:rPr lang="en-ID" dirty="0">
                <a:solidFill>
                  <a:schemeClr val="tx1"/>
                </a:solidFill>
              </a:rPr>
              <a:t>, live broadcast </a:t>
            </a:r>
            <a:r>
              <a:rPr lang="en-ID" dirty="0" err="1">
                <a:solidFill>
                  <a:schemeClr val="tx1"/>
                </a:solidFill>
              </a:rPr>
              <a:t>dan</a:t>
            </a:r>
            <a:r>
              <a:rPr lang="en-ID" dirty="0">
                <a:solidFill>
                  <a:schemeClr val="tx1"/>
                </a:solidFill>
              </a:rPr>
              <a:t> lain </a:t>
            </a:r>
            <a:r>
              <a:rPr lang="en-ID" dirty="0" err="1">
                <a:solidFill>
                  <a:schemeClr val="tx1"/>
                </a:solidFill>
              </a:rPr>
              <a:t>sebagainya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dapat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diakses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secara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langsung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tanpa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perlu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berpindah-pindah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dari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satu</a:t>
            </a:r>
            <a:r>
              <a:rPr lang="en-ID" dirty="0">
                <a:solidFill>
                  <a:schemeClr val="tx1"/>
                </a:solidFill>
              </a:rPr>
              <a:t> situs, </a:t>
            </a:r>
            <a:r>
              <a:rPr lang="en-ID" dirty="0" err="1">
                <a:solidFill>
                  <a:schemeClr val="tx1"/>
                </a:solidFill>
              </a:rPr>
              <a:t>misalnya</a:t>
            </a:r>
            <a:r>
              <a:rPr lang="en-ID" dirty="0">
                <a:solidFill>
                  <a:schemeClr val="tx1"/>
                </a:solidFill>
              </a:rPr>
              <a:t>. </a:t>
            </a:r>
            <a:r>
              <a:rPr lang="en-ID" dirty="0" err="1">
                <a:solidFill>
                  <a:schemeClr val="tx1"/>
                </a:solidFill>
              </a:rPr>
              <a:t>Oleh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karena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itu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setiap</a:t>
            </a:r>
            <a:r>
              <a:rPr lang="en-ID" dirty="0">
                <a:solidFill>
                  <a:schemeClr val="tx1"/>
                </a:solidFill>
              </a:rPr>
              <a:t> orang </a:t>
            </a:r>
            <a:r>
              <a:rPr lang="en-ID" dirty="0" err="1">
                <a:solidFill>
                  <a:schemeClr val="tx1"/>
                </a:solidFill>
              </a:rPr>
              <a:t>dapat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menggunakan</a:t>
            </a:r>
            <a:r>
              <a:rPr lang="en-ID" dirty="0">
                <a:solidFill>
                  <a:schemeClr val="tx1"/>
                </a:solidFill>
              </a:rPr>
              <a:t> media </a:t>
            </a:r>
            <a:r>
              <a:rPr lang="en-ID" dirty="0" err="1">
                <a:solidFill>
                  <a:schemeClr val="tx1"/>
                </a:solidFill>
              </a:rPr>
              <a:t>baru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untuk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melakukan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banyak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hal</a:t>
            </a:r>
            <a:r>
              <a:rPr lang="en-ID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2137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11. </a:t>
            </a:r>
            <a:r>
              <a:rPr lang="en-ID" dirty="0" err="1"/>
              <a:t>Akses</a:t>
            </a:r>
            <a:r>
              <a:rPr lang="en-ID" dirty="0"/>
              <a:t> </a:t>
            </a:r>
            <a:r>
              <a:rPr lang="en-ID" dirty="0" err="1"/>
              <a:t>luas</a:t>
            </a:r>
            <a:r>
              <a:rPr lang="en-ID" dirty="0"/>
              <a:t/>
            </a:r>
            <a:br>
              <a:rPr lang="en-ID" dirty="0"/>
            </a:b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ID" sz="2400" dirty="0" smtClean="0">
                <a:solidFill>
                  <a:schemeClr val="tx1"/>
                </a:solidFill>
              </a:rPr>
              <a:t>Media </a:t>
            </a:r>
            <a:r>
              <a:rPr lang="en-ID" sz="2400" dirty="0" err="1">
                <a:solidFill>
                  <a:schemeClr val="tx1"/>
                </a:solidFill>
              </a:rPr>
              <a:t>baru</a:t>
            </a:r>
            <a:r>
              <a:rPr lang="en-ID" sz="2400" dirty="0">
                <a:solidFill>
                  <a:schemeClr val="tx1"/>
                </a:solidFill>
              </a:rPr>
              <a:t> yang </a:t>
            </a:r>
            <a:r>
              <a:rPr lang="en-ID" sz="2400" dirty="0" err="1">
                <a:solidFill>
                  <a:schemeClr val="tx1"/>
                </a:solidFill>
              </a:rPr>
              <a:t>memiliki</a:t>
            </a:r>
            <a:r>
              <a:rPr lang="en-ID" sz="2400" dirty="0">
                <a:solidFill>
                  <a:schemeClr val="tx1"/>
                </a:solidFill>
              </a:rPr>
              <a:t> media </a:t>
            </a:r>
            <a:r>
              <a:rPr lang="en-ID" sz="2400" dirty="0" err="1">
                <a:solidFill>
                  <a:schemeClr val="tx1"/>
                </a:solidFill>
              </a:rPr>
              <a:t>akses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melalui</a:t>
            </a:r>
            <a:r>
              <a:rPr lang="en-ID" sz="2400" dirty="0">
                <a:solidFill>
                  <a:schemeClr val="tx1"/>
                </a:solidFill>
              </a:rPr>
              <a:t> internet, </a:t>
            </a:r>
            <a:r>
              <a:rPr lang="en-ID" sz="2400" dirty="0" err="1">
                <a:solidFill>
                  <a:schemeClr val="tx1"/>
                </a:solidFill>
              </a:rPr>
              <a:t>memungkinkan</a:t>
            </a:r>
            <a:r>
              <a:rPr lang="en-ID" sz="2400" dirty="0">
                <a:solidFill>
                  <a:schemeClr val="tx1"/>
                </a:solidFill>
              </a:rPr>
              <a:t> media </a:t>
            </a:r>
            <a:r>
              <a:rPr lang="en-ID" sz="2400" dirty="0" err="1">
                <a:solidFill>
                  <a:schemeClr val="tx1"/>
                </a:solidFill>
              </a:rPr>
              <a:t>ini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untuk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terhubung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dan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diakses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oleh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semua</a:t>
            </a:r>
            <a:r>
              <a:rPr lang="en-ID" sz="2400" dirty="0">
                <a:solidFill>
                  <a:schemeClr val="tx1"/>
                </a:solidFill>
              </a:rPr>
              <a:t> orang </a:t>
            </a:r>
            <a:r>
              <a:rPr lang="en-ID" sz="2400" dirty="0" err="1">
                <a:solidFill>
                  <a:schemeClr val="tx1"/>
                </a:solidFill>
              </a:rPr>
              <a:t>dari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semua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wilayah</a:t>
            </a:r>
            <a:r>
              <a:rPr lang="en-ID" sz="2400" dirty="0">
                <a:solidFill>
                  <a:schemeClr val="tx1"/>
                </a:solidFill>
              </a:rPr>
              <a:t>, </a:t>
            </a:r>
            <a:r>
              <a:rPr lang="en-ID" sz="2400" dirty="0" err="1">
                <a:solidFill>
                  <a:schemeClr val="tx1"/>
                </a:solidFill>
              </a:rPr>
              <a:t>dan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semua</a:t>
            </a:r>
            <a:r>
              <a:rPr lang="en-ID" sz="2400" dirty="0">
                <a:solidFill>
                  <a:schemeClr val="tx1"/>
                </a:solidFill>
              </a:rPr>
              <a:t> orang </a:t>
            </a:r>
            <a:r>
              <a:rPr lang="en-ID" sz="2400" dirty="0" err="1">
                <a:solidFill>
                  <a:schemeClr val="tx1"/>
                </a:solidFill>
              </a:rPr>
              <a:t>dari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kelompok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umur</a:t>
            </a:r>
            <a:r>
              <a:rPr lang="en-ID" sz="2400" dirty="0">
                <a:solidFill>
                  <a:schemeClr val="tx1"/>
                </a:solidFill>
              </a:rPr>
              <a:t>. </a:t>
            </a:r>
            <a:r>
              <a:rPr lang="en-ID" sz="2400" dirty="0" err="1">
                <a:solidFill>
                  <a:schemeClr val="tx1"/>
                </a:solidFill>
              </a:rPr>
              <a:t>Oleh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karena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itu</a:t>
            </a:r>
            <a:r>
              <a:rPr lang="en-ID" sz="2400" dirty="0">
                <a:solidFill>
                  <a:schemeClr val="tx1"/>
                </a:solidFill>
              </a:rPr>
              <a:t>, </a:t>
            </a:r>
            <a:r>
              <a:rPr lang="en-ID" sz="2400" dirty="0" err="1">
                <a:solidFill>
                  <a:schemeClr val="tx1"/>
                </a:solidFill>
              </a:rPr>
              <a:t>penetrasi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informasi</a:t>
            </a:r>
            <a:r>
              <a:rPr lang="en-ID" sz="2400" dirty="0">
                <a:solidFill>
                  <a:schemeClr val="tx1"/>
                </a:solidFill>
              </a:rPr>
              <a:t> media </a:t>
            </a:r>
            <a:r>
              <a:rPr lang="en-ID" sz="2400" dirty="0" err="1">
                <a:solidFill>
                  <a:schemeClr val="tx1"/>
                </a:solidFill>
              </a:rPr>
              <a:t>baru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sangat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luas</a:t>
            </a:r>
            <a:r>
              <a:rPr lang="en-ID" sz="2400" dirty="0"/>
              <a:t>. </a:t>
            </a:r>
          </a:p>
        </p:txBody>
      </p:sp>
      <p:pic>
        <p:nvPicPr>
          <p:cNvPr id="5" name="Picture 2" descr="Image result for portal medi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22269" y="2772569"/>
            <a:ext cx="3289300" cy="246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2954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12. Gratis</a:t>
            </a:r>
            <a:br>
              <a:rPr lang="en-ID" dirty="0"/>
            </a:b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ID" dirty="0">
              <a:solidFill>
                <a:schemeClr val="tx1"/>
              </a:solidFill>
            </a:endParaRPr>
          </a:p>
          <a:p>
            <a:r>
              <a:rPr lang="en-ID" dirty="0">
                <a:solidFill>
                  <a:schemeClr val="tx1"/>
                </a:solidFill>
              </a:rPr>
              <a:t>Media </a:t>
            </a:r>
            <a:r>
              <a:rPr lang="en-ID" dirty="0" err="1">
                <a:solidFill>
                  <a:schemeClr val="tx1"/>
                </a:solidFill>
              </a:rPr>
              <a:t>baru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pada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umumnya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tidak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berbayar</a:t>
            </a:r>
            <a:r>
              <a:rPr lang="en-ID" dirty="0">
                <a:solidFill>
                  <a:schemeClr val="tx1"/>
                </a:solidFill>
              </a:rPr>
              <a:t>, </a:t>
            </a:r>
            <a:r>
              <a:rPr lang="en-ID" dirty="0" err="1">
                <a:solidFill>
                  <a:schemeClr val="tx1"/>
                </a:solidFill>
              </a:rPr>
              <a:t>kecuali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untuk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berlangganan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misalnya</a:t>
            </a:r>
            <a:r>
              <a:rPr lang="en-ID" dirty="0">
                <a:solidFill>
                  <a:schemeClr val="tx1"/>
                </a:solidFill>
              </a:rPr>
              <a:t>. </a:t>
            </a:r>
            <a:r>
              <a:rPr lang="en-ID" dirty="0" err="1">
                <a:solidFill>
                  <a:schemeClr val="tx1"/>
                </a:solidFill>
              </a:rPr>
              <a:t>Dengan</a:t>
            </a:r>
            <a:r>
              <a:rPr lang="en-ID" dirty="0">
                <a:solidFill>
                  <a:schemeClr val="tx1"/>
                </a:solidFill>
              </a:rPr>
              <a:t> media </a:t>
            </a:r>
            <a:r>
              <a:rPr lang="en-ID" dirty="0" err="1">
                <a:solidFill>
                  <a:schemeClr val="tx1"/>
                </a:solidFill>
              </a:rPr>
              <a:t>baru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semua</a:t>
            </a:r>
            <a:r>
              <a:rPr lang="en-ID" dirty="0">
                <a:solidFill>
                  <a:schemeClr val="tx1"/>
                </a:solidFill>
              </a:rPr>
              <a:t> orang </a:t>
            </a:r>
            <a:r>
              <a:rPr lang="en-ID" dirty="0" err="1">
                <a:solidFill>
                  <a:schemeClr val="tx1"/>
                </a:solidFill>
              </a:rPr>
              <a:t>dapat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mendapatkan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akses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berita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secara</a:t>
            </a:r>
            <a:r>
              <a:rPr lang="en-ID" dirty="0">
                <a:solidFill>
                  <a:schemeClr val="tx1"/>
                </a:solidFill>
              </a:rPr>
              <a:t> gratis, </a:t>
            </a:r>
            <a:r>
              <a:rPr lang="en-ID" dirty="0" err="1">
                <a:solidFill>
                  <a:schemeClr val="tx1"/>
                </a:solidFill>
              </a:rPr>
              <a:t>tidak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perlu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membayar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untuk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mengakses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berita-berita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pada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hari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tertentu</a:t>
            </a:r>
            <a:r>
              <a:rPr lang="en-ID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5" name="Picture 2" descr="Image result for telepon di pantai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78854" y="2272938"/>
            <a:ext cx="3695787" cy="2459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5626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13. Multilingual</a:t>
            </a:r>
            <a:br>
              <a:rPr lang="en-ID" dirty="0"/>
            </a:b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 dirty="0">
              <a:solidFill>
                <a:schemeClr val="tx1"/>
              </a:solidFill>
            </a:endParaRPr>
          </a:p>
          <a:p>
            <a:r>
              <a:rPr lang="en-ID" dirty="0">
                <a:solidFill>
                  <a:schemeClr val="tx1"/>
                </a:solidFill>
              </a:rPr>
              <a:t>Media </a:t>
            </a:r>
            <a:r>
              <a:rPr lang="en-ID" dirty="0" err="1">
                <a:solidFill>
                  <a:schemeClr val="tx1"/>
                </a:solidFill>
              </a:rPr>
              <a:t>baru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juga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menawarkan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fitur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alih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bahasa</a:t>
            </a:r>
            <a:r>
              <a:rPr lang="en-ID" dirty="0">
                <a:solidFill>
                  <a:schemeClr val="tx1"/>
                </a:solidFill>
              </a:rPr>
              <a:t> yang </a:t>
            </a:r>
            <a:r>
              <a:rPr lang="en-ID" dirty="0" err="1">
                <a:solidFill>
                  <a:schemeClr val="tx1"/>
                </a:solidFill>
              </a:rPr>
              <a:t>sangat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cepat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berkat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kemudahan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dan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kemajuan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bahasa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pemrograman</a:t>
            </a:r>
            <a:r>
              <a:rPr lang="en-ID" dirty="0">
                <a:solidFill>
                  <a:schemeClr val="tx1"/>
                </a:solidFill>
              </a:rPr>
              <a:t> yang </a:t>
            </a:r>
            <a:r>
              <a:rPr lang="en-ID" dirty="0" err="1">
                <a:solidFill>
                  <a:schemeClr val="tx1"/>
                </a:solidFill>
              </a:rPr>
              <a:t>ada</a:t>
            </a:r>
            <a:r>
              <a:rPr lang="en-ID" dirty="0">
                <a:solidFill>
                  <a:schemeClr val="tx1"/>
                </a:solidFill>
              </a:rPr>
              <a:t> di </a:t>
            </a:r>
            <a:r>
              <a:rPr lang="en-ID" dirty="0" err="1">
                <a:solidFill>
                  <a:schemeClr val="tx1"/>
                </a:solidFill>
              </a:rPr>
              <a:t>teknologi</a:t>
            </a:r>
            <a:r>
              <a:rPr lang="en-ID" dirty="0">
                <a:solidFill>
                  <a:schemeClr val="tx1"/>
                </a:solidFill>
              </a:rPr>
              <a:t> web. </a:t>
            </a:r>
            <a:r>
              <a:rPr lang="en-ID" dirty="0" err="1">
                <a:solidFill>
                  <a:schemeClr val="tx1"/>
                </a:solidFill>
              </a:rPr>
              <a:t>Oleh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karena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itu</a:t>
            </a:r>
            <a:r>
              <a:rPr lang="en-ID" dirty="0">
                <a:solidFill>
                  <a:schemeClr val="tx1"/>
                </a:solidFill>
              </a:rPr>
              <a:t>, </a:t>
            </a:r>
            <a:r>
              <a:rPr lang="en-ID" dirty="0" err="1">
                <a:solidFill>
                  <a:schemeClr val="tx1"/>
                </a:solidFill>
              </a:rPr>
              <a:t>setiap</a:t>
            </a:r>
            <a:r>
              <a:rPr lang="en-ID" dirty="0">
                <a:solidFill>
                  <a:schemeClr val="tx1"/>
                </a:solidFill>
              </a:rPr>
              <a:t> media </a:t>
            </a:r>
            <a:r>
              <a:rPr lang="en-ID" dirty="0" err="1">
                <a:solidFill>
                  <a:schemeClr val="tx1"/>
                </a:solidFill>
              </a:rPr>
              <a:t>baru</a:t>
            </a:r>
            <a:r>
              <a:rPr lang="en-ID" dirty="0">
                <a:solidFill>
                  <a:schemeClr val="tx1"/>
                </a:solidFill>
              </a:rPr>
              <a:t> yang </a:t>
            </a:r>
            <a:r>
              <a:rPr lang="en-ID" dirty="0" err="1">
                <a:solidFill>
                  <a:schemeClr val="tx1"/>
                </a:solidFill>
              </a:rPr>
              <a:t>sebenarnya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berbahasa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Inggris</a:t>
            </a:r>
            <a:r>
              <a:rPr lang="en-ID" dirty="0">
                <a:solidFill>
                  <a:schemeClr val="tx1"/>
                </a:solidFill>
              </a:rPr>
              <a:t> pun </a:t>
            </a:r>
            <a:r>
              <a:rPr lang="en-ID" dirty="0" err="1">
                <a:solidFill>
                  <a:schemeClr val="tx1"/>
                </a:solidFill>
              </a:rPr>
              <a:t>dapat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dengan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mudah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diterjemahkan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menjadi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bahasa</a:t>
            </a:r>
            <a:r>
              <a:rPr lang="en-ID" dirty="0">
                <a:solidFill>
                  <a:schemeClr val="tx1"/>
                </a:solidFill>
              </a:rPr>
              <a:t> Indonesia </a:t>
            </a:r>
            <a:r>
              <a:rPr lang="en-ID" dirty="0" err="1">
                <a:solidFill>
                  <a:schemeClr val="tx1"/>
                </a:solidFill>
              </a:rPr>
              <a:t>selama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fitur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mereka</a:t>
            </a:r>
            <a:r>
              <a:rPr lang="en-ID" dirty="0">
                <a:solidFill>
                  <a:schemeClr val="tx1"/>
                </a:solidFill>
              </a:rPr>
              <a:t> di </a:t>
            </a:r>
            <a:r>
              <a:rPr lang="en-ID" dirty="0" err="1">
                <a:solidFill>
                  <a:schemeClr val="tx1"/>
                </a:solidFill>
              </a:rPr>
              <a:t>aktifkan</a:t>
            </a:r>
            <a:r>
              <a:rPr lang="en-ID" dirty="0" smtClean="0">
                <a:solidFill>
                  <a:schemeClr val="tx1"/>
                </a:solidFill>
              </a:rPr>
              <a:t>.</a:t>
            </a:r>
          </a:p>
          <a:p>
            <a:endParaRPr lang="en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8359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ID" sz="2400" b="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41036" y="2573382"/>
            <a:ext cx="4595287" cy="2226288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ID" sz="2400" dirty="0" smtClean="0">
                <a:solidFill>
                  <a:schemeClr val="tx1"/>
                </a:solidFill>
              </a:rPr>
              <a:t>13 </a:t>
            </a:r>
            <a:r>
              <a:rPr lang="en-ID" sz="2400" dirty="0" err="1">
                <a:solidFill>
                  <a:schemeClr val="accent1"/>
                </a:solidFill>
              </a:rPr>
              <a:t>Terdokumentasi</a:t>
            </a:r>
            <a:r>
              <a:rPr lang="en-ID" sz="2400" dirty="0">
                <a:solidFill>
                  <a:schemeClr val="accent1"/>
                </a:solidFill>
              </a:rPr>
              <a:t>, </a:t>
            </a:r>
            <a:r>
              <a:rPr lang="en-ID" sz="2400" dirty="0" err="1">
                <a:solidFill>
                  <a:schemeClr val="accent1"/>
                </a:solidFill>
              </a:rPr>
              <a:t>informasi</a:t>
            </a:r>
            <a:r>
              <a:rPr lang="en-ID" sz="2400" dirty="0">
                <a:solidFill>
                  <a:schemeClr val="accent1"/>
                </a:solidFill>
              </a:rPr>
              <a:t> </a:t>
            </a:r>
            <a:r>
              <a:rPr lang="en-ID" sz="2400" dirty="0" err="1">
                <a:solidFill>
                  <a:schemeClr val="accent1"/>
                </a:solidFill>
              </a:rPr>
              <a:t>tersimpan</a:t>
            </a:r>
            <a:r>
              <a:rPr lang="en-ID" sz="2400" dirty="0">
                <a:solidFill>
                  <a:schemeClr val="accent1"/>
                </a:solidFill>
              </a:rPr>
              <a:t> di bank data </a:t>
            </a:r>
            <a:r>
              <a:rPr lang="en-ID" sz="2400" dirty="0" err="1">
                <a:solidFill>
                  <a:schemeClr val="accent1"/>
                </a:solidFill>
              </a:rPr>
              <a:t>dan</a:t>
            </a:r>
            <a:r>
              <a:rPr lang="en-ID" sz="2400" dirty="0">
                <a:solidFill>
                  <a:schemeClr val="accent1"/>
                </a:solidFill>
              </a:rPr>
              <a:t> </a:t>
            </a:r>
            <a:r>
              <a:rPr lang="en-ID" sz="2400" dirty="0" err="1">
                <a:solidFill>
                  <a:schemeClr val="accent1"/>
                </a:solidFill>
              </a:rPr>
              <a:t>dapat</a:t>
            </a:r>
            <a:r>
              <a:rPr lang="en-ID" sz="2400" dirty="0">
                <a:solidFill>
                  <a:schemeClr val="accent1"/>
                </a:solidFill>
              </a:rPr>
              <a:t> </a:t>
            </a:r>
            <a:r>
              <a:rPr lang="en-ID" sz="2400" dirty="0" err="1">
                <a:solidFill>
                  <a:schemeClr val="accent1"/>
                </a:solidFill>
              </a:rPr>
              <a:t>ditemukan</a:t>
            </a:r>
            <a:r>
              <a:rPr lang="en-ID" sz="2400" dirty="0">
                <a:solidFill>
                  <a:schemeClr val="accent1"/>
                </a:solidFill>
              </a:rPr>
              <a:t> </a:t>
            </a:r>
            <a:r>
              <a:rPr lang="en-ID" sz="2400" dirty="0" err="1">
                <a:solidFill>
                  <a:schemeClr val="accent1"/>
                </a:solidFill>
              </a:rPr>
              <a:t>melalui</a:t>
            </a:r>
            <a:r>
              <a:rPr lang="en-ID" sz="2400" dirty="0">
                <a:solidFill>
                  <a:schemeClr val="accent1"/>
                </a:solidFill>
              </a:rPr>
              <a:t> link, </a:t>
            </a:r>
            <a:r>
              <a:rPr lang="en-ID" sz="2400" dirty="0" err="1">
                <a:solidFill>
                  <a:schemeClr val="accent1"/>
                </a:solidFill>
              </a:rPr>
              <a:t>artikel</a:t>
            </a:r>
            <a:r>
              <a:rPr lang="en-ID" sz="2400" dirty="0">
                <a:solidFill>
                  <a:schemeClr val="accent1"/>
                </a:solidFill>
              </a:rPr>
              <a:t> </a:t>
            </a:r>
            <a:r>
              <a:rPr lang="en-ID" sz="2400" dirty="0" err="1">
                <a:solidFill>
                  <a:schemeClr val="accent1"/>
                </a:solidFill>
              </a:rPr>
              <a:t>terkait</a:t>
            </a:r>
            <a:r>
              <a:rPr lang="en-ID" sz="2400" dirty="0">
                <a:solidFill>
                  <a:schemeClr val="accent1"/>
                </a:solidFill>
              </a:rPr>
              <a:t>, </a:t>
            </a:r>
            <a:r>
              <a:rPr lang="en-ID" sz="2400" dirty="0" err="1">
                <a:solidFill>
                  <a:schemeClr val="accent1"/>
                </a:solidFill>
              </a:rPr>
              <a:t>dan</a:t>
            </a:r>
            <a:r>
              <a:rPr lang="en-ID" sz="2400" dirty="0">
                <a:solidFill>
                  <a:schemeClr val="accent1"/>
                </a:solidFill>
              </a:rPr>
              <a:t> </a:t>
            </a:r>
            <a:r>
              <a:rPr lang="en-ID" sz="2400" dirty="0" err="1">
                <a:solidFill>
                  <a:schemeClr val="accent1"/>
                </a:solidFill>
              </a:rPr>
              <a:t>fasilitas</a:t>
            </a:r>
            <a:r>
              <a:rPr lang="en-ID" sz="2400" dirty="0">
                <a:solidFill>
                  <a:schemeClr val="accent1"/>
                </a:solidFill>
              </a:rPr>
              <a:t> search</a:t>
            </a:r>
            <a:br>
              <a:rPr lang="en-ID" sz="2400" dirty="0">
                <a:solidFill>
                  <a:schemeClr val="accent1"/>
                </a:solidFill>
              </a:rPr>
            </a:br>
            <a:endParaRPr lang="en-ID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316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ID" sz="3600" dirty="0" smtClean="0"/>
          </a:p>
          <a:p>
            <a:pPr algn="ctr"/>
            <a:endParaRPr lang="en-ID" sz="3600"/>
          </a:p>
          <a:p>
            <a:pPr algn="ctr"/>
            <a:r>
              <a:rPr lang="en-ID" sz="3600" smtClean="0"/>
              <a:t>Terima</a:t>
            </a:r>
            <a:r>
              <a:rPr lang="en-ID" sz="3600" dirty="0" smtClean="0"/>
              <a:t> </a:t>
            </a:r>
            <a:r>
              <a:rPr lang="en-ID" sz="3600" dirty="0" err="1" smtClean="0"/>
              <a:t>kasih</a:t>
            </a:r>
            <a:endParaRPr lang="en-ID" sz="3600" dirty="0"/>
          </a:p>
        </p:txBody>
      </p:sp>
    </p:spTree>
    <p:extLst>
      <p:ext uri="{BB962C8B-B14F-4D97-AF65-F5344CB8AC3E}">
        <p14:creationId xmlns:p14="http://schemas.microsoft.com/office/powerpoint/2010/main" val="745396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051276"/>
          </a:xfrm>
        </p:spPr>
        <p:txBody>
          <a:bodyPr/>
          <a:lstStyle/>
          <a:p>
            <a:r>
              <a:rPr lang="en-ID" dirty="0" err="1" smtClean="0"/>
              <a:t>Karakteristik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ID" sz="2400" dirty="0">
                <a:solidFill>
                  <a:schemeClr val="tx1"/>
                </a:solidFill>
              </a:rPr>
              <a:t>1. Digital</a:t>
            </a:r>
          </a:p>
          <a:p>
            <a:pPr marL="0" indent="0">
              <a:buNone/>
            </a:pPr>
            <a:r>
              <a:rPr lang="en-ID" sz="2400" dirty="0" err="1" smtClean="0">
                <a:solidFill>
                  <a:schemeClr val="tx1"/>
                </a:solidFill>
              </a:rPr>
              <a:t>Karakteristik</a:t>
            </a:r>
            <a:r>
              <a:rPr lang="en-ID" sz="2400" dirty="0" smtClean="0">
                <a:solidFill>
                  <a:schemeClr val="tx1"/>
                </a:solidFill>
              </a:rPr>
              <a:t>  </a:t>
            </a:r>
            <a:r>
              <a:rPr lang="en-ID" sz="2400" dirty="0" err="1" smtClean="0">
                <a:solidFill>
                  <a:schemeClr val="tx1"/>
                </a:solidFill>
              </a:rPr>
              <a:t>berarti</a:t>
            </a:r>
            <a:r>
              <a:rPr lang="en-ID" sz="2400" dirty="0" smtClean="0">
                <a:solidFill>
                  <a:schemeClr val="tx1"/>
                </a:solidFill>
              </a:rPr>
              <a:t> data </a:t>
            </a:r>
            <a:r>
              <a:rPr lang="en-ID" sz="2400" dirty="0" err="1">
                <a:solidFill>
                  <a:schemeClr val="tx1"/>
                </a:solidFill>
              </a:rPr>
              <a:t>dan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konten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smtClean="0">
                <a:solidFill>
                  <a:schemeClr val="tx1"/>
                </a:solidFill>
              </a:rPr>
              <a:t>di </a:t>
            </a:r>
            <a:r>
              <a:rPr lang="en-ID" sz="2400" dirty="0">
                <a:solidFill>
                  <a:schemeClr val="tx1"/>
                </a:solidFill>
              </a:rPr>
              <a:t>media </a:t>
            </a:r>
            <a:r>
              <a:rPr lang="en-ID" sz="2400" dirty="0" err="1">
                <a:solidFill>
                  <a:schemeClr val="tx1"/>
                </a:solidFill>
              </a:rPr>
              <a:t>baru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</a:rPr>
              <a:t>merupakan</a:t>
            </a:r>
            <a:r>
              <a:rPr lang="en-ID" sz="2400" dirty="0" smtClean="0">
                <a:solidFill>
                  <a:schemeClr val="tx1"/>
                </a:solidFill>
              </a:rPr>
              <a:t> data digital </a:t>
            </a:r>
            <a:r>
              <a:rPr lang="en-ID" sz="2400" dirty="0" err="1">
                <a:solidFill>
                  <a:schemeClr val="tx1"/>
                </a:solidFill>
              </a:rPr>
              <a:t>dan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bukan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fisik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seperti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</a:rPr>
              <a:t>koran</a:t>
            </a:r>
            <a:r>
              <a:rPr lang="en-ID" sz="2400" dirty="0" smtClean="0">
                <a:solidFill>
                  <a:schemeClr val="tx1"/>
                </a:solidFill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</a:rPr>
              <a:t>atau</a:t>
            </a:r>
            <a:r>
              <a:rPr lang="en-ID" sz="2400" dirty="0" smtClean="0">
                <a:solidFill>
                  <a:schemeClr val="tx1"/>
                </a:solidFill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</a:rPr>
              <a:t>majalah</a:t>
            </a:r>
            <a:r>
              <a:rPr lang="en-ID" sz="2400" dirty="0" smtClean="0">
                <a:solidFill>
                  <a:schemeClr val="tx1"/>
                </a:solidFill>
              </a:rPr>
              <a:t>. </a:t>
            </a:r>
            <a:r>
              <a:rPr lang="en-ID" sz="2400" dirty="0" err="1">
                <a:solidFill>
                  <a:schemeClr val="tx1"/>
                </a:solidFill>
              </a:rPr>
              <a:t>Konten</a:t>
            </a:r>
            <a:r>
              <a:rPr lang="en-ID" sz="2400" dirty="0">
                <a:solidFill>
                  <a:schemeClr val="tx1"/>
                </a:solidFill>
              </a:rPr>
              <a:t> digital </a:t>
            </a:r>
            <a:r>
              <a:rPr lang="en-ID" sz="2400" dirty="0" err="1" smtClean="0">
                <a:solidFill>
                  <a:schemeClr val="tx1"/>
                </a:solidFill>
              </a:rPr>
              <a:t>adalah</a:t>
            </a:r>
            <a:r>
              <a:rPr lang="en-ID" sz="2400" dirty="0" smtClean="0">
                <a:solidFill>
                  <a:schemeClr val="tx1"/>
                </a:solidFill>
              </a:rPr>
              <a:t> </a:t>
            </a:r>
            <a:r>
              <a:rPr lang="en-ID" sz="2400" dirty="0">
                <a:solidFill>
                  <a:schemeClr val="tx1"/>
                </a:solidFill>
              </a:rPr>
              <a:t>data </a:t>
            </a:r>
            <a:r>
              <a:rPr lang="en-ID" sz="2400" dirty="0" err="1" smtClean="0">
                <a:solidFill>
                  <a:schemeClr val="tx1"/>
                </a:solidFill>
              </a:rPr>
              <a:t>komputer</a:t>
            </a:r>
            <a:r>
              <a:rPr lang="en-ID" sz="2400" dirty="0" smtClean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atau</a:t>
            </a:r>
            <a:r>
              <a:rPr lang="en-ID" sz="2400" dirty="0">
                <a:solidFill>
                  <a:schemeClr val="tx1"/>
                </a:solidFill>
              </a:rPr>
              <a:t> data </a:t>
            </a:r>
            <a:r>
              <a:rPr lang="en-ID" sz="2400" dirty="0" err="1">
                <a:solidFill>
                  <a:schemeClr val="tx1"/>
                </a:solidFill>
              </a:rPr>
              <a:t>elektronik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</a:rPr>
              <a:t>berupa</a:t>
            </a:r>
            <a:r>
              <a:rPr lang="en-ID" sz="2400" dirty="0" smtClean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angka-angka</a:t>
            </a:r>
            <a:r>
              <a:rPr lang="en-ID" sz="2400" dirty="0">
                <a:solidFill>
                  <a:schemeClr val="tx1"/>
                </a:solidFill>
              </a:rPr>
              <a:t> yang </a:t>
            </a:r>
            <a:r>
              <a:rPr lang="en-ID" sz="2400" dirty="0" err="1">
                <a:solidFill>
                  <a:schemeClr val="tx1"/>
                </a:solidFill>
              </a:rPr>
              <a:t>dapat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diterjemahkan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oleh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komputer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smtClean="0">
                <a:solidFill>
                  <a:schemeClr val="tx1"/>
                </a:solidFill>
              </a:rPr>
              <a:t>yang </a:t>
            </a:r>
            <a:r>
              <a:rPr lang="en-ID" sz="2400" dirty="0" err="1">
                <a:solidFill>
                  <a:schemeClr val="tx1"/>
                </a:solidFill>
              </a:rPr>
              <a:t>dapat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mengubah</a:t>
            </a:r>
            <a:r>
              <a:rPr lang="en-ID" sz="2400" dirty="0">
                <a:solidFill>
                  <a:schemeClr val="tx1"/>
                </a:solidFill>
              </a:rPr>
              <a:t> data </a:t>
            </a:r>
            <a:r>
              <a:rPr lang="en-ID" sz="2400" dirty="0" err="1">
                <a:solidFill>
                  <a:schemeClr val="tx1"/>
                </a:solidFill>
              </a:rPr>
              <a:t>tersebut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</a:rPr>
              <a:t>serta</a:t>
            </a:r>
            <a:r>
              <a:rPr lang="en-ID" sz="2400" dirty="0" smtClean="0">
                <a:solidFill>
                  <a:schemeClr val="tx1"/>
                </a:solidFill>
              </a:rPr>
              <a:t>  </a:t>
            </a:r>
            <a:r>
              <a:rPr lang="en-ID" sz="2400" dirty="0" err="1">
                <a:solidFill>
                  <a:schemeClr val="tx1"/>
                </a:solidFill>
              </a:rPr>
              <a:t>dipahami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smtClean="0">
                <a:solidFill>
                  <a:schemeClr val="tx1"/>
                </a:solidFill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</a:rPr>
              <a:t>pengguna</a:t>
            </a:r>
            <a:r>
              <a:rPr lang="en-ID" sz="2400" dirty="0" smtClean="0">
                <a:solidFill>
                  <a:schemeClr val="tx1"/>
                </a:solidFill>
              </a:rPr>
              <a:t>.</a:t>
            </a:r>
            <a:endParaRPr lang="en-ID" sz="2400" dirty="0">
              <a:solidFill>
                <a:schemeClr val="tx1"/>
              </a:solidFill>
            </a:endParaRPr>
          </a:p>
        </p:txBody>
      </p:sp>
      <p:pic>
        <p:nvPicPr>
          <p:cNvPr id="5" name="Picture 2" descr="Image result for portal medi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5982" y="2116183"/>
            <a:ext cx="4481512" cy="2913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619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2. </a:t>
            </a:r>
            <a:r>
              <a:rPr lang="en-ID" dirty="0" err="1"/>
              <a:t>Interaktivitas</a:t>
            </a:r>
            <a:r>
              <a:rPr lang="en-ID" dirty="0"/>
              <a:t/>
            </a:r>
            <a:br>
              <a:rPr lang="en-ID" dirty="0"/>
            </a:b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ID" sz="2400" dirty="0" err="1" smtClean="0">
                <a:solidFill>
                  <a:schemeClr val="tx1"/>
                </a:solidFill>
              </a:rPr>
              <a:t>Interaktif</a:t>
            </a:r>
            <a:r>
              <a:rPr lang="en-ID" sz="2400" dirty="0" smtClean="0">
                <a:solidFill>
                  <a:schemeClr val="tx1"/>
                </a:solidFill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</a:rPr>
              <a:t>berarti</a:t>
            </a:r>
            <a:r>
              <a:rPr lang="en-ID" sz="2400" dirty="0" smtClean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memungkinkan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semua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smtClean="0">
                <a:solidFill>
                  <a:schemeClr val="tx1"/>
                </a:solidFill>
              </a:rPr>
              <a:t>orang </a:t>
            </a:r>
            <a:r>
              <a:rPr lang="en-ID" sz="2400" dirty="0" err="1">
                <a:solidFill>
                  <a:schemeClr val="tx1"/>
                </a:solidFill>
              </a:rPr>
              <a:t>terlibat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</a:rPr>
              <a:t>diskusi</a:t>
            </a:r>
            <a:r>
              <a:rPr lang="en-ID" sz="2400" dirty="0" smtClean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atau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saling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</a:rPr>
              <a:t>berkomentar</a:t>
            </a:r>
            <a:r>
              <a:rPr lang="en-ID" sz="2400" dirty="0" smtClean="0">
                <a:solidFill>
                  <a:schemeClr val="tx1"/>
                </a:solidFill>
              </a:rPr>
              <a:t>. </a:t>
            </a:r>
            <a:r>
              <a:rPr lang="en-ID" sz="2400" dirty="0" err="1">
                <a:solidFill>
                  <a:schemeClr val="tx1"/>
                </a:solidFill>
              </a:rPr>
              <a:t>Tidak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peduli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apakah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Anda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</a:rPr>
              <a:t>ahli</a:t>
            </a:r>
            <a:r>
              <a:rPr lang="en-ID" sz="2400" dirty="0" smtClean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atau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bukan</a:t>
            </a:r>
            <a:r>
              <a:rPr lang="en-ID" sz="2400" dirty="0">
                <a:solidFill>
                  <a:schemeClr val="tx1"/>
                </a:solidFill>
              </a:rPr>
              <a:t>, </a:t>
            </a:r>
            <a:r>
              <a:rPr lang="en-ID" sz="2400" dirty="0" err="1" smtClean="0">
                <a:solidFill>
                  <a:schemeClr val="tx1"/>
                </a:solidFill>
              </a:rPr>
              <a:t>apa</a:t>
            </a:r>
            <a:r>
              <a:rPr lang="en-ID" sz="2400" dirty="0" smtClean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profesi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Anda</a:t>
            </a:r>
            <a:r>
              <a:rPr lang="en-ID" sz="2400" dirty="0">
                <a:solidFill>
                  <a:schemeClr val="tx1"/>
                </a:solidFill>
              </a:rPr>
              <a:t>, </a:t>
            </a:r>
            <a:r>
              <a:rPr lang="en-ID" sz="2400" dirty="0" err="1">
                <a:solidFill>
                  <a:schemeClr val="tx1"/>
                </a:solidFill>
              </a:rPr>
              <a:t>dan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</a:rPr>
              <a:t>apakah</a:t>
            </a:r>
            <a:r>
              <a:rPr lang="en-ID" sz="2400" dirty="0" smtClean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Anda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sudah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dewasa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atau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</a:rPr>
              <a:t>belum</a:t>
            </a:r>
            <a:r>
              <a:rPr lang="en-ID" sz="2400" dirty="0" smtClean="0">
                <a:solidFill>
                  <a:schemeClr val="tx1"/>
                </a:solidFill>
              </a:rPr>
              <a:t>. </a:t>
            </a:r>
            <a:r>
              <a:rPr lang="en-ID" sz="2400" dirty="0" err="1" smtClean="0">
                <a:solidFill>
                  <a:schemeClr val="tx1"/>
                </a:solidFill>
              </a:rPr>
              <a:t>Ruang</a:t>
            </a:r>
            <a:r>
              <a:rPr lang="en-ID" sz="2400" dirty="0" smtClean="0">
                <a:solidFill>
                  <a:schemeClr val="tx1"/>
                </a:solidFill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</a:rPr>
              <a:t>terlibat</a:t>
            </a:r>
            <a:r>
              <a:rPr lang="en-ID" sz="2400" dirty="0" smtClean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dalam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diskusi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sangat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luas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karena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terdapat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fitur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smtClean="0">
                <a:solidFill>
                  <a:schemeClr val="tx1"/>
                </a:solidFill>
              </a:rPr>
              <a:t>yang </a:t>
            </a:r>
            <a:r>
              <a:rPr lang="en-ID" sz="2400" dirty="0" err="1">
                <a:solidFill>
                  <a:schemeClr val="tx1"/>
                </a:solidFill>
              </a:rPr>
              <a:t>menyediakan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akses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untuk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berinteraksi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dengan</a:t>
            </a:r>
            <a:r>
              <a:rPr lang="en-ID" sz="2400" dirty="0">
                <a:solidFill>
                  <a:schemeClr val="tx1"/>
                </a:solidFill>
              </a:rPr>
              <a:t> media </a:t>
            </a:r>
            <a:r>
              <a:rPr lang="en-ID" sz="2400" dirty="0" err="1">
                <a:solidFill>
                  <a:schemeClr val="tx1"/>
                </a:solidFill>
              </a:rPr>
              <a:t>ataupun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dengan</a:t>
            </a:r>
            <a:r>
              <a:rPr lang="en-ID" sz="2400" dirty="0">
                <a:solidFill>
                  <a:schemeClr val="tx1"/>
                </a:solidFill>
              </a:rPr>
              <a:t> orang lain.</a:t>
            </a:r>
          </a:p>
          <a:p>
            <a:endParaRPr lang="en-ID" sz="2400" dirty="0">
              <a:solidFill>
                <a:schemeClr val="tx1"/>
              </a:solidFill>
            </a:endParaRPr>
          </a:p>
          <a:p>
            <a:endParaRPr lang="en-ID" sz="2400" dirty="0">
              <a:solidFill>
                <a:schemeClr val="tx1"/>
              </a:solidFill>
            </a:endParaRPr>
          </a:p>
        </p:txBody>
      </p:sp>
      <p:pic>
        <p:nvPicPr>
          <p:cNvPr id="5" name="Picture 2" descr="Image result for liputan langsu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53777" y="2090057"/>
            <a:ext cx="4561810" cy="2572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3413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3. </a:t>
            </a:r>
            <a:r>
              <a:rPr lang="en-ID" dirty="0" err="1"/>
              <a:t>Hipertekstual</a:t>
            </a:r>
            <a:r>
              <a:rPr lang="en-ID" dirty="0"/>
              <a:t/>
            </a:r>
            <a:br>
              <a:rPr lang="en-ID" dirty="0"/>
            </a:b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D" sz="2400" dirty="0" err="1" smtClean="0">
                <a:solidFill>
                  <a:schemeClr val="tx1"/>
                </a:solidFill>
              </a:rPr>
              <a:t>Hipertekstual</a:t>
            </a:r>
            <a:r>
              <a:rPr lang="en-ID" sz="2400" dirty="0" smtClean="0">
                <a:solidFill>
                  <a:schemeClr val="tx1"/>
                </a:solidFill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</a:rPr>
              <a:t>berarti</a:t>
            </a:r>
            <a:r>
              <a:rPr lang="en-ID" sz="2400" dirty="0" smtClean="0">
                <a:solidFill>
                  <a:schemeClr val="tx1"/>
                </a:solidFill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</a:rPr>
              <a:t>hiperteks</a:t>
            </a:r>
            <a:r>
              <a:rPr lang="en-ID" sz="2400" dirty="0" smtClean="0">
                <a:solidFill>
                  <a:schemeClr val="tx1"/>
                </a:solidFill>
              </a:rPr>
              <a:t> yang </a:t>
            </a:r>
            <a:r>
              <a:rPr lang="en-ID" sz="2400" dirty="0" err="1">
                <a:solidFill>
                  <a:schemeClr val="tx1"/>
                </a:solidFill>
              </a:rPr>
              <a:t>memungkinkan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pengguna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untuk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mengakses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konten</a:t>
            </a:r>
            <a:r>
              <a:rPr lang="en-ID" sz="2400" dirty="0">
                <a:solidFill>
                  <a:schemeClr val="tx1"/>
                </a:solidFill>
              </a:rPr>
              <a:t> yang lain </a:t>
            </a:r>
            <a:r>
              <a:rPr lang="en-ID" sz="2400" dirty="0" err="1">
                <a:solidFill>
                  <a:schemeClr val="tx1"/>
                </a:solidFill>
              </a:rPr>
              <a:t>dengan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cepat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melalui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</a:rPr>
              <a:t>klik</a:t>
            </a:r>
            <a:r>
              <a:rPr lang="en-ID" sz="2400" dirty="0" smtClean="0">
                <a:solidFill>
                  <a:schemeClr val="tx1"/>
                </a:solidFill>
              </a:rPr>
              <a:t>. </a:t>
            </a:r>
            <a:r>
              <a:rPr lang="en-ID" sz="2400" dirty="0" err="1" smtClean="0">
                <a:solidFill>
                  <a:schemeClr val="tx1"/>
                </a:solidFill>
              </a:rPr>
              <a:t>Perangkat</a:t>
            </a:r>
            <a:r>
              <a:rPr lang="en-ID" sz="2400" dirty="0" smtClean="0">
                <a:solidFill>
                  <a:schemeClr val="tx1"/>
                </a:solidFill>
              </a:rPr>
              <a:t> </a:t>
            </a:r>
            <a:r>
              <a:rPr lang="en-ID" sz="2400" dirty="0">
                <a:solidFill>
                  <a:schemeClr val="tx1"/>
                </a:solidFill>
              </a:rPr>
              <a:t>mouse </a:t>
            </a:r>
            <a:r>
              <a:rPr lang="en-ID" sz="2400" dirty="0" err="1" smtClean="0">
                <a:solidFill>
                  <a:schemeClr val="tx1"/>
                </a:solidFill>
              </a:rPr>
              <a:t>atau</a:t>
            </a:r>
            <a:r>
              <a:rPr lang="en-ID" sz="2400" dirty="0" smtClean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disentuh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langsung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</a:rPr>
              <a:t>adalah</a:t>
            </a:r>
            <a:r>
              <a:rPr lang="en-ID" sz="2400" dirty="0" smtClean="0">
                <a:solidFill>
                  <a:schemeClr val="tx1"/>
                </a:solidFill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</a:rPr>
              <a:t>alatnya</a:t>
            </a:r>
            <a:r>
              <a:rPr lang="en-ID" sz="2400" dirty="0" smtClean="0">
                <a:solidFill>
                  <a:schemeClr val="tx1"/>
                </a:solidFill>
              </a:rPr>
              <a:t>. </a:t>
            </a:r>
            <a:r>
              <a:rPr lang="en-ID" sz="2400" dirty="0" err="1" smtClean="0">
                <a:solidFill>
                  <a:schemeClr val="tx1"/>
                </a:solidFill>
              </a:rPr>
              <a:t>Hiperteks</a:t>
            </a:r>
            <a:r>
              <a:rPr lang="en-ID" sz="2400" dirty="0" smtClean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membuat</a:t>
            </a:r>
            <a:r>
              <a:rPr lang="en-ID" sz="2400" dirty="0">
                <a:solidFill>
                  <a:schemeClr val="tx1"/>
                </a:solidFill>
              </a:rPr>
              <a:t> orang </a:t>
            </a:r>
            <a:r>
              <a:rPr lang="en-ID" sz="2400" dirty="0" err="1">
                <a:solidFill>
                  <a:schemeClr val="tx1"/>
                </a:solidFill>
              </a:rPr>
              <a:t>dapat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dengan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mudah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berpindah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konten</a:t>
            </a:r>
            <a:r>
              <a:rPr lang="en-ID" sz="2400" dirty="0">
                <a:solidFill>
                  <a:schemeClr val="tx1"/>
                </a:solidFill>
              </a:rPr>
              <a:t>, </a:t>
            </a:r>
            <a:r>
              <a:rPr lang="en-ID" sz="2400" dirty="0" err="1">
                <a:solidFill>
                  <a:schemeClr val="tx1"/>
                </a:solidFill>
              </a:rPr>
              <a:t>melakukan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pencarian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konten</a:t>
            </a:r>
            <a:r>
              <a:rPr lang="en-ID" sz="2400" dirty="0">
                <a:solidFill>
                  <a:schemeClr val="tx1"/>
                </a:solidFill>
              </a:rPr>
              <a:t>, </a:t>
            </a:r>
            <a:r>
              <a:rPr lang="en-ID" sz="2400" dirty="0" err="1">
                <a:solidFill>
                  <a:schemeClr val="tx1"/>
                </a:solidFill>
              </a:rPr>
              <a:t>dan</a:t>
            </a:r>
            <a:r>
              <a:rPr lang="en-ID" sz="2400" dirty="0">
                <a:solidFill>
                  <a:schemeClr val="tx1"/>
                </a:solidFill>
              </a:rPr>
              <a:t> lain </a:t>
            </a:r>
            <a:r>
              <a:rPr lang="en-ID" sz="2400" dirty="0" err="1">
                <a:solidFill>
                  <a:schemeClr val="tx1"/>
                </a:solidFill>
              </a:rPr>
              <a:t>sebagainya</a:t>
            </a:r>
            <a:r>
              <a:rPr lang="en-ID" sz="2400" dirty="0">
                <a:solidFill>
                  <a:schemeClr val="tx1"/>
                </a:solidFill>
              </a:rPr>
              <a:t>. </a:t>
            </a:r>
            <a:r>
              <a:rPr lang="en-ID" sz="2400" dirty="0" err="1">
                <a:solidFill>
                  <a:schemeClr val="tx1"/>
                </a:solidFill>
              </a:rPr>
              <a:t>Pada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semua</a:t>
            </a:r>
            <a:r>
              <a:rPr lang="en-ID" sz="2400" dirty="0">
                <a:solidFill>
                  <a:schemeClr val="tx1"/>
                </a:solidFill>
              </a:rPr>
              <a:t> media </a:t>
            </a:r>
            <a:r>
              <a:rPr lang="en-ID" sz="2400" dirty="0" err="1">
                <a:solidFill>
                  <a:schemeClr val="tx1"/>
                </a:solidFill>
              </a:rPr>
              <a:t>baru</a:t>
            </a:r>
            <a:r>
              <a:rPr lang="en-ID" sz="2400" dirty="0">
                <a:solidFill>
                  <a:schemeClr val="tx1"/>
                </a:solidFill>
              </a:rPr>
              <a:t>, </a:t>
            </a:r>
            <a:r>
              <a:rPr lang="en-ID" sz="2400" dirty="0" err="1">
                <a:solidFill>
                  <a:schemeClr val="tx1"/>
                </a:solidFill>
              </a:rPr>
              <a:t>hiperteks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pasti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terdapat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pada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hampir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setiap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halaman</a:t>
            </a:r>
            <a:r>
              <a:rPr lang="en-ID" sz="2400" dirty="0">
                <a:solidFill>
                  <a:schemeClr val="tx1"/>
                </a:solidFill>
              </a:rPr>
              <a:t> yang </a:t>
            </a:r>
            <a:r>
              <a:rPr lang="en-ID" sz="2400" dirty="0" err="1">
                <a:solidFill>
                  <a:schemeClr val="tx1"/>
                </a:solidFill>
              </a:rPr>
              <a:t>dimiliki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oleh</a:t>
            </a:r>
            <a:r>
              <a:rPr lang="en-ID" sz="2400" dirty="0">
                <a:solidFill>
                  <a:schemeClr val="tx1"/>
                </a:solidFill>
              </a:rPr>
              <a:t> media </a:t>
            </a:r>
            <a:r>
              <a:rPr lang="en-ID" sz="2400" dirty="0" err="1">
                <a:solidFill>
                  <a:schemeClr val="tx1"/>
                </a:solidFill>
              </a:rPr>
              <a:t>baru</a:t>
            </a:r>
            <a:endParaRPr lang="en-ID" sz="2400" dirty="0">
              <a:solidFill>
                <a:schemeClr val="tx1"/>
              </a:solidFill>
            </a:endParaRPr>
          </a:p>
        </p:txBody>
      </p:sp>
      <p:pic>
        <p:nvPicPr>
          <p:cNvPr id="5" name="Content Placeholder 4" descr="Image result for kolom komen di portal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6163" y="2512090"/>
            <a:ext cx="4481512" cy="2984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4294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4. Virtual</a:t>
            </a:r>
            <a:br>
              <a:rPr lang="en-ID" dirty="0"/>
            </a:b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ID" sz="2400" dirty="0" smtClean="0"/>
              <a:t>Virtual </a:t>
            </a:r>
            <a:r>
              <a:rPr lang="en-ID" sz="2400" dirty="0" err="1" smtClean="0"/>
              <a:t>berarti</a:t>
            </a:r>
            <a:r>
              <a:rPr lang="en-ID" sz="2400" dirty="0" smtClean="0"/>
              <a:t> </a:t>
            </a:r>
            <a:r>
              <a:rPr lang="en-ID" sz="2400" dirty="0" err="1" smtClean="0"/>
              <a:t>objek</a:t>
            </a:r>
            <a:r>
              <a:rPr lang="en-ID" sz="2400" dirty="0" smtClean="0"/>
              <a:t> </a:t>
            </a:r>
            <a:r>
              <a:rPr lang="en-ID" sz="2400" dirty="0" err="1" smtClean="0"/>
              <a:t>atau</a:t>
            </a:r>
            <a:r>
              <a:rPr lang="en-ID" sz="2400" dirty="0" smtClean="0"/>
              <a:t> </a:t>
            </a:r>
            <a:r>
              <a:rPr lang="en-ID" sz="2400" dirty="0" err="1" smtClean="0"/>
              <a:t>benda</a:t>
            </a:r>
            <a:r>
              <a:rPr lang="en-ID" sz="2400" dirty="0" smtClean="0"/>
              <a:t> </a:t>
            </a:r>
            <a:r>
              <a:rPr lang="en-ID" sz="2400" dirty="0"/>
              <a:t>yang </a:t>
            </a:r>
            <a:r>
              <a:rPr lang="en-ID" sz="2400" dirty="0" err="1" smtClean="0"/>
              <a:t>diklik</a:t>
            </a:r>
            <a:r>
              <a:rPr lang="en-ID" sz="2400" dirty="0"/>
              <a:t>, </a:t>
            </a:r>
            <a:r>
              <a:rPr lang="en-ID" sz="2400" dirty="0" err="1" smtClean="0"/>
              <a:t>dilihat</a:t>
            </a:r>
            <a:r>
              <a:rPr lang="en-ID" sz="2400" dirty="0" smtClean="0"/>
              <a:t> </a:t>
            </a:r>
            <a:r>
              <a:rPr lang="en-ID" sz="2400" dirty="0" err="1" smtClean="0"/>
              <a:t>tidak</a:t>
            </a:r>
            <a:r>
              <a:rPr lang="en-ID" sz="2400" dirty="0" smtClean="0"/>
              <a:t> </a:t>
            </a:r>
            <a:r>
              <a:rPr lang="en-ID" sz="2400" dirty="0" err="1"/>
              <a:t>memiliki</a:t>
            </a:r>
            <a:r>
              <a:rPr lang="en-ID" sz="2400" dirty="0"/>
              <a:t> </a:t>
            </a:r>
            <a:r>
              <a:rPr lang="en-ID" sz="2400" dirty="0" err="1"/>
              <a:t>objek</a:t>
            </a:r>
            <a:r>
              <a:rPr lang="en-ID" sz="2400" dirty="0"/>
              <a:t> </a:t>
            </a:r>
            <a:r>
              <a:rPr lang="en-ID" sz="2400" dirty="0" err="1"/>
              <a:t>fisik</a:t>
            </a:r>
            <a:r>
              <a:rPr lang="en-ID" sz="2400" dirty="0"/>
              <a:t> </a:t>
            </a:r>
            <a:r>
              <a:rPr lang="en-ID" sz="2400" dirty="0" err="1"/>
              <a:t>sebagaimana</a:t>
            </a:r>
            <a:r>
              <a:rPr lang="en-ID" sz="2400" dirty="0"/>
              <a:t> media </a:t>
            </a:r>
            <a:r>
              <a:rPr lang="en-ID" sz="2400" dirty="0" err="1"/>
              <a:t>massa</a:t>
            </a:r>
            <a:r>
              <a:rPr lang="en-ID" sz="2400" dirty="0"/>
              <a:t> yang lain </a:t>
            </a:r>
            <a:r>
              <a:rPr lang="en-ID" sz="2400" dirty="0" err="1"/>
              <a:t>seperti</a:t>
            </a:r>
            <a:r>
              <a:rPr lang="en-ID" sz="2400" dirty="0"/>
              <a:t> </a:t>
            </a:r>
            <a:r>
              <a:rPr lang="en-ID" sz="2400" dirty="0" err="1" smtClean="0"/>
              <a:t>koran</a:t>
            </a:r>
            <a:r>
              <a:rPr lang="en-ID" sz="2400" dirty="0" smtClean="0"/>
              <a:t> </a:t>
            </a:r>
            <a:r>
              <a:rPr lang="en-ID" sz="2400" dirty="0" err="1" smtClean="0"/>
              <a:t>atau</a:t>
            </a:r>
            <a:r>
              <a:rPr lang="en-ID" sz="2400" dirty="0" smtClean="0"/>
              <a:t> </a:t>
            </a:r>
            <a:r>
              <a:rPr lang="en-ID" sz="2400" dirty="0" err="1" smtClean="0"/>
              <a:t>majalah</a:t>
            </a:r>
            <a:r>
              <a:rPr lang="en-ID" sz="2400" dirty="0" smtClean="0"/>
              <a:t>. </a:t>
            </a:r>
            <a:r>
              <a:rPr lang="en-ID" sz="2400" dirty="0" err="1"/>
              <a:t>Identitas</a:t>
            </a:r>
            <a:r>
              <a:rPr lang="en-ID" sz="2400" dirty="0"/>
              <a:t> </a:t>
            </a:r>
            <a:r>
              <a:rPr lang="en-ID" sz="2400" dirty="0" err="1"/>
              <a:t>kita</a:t>
            </a:r>
            <a:r>
              <a:rPr lang="en-ID" sz="2400" dirty="0"/>
              <a:t> pun </a:t>
            </a:r>
            <a:r>
              <a:rPr lang="en-ID" sz="2400" dirty="0" err="1"/>
              <a:t>bisa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mudah</a:t>
            </a:r>
            <a:r>
              <a:rPr lang="en-ID" sz="2400" dirty="0"/>
              <a:t> </a:t>
            </a:r>
            <a:r>
              <a:rPr lang="en-ID" sz="2400" dirty="0" err="1"/>
              <a:t>kita</a:t>
            </a:r>
            <a:r>
              <a:rPr lang="en-ID" sz="2400" dirty="0"/>
              <a:t> </a:t>
            </a:r>
            <a:r>
              <a:rPr lang="en-ID" sz="2400" dirty="0" err="1"/>
              <a:t>buat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asal</a:t>
            </a:r>
            <a:r>
              <a:rPr lang="en-ID" sz="2400" dirty="0"/>
              <a:t>, </a:t>
            </a:r>
            <a:r>
              <a:rPr lang="en-ID" sz="2400" dirty="0" err="1"/>
              <a:t>ketika</a:t>
            </a:r>
            <a:r>
              <a:rPr lang="en-ID" sz="2400" dirty="0"/>
              <a:t> </a:t>
            </a:r>
            <a:r>
              <a:rPr lang="en-ID" sz="2400" dirty="0" err="1"/>
              <a:t>kita</a:t>
            </a:r>
            <a:r>
              <a:rPr lang="en-ID" sz="2400" dirty="0"/>
              <a:t> </a:t>
            </a:r>
            <a:r>
              <a:rPr lang="en-ID" sz="2400" dirty="0" err="1"/>
              <a:t>ingin</a:t>
            </a:r>
            <a:r>
              <a:rPr lang="en-ID" sz="2400" dirty="0"/>
              <a:t> </a:t>
            </a:r>
            <a:r>
              <a:rPr lang="en-ID" sz="2400" dirty="0" err="1"/>
              <a:t>berkomentar</a:t>
            </a:r>
            <a:r>
              <a:rPr lang="en-ID" sz="2400" dirty="0"/>
              <a:t> </a:t>
            </a:r>
            <a:r>
              <a:rPr lang="en-ID" sz="2400" dirty="0" err="1"/>
              <a:t>pada</a:t>
            </a:r>
            <a:r>
              <a:rPr lang="en-ID" sz="2400" dirty="0"/>
              <a:t> media </a:t>
            </a:r>
            <a:r>
              <a:rPr lang="en-ID" sz="2400" dirty="0" err="1"/>
              <a:t>tersebut</a:t>
            </a:r>
            <a:r>
              <a:rPr lang="en-ID" sz="2400" dirty="0"/>
              <a:t>.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virtualisasi</a:t>
            </a:r>
            <a:r>
              <a:rPr lang="en-ID" sz="2400" dirty="0"/>
              <a:t>, </a:t>
            </a:r>
            <a:r>
              <a:rPr lang="en-ID" sz="2400" dirty="0" err="1"/>
              <a:t>kita</a:t>
            </a:r>
            <a:r>
              <a:rPr lang="en-ID" sz="2400" dirty="0"/>
              <a:t>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terhubung</a:t>
            </a:r>
            <a:r>
              <a:rPr lang="en-ID" sz="2400" dirty="0"/>
              <a:t> </a:t>
            </a:r>
            <a:r>
              <a:rPr lang="en-ID" sz="2400" dirty="0" err="1"/>
              <a:t>dan</a:t>
            </a:r>
            <a:r>
              <a:rPr lang="en-ID" sz="2400" dirty="0"/>
              <a:t> </a:t>
            </a:r>
            <a:r>
              <a:rPr lang="en-ID" sz="2400" dirty="0" err="1"/>
              <a:t>mengakses</a:t>
            </a:r>
            <a:r>
              <a:rPr lang="en-ID" sz="2400" dirty="0"/>
              <a:t> </a:t>
            </a:r>
            <a:r>
              <a:rPr lang="en-ID" sz="2400" dirty="0" err="1"/>
              <a:t>segalanya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mudah</a:t>
            </a:r>
            <a:r>
              <a:rPr lang="en-ID" sz="2400" dirty="0"/>
              <a:t> di </a:t>
            </a:r>
            <a:r>
              <a:rPr lang="en-ID" sz="2400" dirty="0" err="1"/>
              <a:t>dunia</a:t>
            </a:r>
            <a:r>
              <a:rPr lang="en-ID" sz="2400" dirty="0"/>
              <a:t> media </a:t>
            </a:r>
            <a:r>
              <a:rPr lang="en-ID" sz="2400" dirty="0" err="1"/>
              <a:t>baru</a:t>
            </a:r>
            <a:r>
              <a:rPr lang="en-ID" sz="2400" dirty="0"/>
              <a:t>.</a:t>
            </a:r>
          </a:p>
        </p:txBody>
      </p:sp>
      <p:pic>
        <p:nvPicPr>
          <p:cNvPr id="5" name="Content Placeholder 4" descr="Image result for bermedsos malam hari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163" y="2954115"/>
            <a:ext cx="4481512" cy="2100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8341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5. </a:t>
            </a:r>
            <a:r>
              <a:rPr lang="en-ID" dirty="0" err="1"/>
              <a:t>Simulasi</a:t>
            </a:r>
            <a:r>
              <a:rPr lang="en-ID" dirty="0"/>
              <a:t/>
            </a:r>
            <a:br>
              <a:rPr lang="en-ID" dirty="0"/>
            </a:b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2400" dirty="0" err="1" smtClean="0">
                <a:solidFill>
                  <a:schemeClr val="tx1"/>
                </a:solidFill>
              </a:rPr>
              <a:t>Simulasi</a:t>
            </a:r>
            <a:r>
              <a:rPr lang="en-ID" sz="2400" dirty="0" smtClean="0">
                <a:solidFill>
                  <a:schemeClr val="tx1"/>
                </a:solidFill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</a:rPr>
              <a:t>merupakan</a:t>
            </a:r>
            <a:r>
              <a:rPr lang="en-ID" sz="2400" dirty="0" smtClean="0">
                <a:solidFill>
                  <a:schemeClr val="tx1"/>
                </a:solidFill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</a:rPr>
              <a:t>representasi</a:t>
            </a:r>
            <a:r>
              <a:rPr lang="en-ID" sz="2400" dirty="0" smtClean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dari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suatu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peristiwa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smtClean="0">
                <a:solidFill>
                  <a:schemeClr val="tx1"/>
                </a:solidFill>
              </a:rPr>
              <a:t>yang </a:t>
            </a:r>
            <a:r>
              <a:rPr lang="en-ID" sz="2400" dirty="0" err="1">
                <a:solidFill>
                  <a:schemeClr val="tx1"/>
                </a:solidFill>
              </a:rPr>
              <a:t>dapat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menambah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pemahaman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</a:rPr>
              <a:t>tanpa</a:t>
            </a:r>
            <a:r>
              <a:rPr lang="en-ID" sz="2400" dirty="0" smtClean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harus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memasuki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atau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mengalami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kejadian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</a:rPr>
              <a:t>secara</a:t>
            </a:r>
            <a:r>
              <a:rPr lang="en-ID" sz="2400" dirty="0" smtClean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langsung</a:t>
            </a:r>
            <a:r>
              <a:rPr lang="en-ID" sz="2400" dirty="0">
                <a:solidFill>
                  <a:schemeClr val="tx1"/>
                </a:solidFill>
              </a:rPr>
              <a:t>. </a:t>
            </a:r>
            <a:r>
              <a:rPr lang="en-ID" sz="2400" dirty="0" err="1">
                <a:solidFill>
                  <a:schemeClr val="tx1"/>
                </a:solidFill>
              </a:rPr>
              <a:t>Dengan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adanya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virtualisasi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dan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teknologi</a:t>
            </a:r>
            <a:r>
              <a:rPr lang="en-ID" sz="2400" dirty="0">
                <a:solidFill>
                  <a:schemeClr val="tx1"/>
                </a:solidFill>
              </a:rPr>
              <a:t> digital, media </a:t>
            </a:r>
            <a:r>
              <a:rPr lang="en-ID" sz="2400" dirty="0" err="1">
                <a:solidFill>
                  <a:schemeClr val="tx1"/>
                </a:solidFill>
              </a:rPr>
              <a:t>baru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</a:rPr>
              <a:t>menghadirkan</a:t>
            </a:r>
            <a:r>
              <a:rPr lang="en-ID" sz="2400" dirty="0" smtClean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sebuah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simulasi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terhadap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suatu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objek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atau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suatu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peristiwa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tertentu</a:t>
            </a:r>
            <a:r>
              <a:rPr lang="en-ID" sz="2400" dirty="0">
                <a:solidFill>
                  <a:schemeClr val="tx1"/>
                </a:solidFill>
              </a:rPr>
              <a:t>. </a:t>
            </a:r>
            <a:r>
              <a:rPr lang="en-ID" sz="2400" dirty="0" err="1">
                <a:solidFill>
                  <a:schemeClr val="tx1"/>
                </a:solidFill>
              </a:rPr>
              <a:t>Infografis</a:t>
            </a:r>
            <a:r>
              <a:rPr lang="en-ID" sz="2400" dirty="0">
                <a:solidFill>
                  <a:schemeClr val="tx1"/>
                </a:solidFill>
              </a:rPr>
              <a:t>, video </a:t>
            </a:r>
            <a:r>
              <a:rPr lang="en-ID" sz="2400" dirty="0" err="1">
                <a:solidFill>
                  <a:schemeClr val="tx1"/>
                </a:solidFill>
              </a:rPr>
              <a:t>reka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ulang</a:t>
            </a:r>
            <a:r>
              <a:rPr lang="en-ID" sz="2400" dirty="0">
                <a:solidFill>
                  <a:schemeClr val="tx1"/>
                </a:solidFill>
              </a:rPr>
              <a:t> yang </a:t>
            </a:r>
            <a:r>
              <a:rPr lang="en-ID" sz="2400" dirty="0" err="1">
                <a:solidFill>
                  <a:schemeClr val="tx1"/>
                </a:solidFill>
              </a:rPr>
              <a:t>dibuat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dengan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teknologi</a:t>
            </a:r>
            <a:r>
              <a:rPr lang="en-ID" sz="2400" dirty="0">
                <a:solidFill>
                  <a:schemeClr val="tx1"/>
                </a:solidFill>
              </a:rPr>
              <a:t> CGI </a:t>
            </a:r>
            <a:r>
              <a:rPr lang="en-ID" sz="2400" dirty="0" err="1">
                <a:solidFill>
                  <a:schemeClr val="tx1"/>
                </a:solidFill>
              </a:rPr>
              <a:t>misalnya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adalah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wujud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dari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simulasi</a:t>
            </a:r>
            <a:r>
              <a:rPr lang="en-ID" sz="2400" dirty="0">
                <a:solidFill>
                  <a:schemeClr val="tx1"/>
                </a:solidFill>
              </a:rPr>
              <a:t> media </a:t>
            </a:r>
            <a:r>
              <a:rPr lang="en-ID" sz="2400" dirty="0" err="1">
                <a:solidFill>
                  <a:schemeClr val="tx1"/>
                </a:solidFill>
              </a:rPr>
              <a:t>baru</a:t>
            </a:r>
            <a:r>
              <a:rPr lang="en-ID" sz="24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3530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6. </a:t>
            </a:r>
            <a:r>
              <a:rPr lang="en-ID" dirty="0" err="1"/>
              <a:t>Terhubung</a:t>
            </a:r>
            <a:r>
              <a:rPr lang="en-ID" dirty="0"/>
              <a:t/>
            </a:r>
            <a:br>
              <a:rPr lang="en-ID" dirty="0"/>
            </a:b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ID" sz="2400" dirty="0" err="1" smtClean="0">
                <a:solidFill>
                  <a:schemeClr val="tx1"/>
                </a:solidFill>
              </a:rPr>
              <a:t>Terhubung</a:t>
            </a:r>
            <a:r>
              <a:rPr lang="en-ID" sz="2400" dirty="0" smtClean="0">
                <a:solidFill>
                  <a:schemeClr val="tx1"/>
                </a:solidFill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</a:rPr>
              <a:t>berarti</a:t>
            </a:r>
            <a:r>
              <a:rPr lang="en-ID" sz="2400" dirty="0" smtClean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baik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konten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ataupun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pengguna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smtClean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saling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terhubung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dengan</a:t>
            </a:r>
            <a:r>
              <a:rPr lang="en-ID" sz="2400" dirty="0">
                <a:solidFill>
                  <a:schemeClr val="tx1"/>
                </a:solidFill>
              </a:rPr>
              <a:t> media lain </a:t>
            </a:r>
            <a:r>
              <a:rPr lang="en-ID" sz="2400" dirty="0" smtClean="0">
                <a:solidFill>
                  <a:schemeClr val="tx1"/>
                </a:solidFill>
              </a:rPr>
              <a:t>di </a:t>
            </a:r>
            <a:r>
              <a:rPr lang="en-ID" sz="2400" dirty="0">
                <a:solidFill>
                  <a:schemeClr val="tx1"/>
                </a:solidFill>
              </a:rPr>
              <a:t>internet. </a:t>
            </a:r>
            <a:r>
              <a:rPr lang="en-ID" sz="2400" dirty="0" err="1" smtClean="0">
                <a:solidFill>
                  <a:schemeClr val="tx1"/>
                </a:solidFill>
              </a:rPr>
              <a:t>Misalnya</a:t>
            </a:r>
            <a:r>
              <a:rPr lang="en-ID" sz="2400" dirty="0" smtClean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akun</a:t>
            </a:r>
            <a:r>
              <a:rPr lang="en-ID" sz="2400" dirty="0">
                <a:solidFill>
                  <a:schemeClr val="tx1"/>
                </a:solidFill>
              </a:rPr>
              <a:t> email </a:t>
            </a:r>
            <a:r>
              <a:rPr lang="en-ID" sz="2400" dirty="0" err="1" smtClean="0">
                <a:solidFill>
                  <a:schemeClr val="tx1"/>
                </a:solidFill>
              </a:rPr>
              <a:t>terkoneksi</a:t>
            </a:r>
            <a:r>
              <a:rPr lang="en-ID" sz="2400" dirty="0" smtClean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dengan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fitur</a:t>
            </a:r>
            <a:r>
              <a:rPr lang="en-ID" sz="2400" dirty="0">
                <a:solidFill>
                  <a:schemeClr val="tx1"/>
                </a:solidFill>
              </a:rPr>
              <a:t> media lain, </a:t>
            </a:r>
            <a:r>
              <a:rPr lang="en-ID" sz="2400" dirty="0" err="1">
                <a:solidFill>
                  <a:schemeClr val="tx1"/>
                </a:solidFill>
              </a:rPr>
              <a:t>atau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akun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sosial</a:t>
            </a:r>
            <a:r>
              <a:rPr lang="en-ID" sz="2400" dirty="0">
                <a:solidFill>
                  <a:schemeClr val="tx1"/>
                </a:solidFill>
              </a:rPr>
              <a:t> media yang </a:t>
            </a:r>
            <a:r>
              <a:rPr lang="en-ID" sz="2400" dirty="0" err="1">
                <a:solidFill>
                  <a:schemeClr val="tx1"/>
                </a:solidFill>
              </a:rPr>
              <a:t>dapat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digunakan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untuk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berlangganan</a:t>
            </a:r>
            <a:r>
              <a:rPr lang="en-ID" sz="2400" dirty="0">
                <a:solidFill>
                  <a:schemeClr val="tx1"/>
                </a:solidFill>
              </a:rPr>
              <a:t> di </a:t>
            </a:r>
            <a:r>
              <a:rPr lang="en-ID" sz="2400" dirty="0" err="1">
                <a:solidFill>
                  <a:schemeClr val="tx1"/>
                </a:solidFill>
              </a:rPr>
              <a:t>salah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satu</a:t>
            </a:r>
            <a:r>
              <a:rPr lang="en-ID" sz="2400" dirty="0">
                <a:solidFill>
                  <a:schemeClr val="tx1"/>
                </a:solidFill>
              </a:rPr>
              <a:t> media </a:t>
            </a:r>
            <a:r>
              <a:rPr lang="en-ID" sz="2400" dirty="0" err="1">
                <a:solidFill>
                  <a:schemeClr val="tx1"/>
                </a:solidFill>
              </a:rPr>
              <a:t>massa</a:t>
            </a:r>
            <a:r>
              <a:rPr lang="en-ID" sz="2400" dirty="0">
                <a:solidFill>
                  <a:schemeClr val="tx1"/>
                </a:solidFill>
              </a:rPr>
              <a:t> online, </a:t>
            </a:r>
            <a:r>
              <a:rPr lang="en-ID" sz="2400" dirty="0" err="1">
                <a:solidFill>
                  <a:schemeClr val="tx1"/>
                </a:solidFill>
              </a:rPr>
              <a:t>dan</a:t>
            </a:r>
            <a:r>
              <a:rPr lang="en-ID" sz="2400" dirty="0">
                <a:solidFill>
                  <a:schemeClr val="tx1"/>
                </a:solidFill>
              </a:rPr>
              <a:t> lain </a:t>
            </a:r>
            <a:r>
              <a:rPr lang="en-ID" sz="2400" dirty="0" err="1">
                <a:solidFill>
                  <a:schemeClr val="tx1"/>
                </a:solidFill>
              </a:rPr>
              <a:t>sebagainya</a:t>
            </a:r>
            <a:r>
              <a:rPr lang="en-ID" sz="2400" dirty="0">
                <a:solidFill>
                  <a:schemeClr val="tx1"/>
                </a:solidFill>
              </a:rPr>
              <a:t>. </a:t>
            </a:r>
          </a:p>
        </p:txBody>
      </p:sp>
      <p:pic>
        <p:nvPicPr>
          <p:cNvPr id="5" name="Picture 2" descr="Image result for portal medi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6163" y="2781275"/>
            <a:ext cx="4481512" cy="2446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7914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7. </a:t>
            </a:r>
            <a:r>
              <a:rPr lang="en-ID" dirty="0" err="1" smtClean="0"/>
              <a:t>Individualitas</a:t>
            </a:r>
            <a:r>
              <a:rPr lang="en-ID" dirty="0"/>
              <a:t/>
            </a:r>
            <a:br>
              <a:rPr lang="en-ID" dirty="0"/>
            </a:b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D" sz="2400" dirty="0" err="1" smtClean="0">
                <a:solidFill>
                  <a:schemeClr val="tx1"/>
                </a:solidFill>
              </a:rPr>
              <a:t>Individualitas</a:t>
            </a:r>
            <a:r>
              <a:rPr lang="en-ID" sz="2400" dirty="0" smtClean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berarti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smtClean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semua</a:t>
            </a:r>
            <a:r>
              <a:rPr lang="en-ID" sz="2400" dirty="0">
                <a:solidFill>
                  <a:schemeClr val="tx1"/>
                </a:solidFill>
              </a:rPr>
              <a:t> orang </a:t>
            </a:r>
            <a:r>
              <a:rPr lang="en-ID" sz="2400" dirty="0" err="1">
                <a:solidFill>
                  <a:schemeClr val="tx1"/>
                </a:solidFill>
              </a:rPr>
              <a:t>bertindak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atas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kemauannya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sendiri</a:t>
            </a:r>
            <a:r>
              <a:rPr lang="en-ID" sz="2400" dirty="0">
                <a:solidFill>
                  <a:schemeClr val="tx1"/>
                </a:solidFill>
              </a:rPr>
              <a:t>. </a:t>
            </a:r>
            <a:r>
              <a:rPr lang="en-ID" sz="2400" dirty="0" err="1">
                <a:solidFill>
                  <a:schemeClr val="tx1"/>
                </a:solidFill>
              </a:rPr>
              <a:t>Tidak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ada</a:t>
            </a:r>
            <a:r>
              <a:rPr lang="en-ID" sz="2400" dirty="0">
                <a:solidFill>
                  <a:schemeClr val="tx1"/>
                </a:solidFill>
              </a:rPr>
              <a:t> yang </a:t>
            </a:r>
            <a:r>
              <a:rPr lang="en-ID" sz="2400" dirty="0" err="1">
                <a:solidFill>
                  <a:schemeClr val="tx1"/>
                </a:solidFill>
              </a:rPr>
              <a:t>memaksa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kita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untuk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berlangganan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koran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misalnya</a:t>
            </a:r>
            <a:r>
              <a:rPr lang="en-ID" sz="2400" dirty="0">
                <a:solidFill>
                  <a:schemeClr val="tx1"/>
                </a:solidFill>
              </a:rPr>
              <a:t>, </a:t>
            </a:r>
            <a:r>
              <a:rPr lang="en-ID" sz="2400" dirty="0" err="1">
                <a:solidFill>
                  <a:schemeClr val="tx1"/>
                </a:solidFill>
              </a:rPr>
              <a:t>dan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tidak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ada</a:t>
            </a:r>
            <a:r>
              <a:rPr lang="en-ID" sz="2400" dirty="0">
                <a:solidFill>
                  <a:schemeClr val="tx1"/>
                </a:solidFill>
              </a:rPr>
              <a:t> pula yang </a:t>
            </a:r>
            <a:r>
              <a:rPr lang="en-ID" sz="2400" dirty="0" err="1">
                <a:solidFill>
                  <a:schemeClr val="tx1"/>
                </a:solidFill>
              </a:rPr>
              <a:t>memaksa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kita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untuk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tidak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berkomentar</a:t>
            </a:r>
            <a:r>
              <a:rPr lang="en-ID" sz="2400" dirty="0">
                <a:solidFill>
                  <a:schemeClr val="tx1"/>
                </a:solidFill>
              </a:rPr>
              <a:t>. </a:t>
            </a:r>
            <a:r>
              <a:rPr lang="en-ID" sz="2400" dirty="0" err="1">
                <a:solidFill>
                  <a:schemeClr val="tx1"/>
                </a:solidFill>
              </a:rPr>
              <a:t>Selain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itu</a:t>
            </a:r>
            <a:r>
              <a:rPr lang="en-ID" sz="2400" dirty="0">
                <a:solidFill>
                  <a:schemeClr val="tx1"/>
                </a:solidFill>
              </a:rPr>
              <a:t>, </a:t>
            </a:r>
            <a:r>
              <a:rPr lang="en-ID" sz="2400" dirty="0" err="1">
                <a:solidFill>
                  <a:schemeClr val="tx1"/>
                </a:solidFill>
              </a:rPr>
              <a:t>individualitas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juga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menunjukkan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adanya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kecenderungan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pengguna</a:t>
            </a:r>
            <a:r>
              <a:rPr lang="en-ID" sz="2400" dirty="0">
                <a:solidFill>
                  <a:schemeClr val="tx1"/>
                </a:solidFill>
              </a:rPr>
              <a:t> media </a:t>
            </a:r>
            <a:r>
              <a:rPr lang="en-ID" sz="2400" dirty="0" err="1">
                <a:solidFill>
                  <a:schemeClr val="tx1"/>
                </a:solidFill>
              </a:rPr>
              <a:t>baru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untuk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menunjukkan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pada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dunia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luas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mengenai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</a:rPr>
              <a:t>dirinya</a:t>
            </a:r>
            <a:r>
              <a:rPr lang="en-ID" sz="2400" dirty="0" smtClean="0">
                <a:solidFill>
                  <a:schemeClr val="tx1"/>
                </a:solidFill>
              </a:rPr>
              <a:t>.</a:t>
            </a:r>
            <a:endParaRPr lang="en-ID" sz="2400" dirty="0">
              <a:solidFill>
                <a:schemeClr val="tx1"/>
              </a:solidFill>
            </a:endParaRPr>
          </a:p>
        </p:txBody>
      </p:sp>
      <p:pic>
        <p:nvPicPr>
          <p:cNvPr id="5" name="Picture 2" descr="Image result for telepon malam hari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163" y="2713415"/>
            <a:ext cx="4481512" cy="2582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8048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8. </a:t>
            </a:r>
            <a:r>
              <a:rPr lang="en-ID" dirty="0" err="1"/>
              <a:t>Kebebasan</a:t>
            </a:r>
            <a:r>
              <a:rPr lang="en-ID" dirty="0"/>
              <a:t> </a:t>
            </a:r>
            <a:r>
              <a:rPr lang="en-ID" dirty="0" err="1"/>
              <a:t>berekspresi</a:t>
            </a:r>
            <a:r>
              <a:rPr lang="en-ID" dirty="0"/>
              <a:t/>
            </a:r>
            <a:br>
              <a:rPr lang="en-ID" dirty="0"/>
            </a:b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 dirty="0">
              <a:solidFill>
                <a:schemeClr val="tx1"/>
              </a:solidFill>
            </a:endParaRPr>
          </a:p>
          <a:p>
            <a:r>
              <a:rPr lang="en-ID" dirty="0" err="1">
                <a:solidFill>
                  <a:schemeClr val="tx1"/>
                </a:solidFill>
              </a:rPr>
              <a:t>Kebebasan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berekspresi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dimiliki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 smtClean="0">
                <a:solidFill>
                  <a:schemeClr val="tx1"/>
                </a:solidFill>
              </a:rPr>
              <a:t>emua</a:t>
            </a:r>
            <a:r>
              <a:rPr lang="en-ID" dirty="0" smtClean="0">
                <a:solidFill>
                  <a:schemeClr val="tx1"/>
                </a:solidFill>
              </a:rPr>
              <a:t> </a:t>
            </a:r>
            <a:r>
              <a:rPr lang="en-ID" dirty="0">
                <a:solidFill>
                  <a:schemeClr val="tx1"/>
                </a:solidFill>
              </a:rPr>
              <a:t>orang yang </a:t>
            </a:r>
            <a:r>
              <a:rPr lang="en-ID" dirty="0" err="1">
                <a:solidFill>
                  <a:schemeClr val="tx1"/>
                </a:solidFill>
              </a:rPr>
              <a:t>terlibat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dalam</a:t>
            </a:r>
            <a:r>
              <a:rPr lang="en-ID" dirty="0">
                <a:solidFill>
                  <a:schemeClr val="tx1"/>
                </a:solidFill>
              </a:rPr>
              <a:t> media </a:t>
            </a:r>
            <a:r>
              <a:rPr lang="en-ID" dirty="0" err="1">
                <a:solidFill>
                  <a:schemeClr val="tx1"/>
                </a:solidFill>
              </a:rPr>
              <a:t>baru</a:t>
            </a:r>
            <a:r>
              <a:rPr lang="en-ID" dirty="0">
                <a:solidFill>
                  <a:schemeClr val="tx1"/>
                </a:solidFill>
              </a:rPr>
              <a:t>, </a:t>
            </a:r>
            <a:r>
              <a:rPr lang="en-ID" dirty="0" err="1">
                <a:solidFill>
                  <a:schemeClr val="tx1"/>
                </a:solidFill>
              </a:rPr>
              <a:t>akan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tetapi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tetap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ada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batasnya</a:t>
            </a:r>
            <a:r>
              <a:rPr lang="en-ID" dirty="0">
                <a:solidFill>
                  <a:schemeClr val="tx1"/>
                </a:solidFill>
              </a:rPr>
              <a:t>. </a:t>
            </a:r>
            <a:r>
              <a:rPr lang="en-ID" dirty="0" err="1">
                <a:solidFill>
                  <a:schemeClr val="tx1"/>
                </a:solidFill>
              </a:rPr>
              <a:t>Misalnya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dalam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kolom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komentar</a:t>
            </a:r>
            <a:r>
              <a:rPr lang="en-ID" dirty="0">
                <a:solidFill>
                  <a:schemeClr val="tx1"/>
                </a:solidFill>
              </a:rPr>
              <a:t>, </a:t>
            </a:r>
            <a:r>
              <a:rPr lang="en-ID" dirty="0" err="1">
                <a:solidFill>
                  <a:schemeClr val="tx1"/>
                </a:solidFill>
              </a:rPr>
              <a:t>Anda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boleh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tidak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setuju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atau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setuju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pada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isi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berita</a:t>
            </a:r>
            <a:r>
              <a:rPr lang="en-ID" dirty="0">
                <a:solidFill>
                  <a:schemeClr val="tx1"/>
                </a:solidFill>
              </a:rPr>
              <a:t>, </a:t>
            </a:r>
            <a:r>
              <a:rPr lang="en-ID" dirty="0" err="1">
                <a:solidFill>
                  <a:schemeClr val="tx1"/>
                </a:solidFill>
              </a:rPr>
              <a:t>menyampaikannya</a:t>
            </a:r>
            <a:r>
              <a:rPr lang="en-ID" dirty="0">
                <a:solidFill>
                  <a:schemeClr val="tx1"/>
                </a:solidFill>
              </a:rPr>
              <a:t>, </a:t>
            </a:r>
            <a:r>
              <a:rPr lang="en-ID" dirty="0" err="1">
                <a:solidFill>
                  <a:schemeClr val="tx1"/>
                </a:solidFill>
              </a:rPr>
              <a:t>dan</a:t>
            </a:r>
            <a:r>
              <a:rPr lang="en-ID" dirty="0">
                <a:solidFill>
                  <a:schemeClr val="tx1"/>
                </a:solidFill>
              </a:rPr>
              <a:t> lain </a:t>
            </a:r>
            <a:r>
              <a:rPr lang="en-ID" dirty="0" err="1">
                <a:solidFill>
                  <a:schemeClr val="tx1"/>
                </a:solidFill>
              </a:rPr>
              <a:t>sebagainya</a:t>
            </a:r>
            <a:r>
              <a:rPr lang="en-ID" dirty="0">
                <a:solidFill>
                  <a:schemeClr val="tx1"/>
                </a:solidFill>
              </a:rPr>
              <a:t>. Akan </a:t>
            </a:r>
            <a:r>
              <a:rPr lang="en-ID" dirty="0" err="1">
                <a:solidFill>
                  <a:schemeClr val="tx1"/>
                </a:solidFill>
              </a:rPr>
              <a:t>tetapi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apabila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isi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komentar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sudah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mengarah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pada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topik-topik</a:t>
            </a:r>
            <a:r>
              <a:rPr lang="en-ID" dirty="0">
                <a:solidFill>
                  <a:schemeClr val="tx1"/>
                </a:solidFill>
              </a:rPr>
              <a:t> yang </a:t>
            </a:r>
            <a:r>
              <a:rPr lang="en-ID" dirty="0" err="1">
                <a:solidFill>
                  <a:schemeClr val="tx1"/>
                </a:solidFill>
              </a:rPr>
              <a:t>dapat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memecah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belah</a:t>
            </a:r>
            <a:r>
              <a:rPr lang="en-ID" dirty="0">
                <a:solidFill>
                  <a:schemeClr val="tx1"/>
                </a:solidFill>
              </a:rPr>
              <a:t>, </a:t>
            </a:r>
            <a:r>
              <a:rPr lang="en-ID" dirty="0" err="1">
                <a:solidFill>
                  <a:schemeClr val="tx1"/>
                </a:solidFill>
              </a:rPr>
              <a:t>menyerang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karakter</a:t>
            </a:r>
            <a:r>
              <a:rPr lang="en-ID" dirty="0">
                <a:solidFill>
                  <a:schemeClr val="tx1"/>
                </a:solidFill>
              </a:rPr>
              <a:t> orang, </a:t>
            </a:r>
            <a:r>
              <a:rPr lang="en-ID" dirty="0" err="1">
                <a:solidFill>
                  <a:schemeClr val="tx1"/>
                </a:solidFill>
              </a:rPr>
              <a:t>dan</a:t>
            </a:r>
            <a:r>
              <a:rPr lang="en-ID" dirty="0">
                <a:solidFill>
                  <a:schemeClr val="tx1"/>
                </a:solidFill>
              </a:rPr>
              <a:t> lain </a:t>
            </a:r>
            <a:r>
              <a:rPr lang="en-ID" dirty="0" err="1">
                <a:solidFill>
                  <a:schemeClr val="tx1"/>
                </a:solidFill>
              </a:rPr>
              <a:t>sebagainya</a:t>
            </a:r>
            <a:r>
              <a:rPr lang="en-ID" dirty="0">
                <a:solidFill>
                  <a:schemeClr val="tx1"/>
                </a:solidFill>
              </a:rPr>
              <a:t>, </a:t>
            </a:r>
            <a:r>
              <a:rPr lang="en-ID" dirty="0" err="1">
                <a:solidFill>
                  <a:schemeClr val="tx1"/>
                </a:solidFill>
              </a:rPr>
              <a:t>dapat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menyebabkan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pengguna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tersebut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dikenai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sanksi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tertentu</a:t>
            </a:r>
            <a:r>
              <a:rPr lang="en-ID" dirty="0">
                <a:solidFill>
                  <a:schemeClr val="tx1"/>
                </a:solidFill>
              </a:rPr>
              <a:t>. </a:t>
            </a:r>
            <a:r>
              <a:rPr lang="en-ID" dirty="0" err="1">
                <a:solidFill>
                  <a:schemeClr val="tx1"/>
                </a:solidFill>
              </a:rPr>
              <a:t>Oleh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karena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itu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etika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komunikasi</a:t>
            </a:r>
            <a:r>
              <a:rPr lang="en-ID" dirty="0">
                <a:solidFill>
                  <a:schemeClr val="tx1"/>
                </a:solidFill>
              </a:rPr>
              <a:t> di internet </a:t>
            </a:r>
            <a:r>
              <a:rPr lang="en-ID" dirty="0" err="1">
                <a:solidFill>
                  <a:schemeClr val="tx1"/>
                </a:solidFill>
              </a:rPr>
              <a:t>tetap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perlu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diperhatikan</a:t>
            </a:r>
            <a:r>
              <a:rPr lang="en-ID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50821954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7B713C7F-58B7-4AE9-B361-B13EB9EC4C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191</TotalTime>
  <Words>721</Words>
  <Application>Microsoft Office PowerPoint</Application>
  <PresentationFormat>Widescreen</PresentationFormat>
  <Paragraphs>35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Century Schoolbook</vt:lpstr>
      <vt:lpstr>Wingdings 2</vt:lpstr>
      <vt:lpstr>View</vt:lpstr>
      <vt:lpstr>Pertemuan 6 Ruslan Ramli</vt:lpstr>
      <vt:lpstr>Karakteristik</vt:lpstr>
      <vt:lpstr>2. Interaktivitas </vt:lpstr>
      <vt:lpstr>3. Hipertekstual </vt:lpstr>
      <vt:lpstr>4. Virtual </vt:lpstr>
      <vt:lpstr>5. Simulasi </vt:lpstr>
      <vt:lpstr>6. Terhubung </vt:lpstr>
      <vt:lpstr>7. Individualitas </vt:lpstr>
      <vt:lpstr>8. Kebebasan berekspresi </vt:lpstr>
      <vt:lpstr>9. Kecepatan </vt:lpstr>
      <vt:lpstr>10. Diversifikasi konten </vt:lpstr>
      <vt:lpstr>11. Akses luas </vt:lpstr>
      <vt:lpstr>12. Gratis </vt:lpstr>
      <vt:lpstr>13. Multilingual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 E N O V O</dc:creator>
  <cp:lastModifiedBy>L E N O V O</cp:lastModifiedBy>
  <cp:revision>22</cp:revision>
  <dcterms:created xsi:type="dcterms:W3CDTF">2019-03-31T08:48:18Z</dcterms:created>
  <dcterms:modified xsi:type="dcterms:W3CDTF">2019-04-11T03:35:40Z</dcterms:modified>
</cp:coreProperties>
</file>