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60" r:id="rId4"/>
    <p:sldId id="271" r:id="rId5"/>
    <p:sldId id="272" r:id="rId6"/>
    <p:sldId id="261" r:id="rId7"/>
    <p:sldId id="262" r:id="rId8"/>
    <p:sldId id="263" r:id="rId9"/>
    <p:sldId id="274" r:id="rId10"/>
    <p:sldId id="264" r:id="rId11"/>
    <p:sldId id="268" r:id="rId12"/>
    <p:sldId id="267" r:id="rId13"/>
    <p:sldId id="265" r:id="rId14"/>
    <p:sldId id="266" r:id="rId15"/>
    <p:sldId id="269" r:id="rId16"/>
    <p:sldId id="270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B1C9"/>
    <a:srgbClr val="E87C06"/>
    <a:srgbClr val="895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77AC8E-7239-4F71-8B00-FB622096F445}" type="datetimeFigureOut">
              <a:rPr lang="en-ID" smtClean="0"/>
              <a:t>16/04/2019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C321031C-E067-4050-BF0C-16BE17A9BCDD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797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AC8E-7239-4F71-8B00-FB622096F445}" type="datetimeFigureOut">
              <a:rPr lang="en-ID" smtClean="0"/>
              <a:t>16/04/2019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31C-E067-4050-BF0C-16BE17A9BC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297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8277AC8E-7239-4F71-8B00-FB622096F445}" type="datetimeFigureOut">
              <a:rPr lang="en-ID" smtClean="0"/>
              <a:t>16/04/2019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C321031C-E067-4050-BF0C-16BE17A9BCDD}" type="slidenum">
              <a:rPr lang="en-ID" smtClean="0"/>
              <a:t>‹#›</a:t>
            </a:fld>
            <a:endParaRPr lang="en-ID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9981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AC8E-7239-4F71-8B00-FB622096F445}" type="datetimeFigureOut">
              <a:rPr lang="en-ID" smtClean="0"/>
              <a:t>16/04/2019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31C-E067-4050-BF0C-16BE17A9BC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931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8277AC8E-7239-4F71-8B00-FB622096F445}" type="datetimeFigureOut">
              <a:rPr lang="en-ID" smtClean="0"/>
              <a:t>16/04/2019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21031C-E067-4050-BF0C-16BE17A9BCDD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014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AC8E-7239-4F71-8B00-FB622096F445}" type="datetimeFigureOut">
              <a:rPr lang="en-ID" smtClean="0"/>
              <a:t>16/04/2019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31C-E067-4050-BF0C-16BE17A9BC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54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AC8E-7239-4F71-8B00-FB622096F445}" type="datetimeFigureOut">
              <a:rPr lang="en-ID" smtClean="0"/>
              <a:t>16/04/2019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31C-E067-4050-BF0C-16BE17A9BC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198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AC8E-7239-4F71-8B00-FB622096F445}" type="datetimeFigureOut">
              <a:rPr lang="en-ID" smtClean="0"/>
              <a:t>16/04/2019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31C-E067-4050-BF0C-16BE17A9BC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615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AC8E-7239-4F71-8B00-FB622096F445}" type="datetimeFigureOut">
              <a:rPr lang="en-ID" smtClean="0"/>
              <a:t>16/04/2019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31C-E067-4050-BF0C-16BE17A9BC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18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AC8E-7239-4F71-8B00-FB622096F445}" type="datetimeFigureOut">
              <a:rPr lang="en-ID" smtClean="0"/>
              <a:t>16/04/2019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31C-E067-4050-BF0C-16BE17A9BC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819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AC8E-7239-4F71-8B00-FB622096F445}" type="datetimeFigureOut">
              <a:rPr lang="en-ID" smtClean="0"/>
              <a:t>16/04/2019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31C-E067-4050-BF0C-16BE17A9BC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12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8277AC8E-7239-4F71-8B00-FB622096F445}" type="datetimeFigureOut">
              <a:rPr lang="en-ID" smtClean="0"/>
              <a:t>16/04/2019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C321031C-E067-4050-BF0C-16BE17A9BCDD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1800" dirty="0" err="1" smtClean="0">
                <a:solidFill>
                  <a:srgbClr val="FF0000"/>
                </a:solidFill>
              </a:rPr>
              <a:t>Pertemuan</a:t>
            </a:r>
            <a:r>
              <a:rPr lang="en-ID" sz="1800" dirty="0" smtClean="0">
                <a:solidFill>
                  <a:srgbClr val="FF0000"/>
                </a:solidFill>
              </a:rPr>
              <a:t> 9</a:t>
            </a:r>
            <a:br>
              <a:rPr lang="en-ID" sz="1800" dirty="0" smtClean="0">
                <a:solidFill>
                  <a:srgbClr val="FF0000"/>
                </a:solidFill>
              </a:rPr>
            </a:br>
            <a:r>
              <a:rPr lang="en-ID" sz="1800" dirty="0" err="1" smtClean="0">
                <a:solidFill>
                  <a:srgbClr val="FF0000"/>
                </a:solidFill>
              </a:rPr>
              <a:t>Ruslan</a:t>
            </a:r>
            <a:r>
              <a:rPr lang="en-ID" sz="1800" dirty="0" smtClean="0">
                <a:solidFill>
                  <a:srgbClr val="FF0000"/>
                </a:solidFill>
              </a:rPr>
              <a:t> </a:t>
            </a:r>
            <a:r>
              <a:rPr lang="en-ID" sz="1800" dirty="0" err="1" smtClean="0">
                <a:solidFill>
                  <a:srgbClr val="FF0000"/>
                </a:solidFill>
              </a:rPr>
              <a:t>Ramli</a:t>
            </a:r>
            <a:r>
              <a:rPr lang="en-ID" sz="2400" dirty="0" smtClean="0"/>
              <a:t/>
            </a:r>
            <a:br>
              <a:rPr lang="en-ID" sz="2400" dirty="0" smtClean="0"/>
            </a:br>
            <a:r>
              <a:rPr lang="en-ID" sz="2400" dirty="0" smtClean="0"/>
              <a:t>Political &amp; Law</a:t>
            </a:r>
            <a:br>
              <a:rPr lang="en-ID" sz="2400" dirty="0" smtClean="0"/>
            </a:br>
            <a:r>
              <a:rPr lang="en-ID" sz="2400" dirty="0" smtClean="0"/>
              <a:t>Reporting</a:t>
            </a:r>
            <a:endParaRPr lang="en-ID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1600" y="1319348"/>
            <a:ext cx="6248398" cy="4904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200" dirty="0">
                <a:solidFill>
                  <a:schemeClr val="accent5">
                    <a:lumMod val="50000"/>
                  </a:schemeClr>
                </a:solidFill>
              </a:rPr>
              <a:t>PRINSIP PENYAJIAN BERITA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788" y="2269752"/>
            <a:ext cx="4894216" cy="32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2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209006"/>
            <a:ext cx="11312434" cy="6413863"/>
          </a:xfrm>
        </p:spPr>
        <p:txBody>
          <a:bodyPr>
            <a:normAutofit/>
          </a:bodyPr>
          <a:lstStyle/>
          <a:p>
            <a:endParaRPr lang="en-ID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D" sz="2400" dirty="0" err="1" smtClean="0">
                <a:solidFill>
                  <a:schemeClr val="tx1"/>
                </a:solidFill>
              </a:rPr>
              <a:t>Suasana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aula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utama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Balaikota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pukul</a:t>
            </a:r>
            <a:r>
              <a:rPr lang="en-ID" sz="2400" dirty="0" smtClean="0">
                <a:solidFill>
                  <a:schemeClr val="tx1"/>
                </a:solidFill>
              </a:rPr>
              <a:t> 09.00 WIB </a:t>
            </a:r>
            <a:r>
              <a:rPr lang="en-ID" sz="2400" dirty="0" err="1" smtClean="0">
                <a:solidFill>
                  <a:schemeClr val="tx1"/>
                </a:solidFill>
              </a:rPr>
              <a:t>berubah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haru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lantaran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kehadiran</a:t>
            </a:r>
            <a:r>
              <a:rPr lang="en-ID" sz="2400" dirty="0">
                <a:solidFill>
                  <a:schemeClr val="tx1"/>
                </a:solidFill>
              </a:rPr>
              <a:t> orang </a:t>
            </a:r>
            <a:r>
              <a:rPr lang="en-ID" sz="2400" dirty="0" err="1">
                <a:solidFill>
                  <a:schemeClr val="tx1"/>
                </a:solidFill>
              </a:rPr>
              <a:t>tua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ketiganya</a:t>
            </a:r>
            <a:r>
              <a:rPr lang="en-ID" sz="2400" dirty="0">
                <a:solidFill>
                  <a:schemeClr val="tx1"/>
                </a:solidFill>
              </a:rPr>
              <a:t>. </a:t>
            </a:r>
            <a:r>
              <a:rPr lang="en-ID" sz="2400" dirty="0" err="1">
                <a:solidFill>
                  <a:schemeClr val="tx1"/>
                </a:solidFill>
              </a:rPr>
              <a:t>Juga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ikut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hadir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saudara-saudara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mereka</a:t>
            </a:r>
            <a:r>
              <a:rPr lang="en-ID" sz="2400" dirty="0">
                <a:solidFill>
                  <a:schemeClr val="tx1"/>
                </a:solidFill>
              </a:rPr>
              <a:t> yang </a:t>
            </a:r>
            <a:r>
              <a:rPr lang="en-ID" sz="2400" dirty="0" err="1">
                <a:solidFill>
                  <a:schemeClr val="tx1"/>
                </a:solidFill>
              </a:rPr>
              <a:t>disiapkan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tempat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khusus</a:t>
            </a:r>
            <a:r>
              <a:rPr lang="en-ID" sz="2400" dirty="0">
                <a:solidFill>
                  <a:schemeClr val="tx1"/>
                </a:solidFill>
              </a:rPr>
              <a:t> di </a:t>
            </a:r>
            <a:r>
              <a:rPr lang="en-ID" sz="2400" dirty="0" err="1">
                <a:solidFill>
                  <a:schemeClr val="tx1"/>
                </a:solidFill>
              </a:rPr>
              <a:t>sisi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kanan</a:t>
            </a:r>
            <a:r>
              <a:rPr lang="en-ID" sz="2400" dirty="0">
                <a:solidFill>
                  <a:schemeClr val="tx1"/>
                </a:solidFill>
              </a:rPr>
              <a:t>. </a:t>
            </a:r>
            <a:r>
              <a:rPr lang="en-ID" sz="2400" dirty="0" err="1">
                <a:solidFill>
                  <a:schemeClr val="tx1"/>
                </a:solidFill>
              </a:rPr>
              <a:t>Saat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penyerahan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uang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tali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asih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oleh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gubernur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siswa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berprestasi</a:t>
            </a:r>
            <a:r>
              <a:rPr lang="en-ID" sz="2400" dirty="0">
                <a:solidFill>
                  <a:schemeClr val="tx1"/>
                </a:solidFill>
              </a:rPr>
              <a:t>, </a:t>
            </a:r>
            <a:r>
              <a:rPr lang="en-ID" sz="2400" dirty="0" err="1">
                <a:solidFill>
                  <a:schemeClr val="tx1"/>
                </a:solidFill>
              </a:rPr>
              <a:t>mata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hadirin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berkaca-kaca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karena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diiringi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lagu</a:t>
            </a:r>
            <a:r>
              <a:rPr lang="en-ID" sz="2400" dirty="0">
                <a:solidFill>
                  <a:schemeClr val="tx1"/>
                </a:solidFill>
              </a:rPr>
              <a:t> Ayah </a:t>
            </a:r>
            <a:r>
              <a:rPr lang="en-ID" sz="2400" dirty="0" err="1">
                <a:solidFill>
                  <a:schemeClr val="tx1"/>
                </a:solidFill>
              </a:rPr>
              <a:t>karya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Ebiet</a:t>
            </a:r>
            <a:r>
              <a:rPr lang="en-ID" sz="2400" dirty="0">
                <a:solidFill>
                  <a:schemeClr val="tx1"/>
                </a:solidFill>
              </a:rPr>
              <a:t> G Ade.</a:t>
            </a:r>
          </a:p>
          <a:p>
            <a:pPr marL="0" indent="0">
              <a:buNone/>
            </a:pPr>
            <a:r>
              <a:rPr lang="en-ID" sz="2400" dirty="0" err="1">
                <a:solidFill>
                  <a:schemeClr val="tx1"/>
                </a:solidFill>
              </a:rPr>
              <a:t>Suasana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semakin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haru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saat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masing-masing</a:t>
            </a:r>
            <a:r>
              <a:rPr lang="en-ID" sz="2400" dirty="0">
                <a:solidFill>
                  <a:schemeClr val="tx1"/>
                </a:solidFill>
              </a:rPr>
              <a:t> orang </a:t>
            </a:r>
            <a:r>
              <a:rPr lang="en-ID" sz="2400" dirty="0" err="1">
                <a:solidFill>
                  <a:schemeClr val="tx1"/>
                </a:solidFill>
              </a:rPr>
              <a:t>tua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diminta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naik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panggung</a:t>
            </a:r>
            <a:r>
              <a:rPr lang="en-ID" sz="2400" dirty="0">
                <a:solidFill>
                  <a:schemeClr val="tx1"/>
                </a:solidFill>
              </a:rPr>
              <a:t>. </a:t>
            </a:r>
            <a:r>
              <a:rPr lang="en-ID" sz="2400" dirty="0" err="1">
                <a:solidFill>
                  <a:schemeClr val="tx1"/>
                </a:solidFill>
              </a:rPr>
              <a:t>Ketiga</a:t>
            </a:r>
            <a:r>
              <a:rPr lang="en-ID" sz="2400" dirty="0">
                <a:solidFill>
                  <a:schemeClr val="tx1"/>
                </a:solidFill>
              </a:rPr>
              <a:t> orang </a:t>
            </a:r>
            <a:r>
              <a:rPr lang="en-ID" sz="2400" dirty="0" err="1">
                <a:solidFill>
                  <a:schemeClr val="tx1"/>
                </a:solidFill>
              </a:rPr>
              <a:t>tua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terharu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karena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tidak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menduga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anak-anaknya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bakal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kuliah</a:t>
            </a:r>
            <a:r>
              <a:rPr lang="en-ID" sz="2400" dirty="0">
                <a:solidFill>
                  <a:schemeClr val="tx1"/>
                </a:solidFill>
              </a:rPr>
              <a:t> di </a:t>
            </a:r>
            <a:r>
              <a:rPr lang="en-ID" sz="2400" dirty="0" err="1">
                <a:solidFill>
                  <a:schemeClr val="tx1"/>
                </a:solidFill>
              </a:rPr>
              <a:t>luar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negeri</a:t>
            </a:r>
            <a:r>
              <a:rPr lang="en-ID" sz="2400" dirty="0">
                <a:solidFill>
                  <a:schemeClr val="tx1"/>
                </a:solidFill>
              </a:rPr>
              <a:t>. “</a:t>
            </a:r>
            <a:r>
              <a:rPr lang="en-ID" sz="2400" dirty="0" err="1">
                <a:solidFill>
                  <a:schemeClr val="tx1"/>
                </a:solidFill>
              </a:rPr>
              <a:t>Saya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hanya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penjual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sayur</a:t>
            </a:r>
            <a:r>
              <a:rPr lang="en-ID" sz="2400" dirty="0">
                <a:solidFill>
                  <a:schemeClr val="tx1"/>
                </a:solidFill>
              </a:rPr>
              <a:t>. </a:t>
            </a:r>
            <a:r>
              <a:rPr lang="en-ID" sz="2400" dirty="0" err="1">
                <a:solidFill>
                  <a:schemeClr val="tx1"/>
                </a:solidFill>
              </a:rPr>
              <a:t>Uang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sehari-hari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hanya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cukup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untuk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makan</a:t>
            </a:r>
            <a:r>
              <a:rPr lang="en-ID" sz="2400" dirty="0">
                <a:solidFill>
                  <a:schemeClr val="tx1"/>
                </a:solidFill>
              </a:rPr>
              <a:t>. </a:t>
            </a:r>
            <a:r>
              <a:rPr lang="en-ID" sz="2400" dirty="0" err="1">
                <a:solidFill>
                  <a:schemeClr val="tx1"/>
                </a:solidFill>
              </a:rPr>
              <a:t>Saya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hanya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bisa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berdoa</a:t>
            </a:r>
            <a:r>
              <a:rPr lang="en-ID" sz="2400" dirty="0">
                <a:solidFill>
                  <a:schemeClr val="tx1"/>
                </a:solidFill>
              </a:rPr>
              <a:t> agar </a:t>
            </a:r>
            <a:r>
              <a:rPr lang="en-ID" sz="2400" dirty="0" err="1">
                <a:solidFill>
                  <a:schemeClr val="tx1"/>
                </a:solidFill>
              </a:rPr>
              <a:t>anak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saya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bisa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berhasil</a:t>
            </a:r>
            <a:r>
              <a:rPr lang="en-ID" sz="2400" dirty="0">
                <a:solidFill>
                  <a:schemeClr val="tx1"/>
                </a:solidFill>
              </a:rPr>
              <a:t>,” </a:t>
            </a:r>
            <a:r>
              <a:rPr lang="en-ID" sz="2400" dirty="0" err="1">
                <a:solidFill>
                  <a:schemeClr val="tx1"/>
                </a:solidFill>
              </a:rPr>
              <a:t>ucap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Muhsin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Maulana</a:t>
            </a:r>
            <a:r>
              <a:rPr lang="en-ID" sz="2400" dirty="0">
                <a:solidFill>
                  <a:schemeClr val="tx1"/>
                </a:solidFill>
              </a:rPr>
              <a:t>, </a:t>
            </a:r>
            <a:r>
              <a:rPr lang="en-ID" sz="2400" dirty="0" err="1">
                <a:solidFill>
                  <a:schemeClr val="tx1"/>
                </a:solidFill>
              </a:rPr>
              <a:t>bapak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Rifky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dengan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mata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sembab</a:t>
            </a:r>
            <a:r>
              <a:rPr lang="en-ID" sz="2400" dirty="0">
                <a:solidFill>
                  <a:schemeClr val="tx1"/>
                </a:solidFill>
              </a:rPr>
              <a:t>.</a:t>
            </a:r>
          </a:p>
          <a:p>
            <a:endParaRPr lang="en-ID" sz="2400" dirty="0" smtClean="0">
              <a:solidFill>
                <a:schemeClr val="tx1"/>
              </a:solidFill>
            </a:endParaRPr>
          </a:p>
          <a:p>
            <a:endParaRPr lang="en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1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4400" dirty="0" smtClean="0">
                <a:solidFill>
                  <a:schemeClr val="tx1"/>
                </a:solidFill>
              </a:rPr>
              <a:t>Angle…..</a:t>
            </a:r>
            <a:endParaRPr lang="en-ID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785" b="10346"/>
          <a:stretch/>
        </p:blipFill>
        <p:spPr>
          <a:xfrm>
            <a:off x="3331028" y="1544886"/>
            <a:ext cx="7813697" cy="43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9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3600" i="0" dirty="0" err="1" smtClean="0">
                <a:solidFill>
                  <a:schemeClr val="tx1"/>
                </a:solidFill>
              </a:rPr>
              <a:t>Teknik</a:t>
            </a:r>
            <a:r>
              <a:rPr lang="en-ID" sz="3600" i="0" dirty="0" smtClean="0">
                <a:solidFill>
                  <a:schemeClr val="tx1"/>
                </a:solidFill>
              </a:rPr>
              <a:t> </a:t>
            </a:r>
            <a:r>
              <a:rPr lang="en-ID" sz="3600" i="0" dirty="0" err="1" smtClean="0">
                <a:solidFill>
                  <a:schemeClr val="tx1"/>
                </a:solidFill>
              </a:rPr>
              <a:t>dasar</a:t>
            </a:r>
            <a:r>
              <a:rPr lang="en-ID" sz="3600" i="0" dirty="0" smtClean="0">
                <a:solidFill>
                  <a:schemeClr val="tx1"/>
                </a:solidFill>
              </a:rPr>
              <a:t>….</a:t>
            </a:r>
            <a:br>
              <a:rPr lang="en-ID" sz="3600" i="0" dirty="0" smtClean="0">
                <a:solidFill>
                  <a:schemeClr val="tx1"/>
                </a:solidFill>
              </a:rPr>
            </a:br>
            <a:r>
              <a:rPr lang="en-ID" sz="3600" i="0" dirty="0">
                <a:solidFill>
                  <a:schemeClr val="tx1"/>
                </a:solidFill>
              </a:rPr>
              <a:t/>
            </a:r>
            <a:br>
              <a:rPr lang="en-ID" sz="3600" i="0" dirty="0">
                <a:solidFill>
                  <a:schemeClr val="tx1"/>
                </a:solidFill>
              </a:rPr>
            </a:br>
            <a:r>
              <a:rPr lang="en-ID" sz="2400" i="0" dirty="0" err="1" smtClean="0">
                <a:solidFill>
                  <a:schemeClr val="tx1"/>
                </a:solidFill>
              </a:rPr>
              <a:t>Faktor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berpengaruh</a:t>
            </a:r>
            <a:r>
              <a:rPr lang="en-ID" sz="2400" i="0" dirty="0" smtClean="0">
                <a:solidFill>
                  <a:schemeClr val="tx1"/>
                </a:solidFill>
              </a:rPr>
              <a:t/>
            </a:r>
            <a:br>
              <a:rPr lang="en-ID" sz="2400" i="0" dirty="0" smtClean="0">
                <a:solidFill>
                  <a:schemeClr val="tx1"/>
                </a:solidFill>
              </a:rPr>
            </a:br>
            <a:r>
              <a:rPr lang="en-ID" sz="2400" i="0" dirty="0" smtClean="0">
                <a:solidFill>
                  <a:schemeClr val="tx1"/>
                </a:solidFill>
              </a:rPr>
              <a:t>1. </a:t>
            </a:r>
            <a:r>
              <a:rPr lang="en-ID" sz="2400" i="0" dirty="0" err="1" smtClean="0">
                <a:solidFill>
                  <a:schemeClr val="tx1"/>
                </a:solidFill>
              </a:rPr>
              <a:t>pengetahuan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terhadap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peristiwa</a:t>
            </a:r>
            <a:r>
              <a:rPr lang="en-ID" sz="2400" i="0" dirty="0" smtClean="0">
                <a:solidFill>
                  <a:schemeClr val="tx1"/>
                </a:solidFill>
              </a:rPr>
              <a:t/>
            </a:r>
            <a:br>
              <a:rPr lang="en-ID" sz="2400" i="0" dirty="0" smtClean="0">
                <a:solidFill>
                  <a:schemeClr val="tx1"/>
                </a:solidFill>
              </a:rPr>
            </a:br>
            <a:r>
              <a:rPr lang="en-ID" sz="2400" i="0" dirty="0" smtClean="0">
                <a:solidFill>
                  <a:schemeClr val="tx1"/>
                </a:solidFill>
              </a:rPr>
              <a:t>2. </a:t>
            </a:r>
            <a:r>
              <a:rPr lang="en-ID" sz="2400" i="0" dirty="0" err="1" smtClean="0">
                <a:solidFill>
                  <a:schemeClr val="tx1"/>
                </a:solidFill>
              </a:rPr>
              <a:t>kejelian</a:t>
            </a:r>
            <a:r>
              <a:rPr lang="en-ID" sz="2400" i="0" dirty="0" smtClean="0">
                <a:solidFill>
                  <a:schemeClr val="tx1"/>
                </a:solidFill>
              </a:rPr>
              <a:t>  </a:t>
            </a:r>
            <a:r>
              <a:rPr lang="en-ID" sz="2400" i="0" dirty="0" err="1" smtClean="0">
                <a:solidFill>
                  <a:schemeClr val="tx1"/>
                </a:solidFill>
              </a:rPr>
              <a:t>melihat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aspek</a:t>
            </a:r>
            <a:r>
              <a:rPr lang="en-ID" sz="2400" i="0" dirty="0" smtClean="0">
                <a:solidFill>
                  <a:schemeClr val="tx1"/>
                </a:solidFill>
              </a:rPr>
              <a:t> yang </a:t>
            </a:r>
            <a:r>
              <a:rPr lang="en-ID" sz="2400" i="0" dirty="0" err="1" smtClean="0">
                <a:solidFill>
                  <a:schemeClr val="tx1"/>
                </a:solidFill>
              </a:rPr>
              <a:t>ditonjolkan</a:t>
            </a:r>
            <a:endParaRPr lang="en-ID" sz="2400" i="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4891" y="949695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8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9544594" cy="1138493"/>
          </a:xfrm>
        </p:spPr>
        <p:txBody>
          <a:bodyPr>
            <a:normAutofit/>
          </a:bodyPr>
          <a:lstStyle/>
          <a:p>
            <a:pPr algn="l"/>
            <a:r>
              <a:rPr lang="en-ID" sz="4000" dirty="0" err="1" smtClean="0"/>
              <a:t>Penjabaran</a:t>
            </a:r>
            <a:endParaRPr lang="en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06426"/>
            <a:ext cx="10236924" cy="3650237"/>
          </a:xfrm>
        </p:spPr>
        <p:txBody>
          <a:bodyPr>
            <a:normAutofit/>
          </a:bodyPr>
          <a:lstStyle/>
          <a:p>
            <a:r>
              <a:rPr lang="en-ID" sz="2800" dirty="0" smtClean="0">
                <a:solidFill>
                  <a:srgbClr val="FF0000"/>
                </a:solidFill>
              </a:rPr>
              <a:t>What		: </a:t>
            </a:r>
            <a:r>
              <a:rPr lang="en-ID" sz="2800" dirty="0" err="1" smtClean="0">
                <a:solidFill>
                  <a:srgbClr val="FF0000"/>
                </a:solidFill>
              </a:rPr>
              <a:t>penyerahan</a:t>
            </a:r>
            <a:r>
              <a:rPr lang="en-ID" sz="2800" dirty="0" smtClean="0">
                <a:solidFill>
                  <a:srgbClr val="FF0000"/>
                </a:solidFill>
              </a:rPr>
              <a:t> </a:t>
            </a:r>
            <a:r>
              <a:rPr lang="en-ID" sz="2800" dirty="0" err="1" smtClean="0">
                <a:solidFill>
                  <a:srgbClr val="FF0000"/>
                </a:solidFill>
              </a:rPr>
              <a:t>beasiswa</a:t>
            </a:r>
            <a:r>
              <a:rPr lang="en-ID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ID" sz="2800" dirty="0" smtClean="0">
                <a:solidFill>
                  <a:srgbClr val="FF0000"/>
                </a:solidFill>
              </a:rPr>
              <a:t>Who		: </a:t>
            </a:r>
            <a:r>
              <a:rPr lang="en-ID" sz="2800" dirty="0" err="1" smtClean="0">
                <a:solidFill>
                  <a:srgbClr val="FF0000"/>
                </a:solidFill>
              </a:rPr>
              <a:t>Anies</a:t>
            </a:r>
            <a:r>
              <a:rPr lang="en-ID" sz="2800" dirty="0" smtClean="0">
                <a:solidFill>
                  <a:srgbClr val="FF0000"/>
                </a:solidFill>
              </a:rPr>
              <a:t>, </a:t>
            </a:r>
            <a:r>
              <a:rPr lang="en-ID" sz="2800" dirty="0" err="1" smtClean="0">
                <a:solidFill>
                  <a:srgbClr val="FF0000"/>
                </a:solidFill>
              </a:rPr>
              <a:t>tiga</a:t>
            </a:r>
            <a:r>
              <a:rPr lang="en-ID" sz="2800" dirty="0" smtClean="0">
                <a:solidFill>
                  <a:srgbClr val="FF0000"/>
                </a:solidFill>
              </a:rPr>
              <a:t> </a:t>
            </a:r>
            <a:r>
              <a:rPr lang="en-ID" sz="2800" dirty="0" err="1" smtClean="0">
                <a:solidFill>
                  <a:srgbClr val="FF0000"/>
                </a:solidFill>
              </a:rPr>
              <a:t>siswa</a:t>
            </a:r>
            <a:r>
              <a:rPr lang="en-ID" sz="2800" dirty="0" smtClean="0">
                <a:solidFill>
                  <a:srgbClr val="FF0000"/>
                </a:solidFill>
              </a:rPr>
              <a:t>, orang </a:t>
            </a:r>
            <a:r>
              <a:rPr lang="en-ID" sz="2800" dirty="0" err="1" smtClean="0">
                <a:solidFill>
                  <a:srgbClr val="FF0000"/>
                </a:solidFill>
              </a:rPr>
              <a:t>tua</a:t>
            </a:r>
            <a:r>
              <a:rPr lang="en-ID" sz="2800" dirty="0" smtClean="0">
                <a:solidFill>
                  <a:srgbClr val="FF0000"/>
                </a:solidFill>
              </a:rPr>
              <a:t> </a:t>
            </a:r>
            <a:r>
              <a:rPr lang="en-ID" sz="2800" dirty="0" err="1" smtClean="0">
                <a:solidFill>
                  <a:srgbClr val="FF0000"/>
                </a:solidFill>
              </a:rPr>
              <a:t>siswa</a:t>
            </a:r>
            <a:endParaRPr lang="en-ID" sz="2800" dirty="0" smtClean="0">
              <a:solidFill>
                <a:srgbClr val="FF0000"/>
              </a:solidFill>
            </a:endParaRPr>
          </a:p>
          <a:p>
            <a:r>
              <a:rPr lang="en-ID" sz="2800" dirty="0" smtClean="0">
                <a:solidFill>
                  <a:srgbClr val="FF0000"/>
                </a:solidFill>
              </a:rPr>
              <a:t>When		: </a:t>
            </a:r>
            <a:r>
              <a:rPr lang="en-ID" sz="2800" dirty="0" err="1" smtClean="0">
                <a:solidFill>
                  <a:srgbClr val="FF0000"/>
                </a:solidFill>
              </a:rPr>
              <a:t>Sabtu</a:t>
            </a:r>
            <a:r>
              <a:rPr lang="en-ID" sz="2800" dirty="0" smtClean="0">
                <a:solidFill>
                  <a:srgbClr val="FF0000"/>
                </a:solidFill>
              </a:rPr>
              <a:t> </a:t>
            </a:r>
            <a:r>
              <a:rPr lang="en-ID" sz="2800" dirty="0" err="1" smtClean="0">
                <a:solidFill>
                  <a:srgbClr val="FF0000"/>
                </a:solidFill>
              </a:rPr>
              <a:t>pagi</a:t>
            </a:r>
            <a:endParaRPr lang="en-ID" sz="2800" dirty="0" smtClean="0">
              <a:solidFill>
                <a:srgbClr val="FF0000"/>
              </a:solidFill>
            </a:endParaRPr>
          </a:p>
          <a:p>
            <a:r>
              <a:rPr lang="en-ID" sz="2800" dirty="0" smtClean="0">
                <a:solidFill>
                  <a:srgbClr val="FF0000"/>
                </a:solidFill>
              </a:rPr>
              <a:t>Where		: </a:t>
            </a:r>
            <a:r>
              <a:rPr lang="en-ID" sz="2800" dirty="0" err="1" smtClean="0">
                <a:solidFill>
                  <a:srgbClr val="FF0000"/>
                </a:solidFill>
              </a:rPr>
              <a:t>Balaikota</a:t>
            </a:r>
            <a:endParaRPr lang="en-ID" sz="2800" dirty="0" smtClean="0">
              <a:solidFill>
                <a:srgbClr val="FF0000"/>
              </a:solidFill>
            </a:endParaRPr>
          </a:p>
          <a:p>
            <a:r>
              <a:rPr lang="en-ID" sz="2800" dirty="0" smtClean="0">
                <a:solidFill>
                  <a:srgbClr val="FF0000"/>
                </a:solidFill>
              </a:rPr>
              <a:t>Why 		: </a:t>
            </a:r>
            <a:r>
              <a:rPr lang="en-ID" sz="2800" dirty="0" err="1" smtClean="0">
                <a:solidFill>
                  <a:srgbClr val="FF0000"/>
                </a:solidFill>
              </a:rPr>
              <a:t>lolos</a:t>
            </a:r>
            <a:r>
              <a:rPr lang="en-ID" sz="2800" dirty="0" smtClean="0">
                <a:solidFill>
                  <a:srgbClr val="FF0000"/>
                </a:solidFill>
              </a:rPr>
              <a:t> final </a:t>
            </a:r>
            <a:r>
              <a:rPr lang="en-ID" sz="2800" dirty="0" err="1" smtClean="0">
                <a:solidFill>
                  <a:srgbClr val="FF0000"/>
                </a:solidFill>
              </a:rPr>
              <a:t>olimpiade</a:t>
            </a:r>
            <a:r>
              <a:rPr lang="en-ID" sz="2800" dirty="0" smtClean="0">
                <a:solidFill>
                  <a:srgbClr val="FF0000"/>
                </a:solidFill>
              </a:rPr>
              <a:t> </a:t>
            </a:r>
            <a:r>
              <a:rPr lang="en-ID" sz="2800" dirty="0" err="1" smtClean="0">
                <a:solidFill>
                  <a:srgbClr val="FF0000"/>
                </a:solidFill>
              </a:rPr>
              <a:t>sains</a:t>
            </a:r>
            <a:endParaRPr lang="en-ID" sz="2800" dirty="0" smtClean="0">
              <a:solidFill>
                <a:srgbClr val="FF0000"/>
              </a:solidFill>
            </a:endParaRPr>
          </a:p>
          <a:p>
            <a:r>
              <a:rPr lang="en-ID" sz="2800" dirty="0" smtClean="0">
                <a:solidFill>
                  <a:srgbClr val="FF0000"/>
                </a:solidFill>
              </a:rPr>
              <a:t>How		: </a:t>
            </a:r>
            <a:r>
              <a:rPr lang="en-ID" sz="2800" dirty="0" err="1" smtClean="0">
                <a:solidFill>
                  <a:srgbClr val="FF0000"/>
                </a:solidFill>
              </a:rPr>
              <a:t>penuh</a:t>
            </a:r>
            <a:r>
              <a:rPr lang="en-ID" sz="2800" dirty="0" smtClean="0">
                <a:solidFill>
                  <a:srgbClr val="FF0000"/>
                </a:solidFill>
              </a:rPr>
              <a:t> </a:t>
            </a:r>
            <a:r>
              <a:rPr lang="en-ID" sz="2800" dirty="0" err="1" smtClean="0">
                <a:solidFill>
                  <a:srgbClr val="FF0000"/>
                </a:solidFill>
              </a:rPr>
              <a:t>suka</a:t>
            </a:r>
            <a:r>
              <a:rPr lang="en-ID" sz="2800" dirty="0" smtClean="0">
                <a:solidFill>
                  <a:srgbClr val="FF0000"/>
                </a:solidFill>
              </a:rPr>
              <a:t> </a:t>
            </a:r>
            <a:r>
              <a:rPr lang="en-ID" sz="2800" dirty="0" err="1" smtClean="0">
                <a:solidFill>
                  <a:srgbClr val="FF0000"/>
                </a:solidFill>
              </a:rPr>
              <a:t>cita</a:t>
            </a:r>
            <a:r>
              <a:rPr lang="en-ID" sz="2800" dirty="0" smtClean="0">
                <a:solidFill>
                  <a:srgbClr val="FF0000"/>
                </a:solidFill>
              </a:rPr>
              <a:t> </a:t>
            </a:r>
            <a:endParaRPr lang="en-ID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9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ID" sz="3200" i="0" dirty="0" err="1" smtClean="0"/>
              <a:t>Kloning</a:t>
            </a:r>
            <a:r>
              <a:rPr lang="en-ID" sz="3200" i="0" dirty="0" smtClean="0"/>
              <a:t> </a:t>
            </a:r>
            <a:r>
              <a:rPr lang="en-ID" sz="3200" i="0" dirty="0" err="1" smtClean="0"/>
              <a:t>berita</a:t>
            </a:r>
            <a:r>
              <a:rPr lang="en-ID" sz="3200" i="0" dirty="0" smtClean="0"/>
              <a:t/>
            </a:r>
            <a:br>
              <a:rPr lang="en-ID" sz="3200" i="0" dirty="0" smtClean="0"/>
            </a:br>
            <a:r>
              <a:rPr lang="en-ID" sz="3200" i="0" dirty="0" smtClean="0"/>
              <a:t/>
            </a:r>
            <a:br>
              <a:rPr lang="en-ID" sz="3200" i="0" dirty="0" smtClean="0"/>
            </a:br>
            <a:r>
              <a:rPr lang="en-ID" sz="2400" i="0" dirty="0" err="1">
                <a:solidFill>
                  <a:schemeClr val="tx1"/>
                </a:solidFill>
              </a:rPr>
              <a:t>Pembuatan</a:t>
            </a:r>
            <a:r>
              <a:rPr lang="en-ID" sz="2400" i="0" dirty="0">
                <a:solidFill>
                  <a:schemeClr val="tx1"/>
                </a:solidFill>
              </a:rPr>
              <a:t> </a:t>
            </a:r>
            <a:r>
              <a:rPr lang="en-ID" sz="2400" i="0" dirty="0" err="1">
                <a:solidFill>
                  <a:schemeClr val="tx1"/>
                </a:solidFill>
              </a:rPr>
              <a:t>berita</a:t>
            </a:r>
            <a:r>
              <a:rPr lang="en-ID" sz="2400" i="0" dirty="0">
                <a:solidFill>
                  <a:schemeClr val="tx1"/>
                </a:solidFill>
              </a:rPr>
              <a:t> </a:t>
            </a:r>
            <a:r>
              <a:rPr lang="en-ID" sz="2400" i="0" dirty="0" err="1">
                <a:solidFill>
                  <a:schemeClr val="tx1"/>
                </a:solidFill>
              </a:rPr>
              <a:t>berdasarkan</a:t>
            </a:r>
            <a:r>
              <a:rPr lang="en-ID" sz="2400" i="0" dirty="0">
                <a:solidFill>
                  <a:schemeClr val="tx1"/>
                </a:solidFill>
              </a:rPr>
              <a:t> </a:t>
            </a:r>
            <a:r>
              <a:rPr lang="en-ID" sz="2400" i="0" dirty="0" err="1">
                <a:solidFill>
                  <a:schemeClr val="tx1"/>
                </a:solidFill>
              </a:rPr>
              <a:t>berita</a:t>
            </a:r>
            <a:r>
              <a:rPr lang="en-ID" sz="2400" i="0" dirty="0">
                <a:solidFill>
                  <a:schemeClr val="tx1"/>
                </a:solidFill>
              </a:rPr>
              <a:t> yang </a:t>
            </a:r>
            <a:r>
              <a:rPr lang="en-ID" sz="2400" i="0" dirty="0" err="1">
                <a:solidFill>
                  <a:schemeClr val="tx1"/>
                </a:solidFill>
              </a:rPr>
              <a:t>sudah</a:t>
            </a:r>
            <a:r>
              <a:rPr lang="en-ID" sz="2400" i="0" dirty="0">
                <a:solidFill>
                  <a:schemeClr val="tx1"/>
                </a:solidFill>
              </a:rPr>
              <a:t> </a:t>
            </a:r>
            <a:r>
              <a:rPr lang="en-ID" sz="2400" i="0" dirty="0" err="1">
                <a:solidFill>
                  <a:schemeClr val="tx1"/>
                </a:solidFill>
              </a:rPr>
              <a:t>ada</a:t>
            </a:r>
            <a:r>
              <a:rPr lang="en-ID" sz="2400" i="0" dirty="0">
                <a:solidFill>
                  <a:schemeClr val="tx1"/>
                </a:solidFill>
              </a:rPr>
              <a:t>. Reporter </a:t>
            </a:r>
            <a:r>
              <a:rPr lang="en-ID" sz="2400" i="0" dirty="0" err="1">
                <a:solidFill>
                  <a:schemeClr val="tx1"/>
                </a:solidFill>
              </a:rPr>
              <a:t>hanya</a:t>
            </a:r>
            <a:r>
              <a:rPr lang="en-ID" sz="2400" i="0" dirty="0">
                <a:solidFill>
                  <a:schemeClr val="tx1"/>
                </a:solidFill>
              </a:rPr>
              <a:t> </a:t>
            </a:r>
            <a:r>
              <a:rPr lang="en-ID" sz="2400" i="0" dirty="0" err="1">
                <a:solidFill>
                  <a:schemeClr val="tx1"/>
                </a:solidFill>
              </a:rPr>
              <a:t>utak</a:t>
            </a:r>
            <a:r>
              <a:rPr lang="en-ID" sz="2400" i="0" dirty="0">
                <a:solidFill>
                  <a:schemeClr val="tx1"/>
                </a:solidFill>
              </a:rPr>
              <a:t> </a:t>
            </a:r>
            <a:r>
              <a:rPr lang="en-ID" sz="2400" i="0" dirty="0" err="1">
                <a:solidFill>
                  <a:schemeClr val="tx1"/>
                </a:solidFill>
              </a:rPr>
              <a:t>atik</a:t>
            </a:r>
            <a:r>
              <a:rPr lang="en-ID" sz="2400" i="0" dirty="0">
                <a:solidFill>
                  <a:schemeClr val="tx1"/>
                </a:solidFill>
              </a:rPr>
              <a:t> </a:t>
            </a:r>
            <a:r>
              <a:rPr lang="en-ID" sz="2400" i="0" dirty="0" err="1">
                <a:solidFill>
                  <a:schemeClr val="tx1"/>
                </a:solidFill>
              </a:rPr>
              <a:t>sedikit</a:t>
            </a:r>
            <a:r>
              <a:rPr lang="en-ID" sz="2400" i="0" dirty="0">
                <a:solidFill>
                  <a:schemeClr val="tx1"/>
                </a:solidFill>
              </a:rPr>
              <a:t> </a:t>
            </a:r>
            <a:r>
              <a:rPr lang="en-ID" sz="2400" i="0" dirty="0" err="1">
                <a:solidFill>
                  <a:schemeClr val="tx1"/>
                </a:solidFill>
              </a:rPr>
              <a:t>lalu</a:t>
            </a:r>
            <a:r>
              <a:rPr lang="en-ID" sz="2400" i="0" dirty="0">
                <a:solidFill>
                  <a:schemeClr val="tx1"/>
                </a:solidFill>
              </a:rPr>
              <a:t> </a:t>
            </a:r>
            <a:r>
              <a:rPr lang="en-ID" sz="2400" i="0" dirty="0" err="1">
                <a:solidFill>
                  <a:schemeClr val="tx1"/>
                </a:solidFill>
              </a:rPr>
              <a:t>disetor</a:t>
            </a:r>
            <a:r>
              <a:rPr lang="en-ID" sz="2400" i="0" dirty="0">
                <a:solidFill>
                  <a:schemeClr val="tx1"/>
                </a:solidFill>
              </a:rPr>
              <a:t> </a:t>
            </a:r>
            <a:r>
              <a:rPr lang="en-ID" sz="2400" i="0" dirty="0" err="1">
                <a:solidFill>
                  <a:schemeClr val="tx1"/>
                </a:solidFill>
              </a:rPr>
              <a:t>ke</a:t>
            </a:r>
            <a:r>
              <a:rPr lang="en-ID" sz="2400" i="0" dirty="0">
                <a:solidFill>
                  <a:schemeClr val="tx1"/>
                </a:solidFill>
              </a:rPr>
              <a:t> editor. </a:t>
            </a:r>
            <a:r>
              <a:rPr lang="en-ID" sz="2800" i="0" dirty="0">
                <a:solidFill>
                  <a:schemeClr val="tx1"/>
                </a:solidFill>
              </a:rPr>
              <a:t/>
            </a:r>
            <a:br>
              <a:rPr lang="en-ID" sz="2800" i="0" dirty="0">
                <a:solidFill>
                  <a:schemeClr val="tx1"/>
                </a:solidFill>
              </a:rPr>
            </a:br>
            <a:endParaRPr lang="en-ID" sz="28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313509"/>
            <a:ext cx="6248398" cy="5910713"/>
          </a:xfrm>
        </p:spPr>
        <p:txBody>
          <a:bodyPr>
            <a:normAutofit/>
          </a:bodyPr>
          <a:lstStyle/>
          <a:p>
            <a:r>
              <a:rPr lang="en-ID" sz="2400" dirty="0" err="1" smtClean="0">
                <a:solidFill>
                  <a:schemeClr val="tx1"/>
                </a:solidFill>
              </a:rPr>
              <a:t>Bahaya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</a:t>
            </a:r>
            <a:r>
              <a:rPr lang="en-ID" sz="2400" dirty="0" err="1" smtClean="0">
                <a:solidFill>
                  <a:schemeClr val="tx1"/>
                </a:solidFill>
              </a:rPr>
              <a:t>loning</a:t>
            </a:r>
            <a:endParaRPr lang="en-ID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D" sz="2400" dirty="0" smtClean="0">
                <a:solidFill>
                  <a:schemeClr val="tx1"/>
                </a:solidFill>
              </a:rPr>
              <a:t>1. </a:t>
            </a:r>
            <a:r>
              <a:rPr lang="en-ID" sz="2400" dirty="0" err="1">
                <a:solidFill>
                  <a:schemeClr val="tx1"/>
                </a:solidFill>
              </a:rPr>
              <a:t>J</a:t>
            </a:r>
            <a:r>
              <a:rPr lang="en-ID" sz="2400" dirty="0" err="1" smtClean="0">
                <a:solidFill>
                  <a:schemeClr val="tx1"/>
                </a:solidFill>
              </a:rPr>
              <a:t>ika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sama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persis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berita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aslinya</a:t>
            </a:r>
            <a:r>
              <a:rPr lang="en-ID" sz="2400" dirty="0" smtClean="0">
                <a:solidFill>
                  <a:schemeClr val="tx1"/>
                </a:solidFill>
              </a:rPr>
              <a:t>, </a:t>
            </a:r>
            <a:r>
              <a:rPr lang="en-ID" sz="2400" dirty="0" err="1" smtClean="0">
                <a:solidFill>
                  <a:schemeClr val="tx1"/>
                </a:solidFill>
              </a:rPr>
              <a:t>berarti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jiplak</a:t>
            </a:r>
            <a:endParaRPr lang="en-ID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D" sz="2400" dirty="0" smtClean="0">
                <a:solidFill>
                  <a:schemeClr val="tx1"/>
                </a:solidFill>
              </a:rPr>
              <a:t>2. </a:t>
            </a:r>
            <a:r>
              <a:rPr lang="en-ID" sz="2400" dirty="0" err="1" smtClean="0">
                <a:solidFill>
                  <a:schemeClr val="tx1"/>
                </a:solidFill>
              </a:rPr>
              <a:t>Rawan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delik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pers</a:t>
            </a:r>
            <a:endParaRPr lang="en-ID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D" sz="2400" dirty="0" smtClean="0">
                <a:solidFill>
                  <a:schemeClr val="tx1"/>
                </a:solidFill>
              </a:rPr>
              <a:t>3. Reporter yang </a:t>
            </a:r>
            <a:r>
              <a:rPr lang="en-ID" sz="2400" dirty="0" err="1" smtClean="0">
                <a:solidFill>
                  <a:schemeClr val="tx1"/>
                </a:solidFill>
              </a:rPr>
              <a:t>suka</a:t>
            </a:r>
            <a:r>
              <a:rPr lang="en-ID" sz="2400" dirty="0" smtClean="0">
                <a:solidFill>
                  <a:schemeClr val="tx1"/>
                </a:solidFill>
              </a:rPr>
              <a:t> cloning </a:t>
            </a:r>
            <a:r>
              <a:rPr lang="en-ID" sz="2400" dirty="0" err="1" smtClean="0">
                <a:solidFill>
                  <a:schemeClr val="tx1"/>
                </a:solidFill>
              </a:rPr>
              <a:t>berarti</a:t>
            </a:r>
            <a:r>
              <a:rPr lang="en-ID" sz="2400" dirty="0" smtClean="0">
                <a:solidFill>
                  <a:schemeClr val="tx1"/>
                </a:solidFill>
              </a:rPr>
              <a:t> MALAS</a:t>
            </a:r>
          </a:p>
          <a:p>
            <a:endParaRPr lang="en-ID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asil gambar untuk kloning berita di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78" y="3035924"/>
            <a:ext cx="5343887" cy="34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4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ID" sz="3200" dirty="0" smtClean="0"/>
              <a:t>Copy Paste</a:t>
            </a:r>
            <a:br>
              <a:rPr lang="en-ID" sz="3200" dirty="0" smtClean="0"/>
            </a:br>
            <a:r>
              <a:rPr lang="en-ID" sz="3200" dirty="0"/>
              <a:t/>
            </a:r>
            <a:br>
              <a:rPr lang="en-ID" sz="3200" dirty="0"/>
            </a:br>
            <a:r>
              <a:rPr lang="en-ID" sz="2400" i="0" dirty="0" err="1" smtClean="0">
                <a:solidFill>
                  <a:schemeClr val="tx1"/>
                </a:solidFill>
              </a:rPr>
              <a:t>Mengkopi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berita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apa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adanya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tanpa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perubahan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sedikitpun</a:t>
            </a:r>
            <a:r>
              <a:rPr lang="en-ID" sz="2400" i="0" dirty="0" smtClean="0">
                <a:solidFill>
                  <a:schemeClr val="tx1"/>
                </a:solidFill>
              </a:rPr>
              <a:t> yang </a:t>
            </a:r>
            <a:r>
              <a:rPr lang="en-ID" sz="2400" i="0" dirty="0" err="1" smtClean="0">
                <a:solidFill>
                  <a:schemeClr val="tx1"/>
                </a:solidFill>
              </a:rPr>
              <a:t>biasanya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diambil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dari</a:t>
            </a:r>
            <a:r>
              <a:rPr lang="en-ID" sz="2400" i="0" dirty="0" smtClean="0">
                <a:solidFill>
                  <a:schemeClr val="tx1"/>
                </a:solidFill>
              </a:rPr>
              <a:t> internet</a:t>
            </a:r>
            <a:endParaRPr lang="en-ID" sz="3200" i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923433"/>
            <a:ext cx="6667500" cy="37433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5906" y="569066"/>
            <a:ext cx="6834092" cy="5426785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2636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3600" dirty="0" err="1" smtClean="0"/>
              <a:t>Sama</a:t>
            </a:r>
            <a:r>
              <a:rPr lang="en-ID" sz="3600" dirty="0" smtClean="0"/>
              <a:t> </a:t>
            </a:r>
            <a:r>
              <a:rPr lang="en-ID" sz="3600" dirty="0" err="1" smtClean="0"/>
              <a:t>persis</a:t>
            </a:r>
            <a:r>
              <a:rPr lang="en-ID" sz="4800" dirty="0" smtClean="0"/>
              <a:t/>
            </a:r>
            <a:br>
              <a:rPr lang="en-ID" sz="4800" dirty="0" smtClean="0"/>
            </a:br>
            <a:r>
              <a:rPr lang="en-ID" sz="4400" dirty="0" smtClean="0"/>
              <a:t/>
            </a:r>
            <a:br>
              <a:rPr lang="en-ID" sz="4400" dirty="0" smtClean="0"/>
            </a:br>
            <a:r>
              <a:rPr lang="en-ID" sz="2400" i="0" dirty="0" err="1" smtClean="0">
                <a:solidFill>
                  <a:schemeClr val="tx1"/>
                </a:solidFill>
              </a:rPr>
              <a:t>Judul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>
                <a:solidFill>
                  <a:schemeClr val="tx1"/>
                </a:solidFill>
              </a:rPr>
              <a:t/>
            </a:r>
            <a:br>
              <a:rPr lang="en-ID" sz="2400" i="0" dirty="0">
                <a:solidFill>
                  <a:schemeClr val="tx1"/>
                </a:solidFill>
              </a:rPr>
            </a:br>
            <a:r>
              <a:rPr lang="en-ID" sz="2400" i="0" dirty="0" smtClean="0">
                <a:solidFill>
                  <a:schemeClr val="tx1"/>
                </a:solidFill>
              </a:rPr>
              <a:t>lead </a:t>
            </a:r>
            <a:br>
              <a:rPr lang="en-ID" sz="2400" i="0" dirty="0" smtClean="0">
                <a:solidFill>
                  <a:schemeClr val="tx1"/>
                </a:solidFill>
              </a:rPr>
            </a:br>
            <a:r>
              <a:rPr lang="en-ID" sz="2400" i="0" dirty="0" err="1" smtClean="0">
                <a:solidFill>
                  <a:schemeClr val="tx1"/>
                </a:solidFill>
              </a:rPr>
              <a:t>isi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r>
              <a:rPr lang="en-ID" sz="2400" i="0" dirty="0" err="1" smtClean="0">
                <a:solidFill>
                  <a:schemeClr val="tx1"/>
                </a:solidFill>
              </a:rPr>
              <a:t>berita</a:t>
            </a:r>
            <a:r>
              <a:rPr lang="en-ID" sz="2400" i="0" dirty="0" smtClean="0">
                <a:solidFill>
                  <a:schemeClr val="tx1"/>
                </a:solidFill>
              </a:rPr>
              <a:t/>
            </a:r>
            <a:br>
              <a:rPr lang="en-ID" sz="2400" i="0" dirty="0" smtClean="0">
                <a:solidFill>
                  <a:schemeClr val="tx1"/>
                </a:solidFill>
              </a:rPr>
            </a:br>
            <a:r>
              <a:rPr lang="en-ID" sz="2400" i="0" dirty="0" smtClean="0">
                <a:solidFill>
                  <a:schemeClr val="tx1"/>
                </a:solidFill>
              </a:rPr>
              <a:t>paragraph</a:t>
            </a:r>
            <a:br>
              <a:rPr lang="en-ID" sz="2400" i="0" dirty="0" smtClean="0">
                <a:solidFill>
                  <a:schemeClr val="tx1"/>
                </a:solidFill>
              </a:rPr>
            </a:br>
            <a:r>
              <a:rPr lang="en-ID" sz="2400" i="0" dirty="0" err="1" smtClean="0">
                <a:solidFill>
                  <a:schemeClr val="tx1"/>
                </a:solidFill>
              </a:rPr>
              <a:t>kalimat</a:t>
            </a:r>
            <a:r>
              <a:rPr lang="en-ID" sz="2400" i="0" dirty="0" smtClean="0">
                <a:solidFill>
                  <a:schemeClr val="tx1"/>
                </a:solidFill>
              </a:rPr>
              <a:t/>
            </a:r>
            <a:br>
              <a:rPr lang="en-ID" sz="2400" i="0" dirty="0" smtClean="0">
                <a:solidFill>
                  <a:schemeClr val="tx1"/>
                </a:solidFill>
              </a:rPr>
            </a:br>
            <a:r>
              <a:rPr lang="en-ID" sz="2400" i="0" dirty="0" err="1" smtClean="0">
                <a:solidFill>
                  <a:schemeClr val="tx1"/>
                </a:solidFill>
              </a:rPr>
              <a:t>kutipan</a:t>
            </a:r>
            <a:r>
              <a:rPr lang="en-ID" sz="2400" i="0" dirty="0" smtClean="0">
                <a:solidFill>
                  <a:schemeClr val="tx1"/>
                </a:solidFill>
              </a:rPr>
              <a:t/>
            </a:r>
            <a:br>
              <a:rPr lang="en-ID" sz="2400" i="0" dirty="0" smtClean="0">
                <a:solidFill>
                  <a:schemeClr val="tx1"/>
                </a:solidFill>
              </a:rPr>
            </a:br>
            <a:r>
              <a:rPr lang="en-ID" sz="2400" i="0" dirty="0" err="1" smtClean="0">
                <a:solidFill>
                  <a:schemeClr val="tx1"/>
                </a:solidFill>
              </a:rPr>
              <a:t>dll</a:t>
            </a:r>
            <a:r>
              <a:rPr lang="en-ID" sz="2400" i="0" dirty="0" smtClean="0">
                <a:solidFill>
                  <a:schemeClr val="tx1"/>
                </a:solidFill>
              </a:rPr>
              <a:t> </a:t>
            </a:r>
            <a:endParaRPr lang="en-ID" sz="4400" i="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8575" y="4239291"/>
            <a:ext cx="3857513" cy="2126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877" y="559678"/>
            <a:ext cx="3286911" cy="32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smtClean="0">
                <a:solidFill>
                  <a:schemeClr val="tx1"/>
                </a:solidFill>
              </a:rPr>
              <a:t>5W 1H</a:t>
            </a:r>
          </a:p>
          <a:p>
            <a:r>
              <a:rPr lang="en-ID" dirty="0" smtClean="0">
                <a:solidFill>
                  <a:schemeClr val="tx1"/>
                </a:solidFill>
              </a:rPr>
              <a:t>PIRAMIDA TERBALIK</a:t>
            </a:r>
          </a:p>
          <a:p>
            <a:r>
              <a:rPr lang="en-ID" dirty="0" smtClean="0">
                <a:solidFill>
                  <a:schemeClr val="tx1"/>
                </a:solidFill>
              </a:rPr>
              <a:t>ANGLE BERITA</a:t>
            </a:r>
          </a:p>
          <a:p>
            <a:r>
              <a:rPr lang="en-ID" dirty="0" smtClean="0">
                <a:solidFill>
                  <a:schemeClr val="tx1"/>
                </a:solidFill>
              </a:rPr>
              <a:t>KLONING</a:t>
            </a:r>
          </a:p>
          <a:p>
            <a:r>
              <a:rPr lang="en-ID" dirty="0" smtClean="0">
                <a:solidFill>
                  <a:schemeClr val="tx1"/>
                </a:solidFill>
              </a:rPr>
              <a:t>BAHASA JURNALISTIK</a:t>
            </a:r>
          </a:p>
          <a:p>
            <a:r>
              <a:rPr lang="en-ID" dirty="0" smtClean="0">
                <a:solidFill>
                  <a:schemeClr val="tx1"/>
                </a:solidFill>
              </a:rPr>
              <a:t>AKURASI</a:t>
            </a:r>
          </a:p>
          <a:p>
            <a:r>
              <a:rPr lang="en-ID" dirty="0" smtClean="0">
                <a:solidFill>
                  <a:schemeClr val="tx1"/>
                </a:solidFill>
              </a:rPr>
              <a:t>COPY PASTE</a:t>
            </a:r>
          </a:p>
          <a:p>
            <a:r>
              <a:rPr lang="en-ID" dirty="0" smtClean="0">
                <a:solidFill>
                  <a:schemeClr val="tx1"/>
                </a:solidFill>
              </a:rPr>
              <a:t>DEADLINE, BYLINE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3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400" i="0" dirty="0" err="1" smtClean="0"/>
              <a:t>Berita</a:t>
            </a:r>
            <a:r>
              <a:rPr lang="en-ID" sz="2400" i="0" dirty="0" smtClean="0"/>
              <a:t> </a:t>
            </a:r>
            <a:r>
              <a:rPr lang="en-ID" sz="2400" i="0" dirty="0" err="1" smtClean="0"/>
              <a:t>terdiri</a:t>
            </a:r>
            <a:r>
              <a:rPr lang="en-ID" sz="2400" i="0" dirty="0" smtClean="0"/>
              <a:t> </a:t>
            </a:r>
            <a:r>
              <a:rPr lang="en-ID" sz="2400" i="0" dirty="0" err="1" smtClean="0"/>
              <a:t>atas</a:t>
            </a:r>
            <a:r>
              <a:rPr lang="en-ID" sz="2400" i="0" dirty="0" smtClean="0"/>
              <a:t> </a:t>
            </a:r>
            <a:r>
              <a:rPr lang="en-ID" sz="2400" i="0" dirty="0" err="1" smtClean="0"/>
              <a:t>kalimat-kalimat</a:t>
            </a:r>
            <a:r>
              <a:rPr lang="en-ID" sz="2400" i="0" dirty="0" smtClean="0"/>
              <a:t> yang </a:t>
            </a:r>
            <a:r>
              <a:rPr lang="en-ID" sz="2400" i="0" dirty="0" err="1" smtClean="0"/>
              <a:t>tersusun</a:t>
            </a:r>
            <a:r>
              <a:rPr lang="en-ID" sz="2400" i="0" dirty="0" smtClean="0"/>
              <a:t> </a:t>
            </a:r>
            <a:r>
              <a:rPr lang="en-ID" sz="2400" i="0" dirty="0" err="1" smtClean="0"/>
              <a:t>dan</a:t>
            </a:r>
            <a:r>
              <a:rPr lang="en-ID" sz="2400" i="0" dirty="0" smtClean="0"/>
              <a:t> </a:t>
            </a:r>
            <a:r>
              <a:rPr lang="en-ID" sz="2400" i="0" dirty="0" err="1" smtClean="0"/>
              <a:t>memiliki</a:t>
            </a:r>
            <a:r>
              <a:rPr lang="en-ID" sz="2400" i="0" dirty="0"/>
              <a:t> </a:t>
            </a:r>
            <a:r>
              <a:rPr lang="en-ID" sz="2400" i="0" dirty="0" err="1" smtClean="0"/>
              <a:t>pokok</a:t>
            </a:r>
            <a:r>
              <a:rPr lang="en-ID" sz="2400" i="0" dirty="0" smtClean="0"/>
              <a:t> </a:t>
            </a:r>
            <a:r>
              <a:rPr lang="en-ID" sz="2400" i="0" dirty="0" err="1" smtClean="0"/>
              <a:t>pikiran</a:t>
            </a:r>
            <a:r>
              <a:rPr lang="en-ID" sz="2400" i="0" dirty="0" smtClean="0"/>
              <a:t/>
            </a:r>
            <a:br>
              <a:rPr lang="en-ID" sz="2400" i="0" dirty="0" smtClean="0"/>
            </a:br>
            <a:r>
              <a:rPr lang="en-ID" sz="2400" i="0" dirty="0"/>
              <a:t/>
            </a:r>
            <a:br>
              <a:rPr lang="en-ID" sz="2400" i="0" dirty="0"/>
            </a:br>
            <a:r>
              <a:rPr lang="en-ID" sz="2400" i="0" dirty="0" err="1" smtClean="0"/>
              <a:t>Pola</a:t>
            </a:r>
            <a:r>
              <a:rPr lang="en-ID" sz="2400" i="0" dirty="0" smtClean="0"/>
              <a:t> </a:t>
            </a:r>
            <a:r>
              <a:rPr lang="en-ID" sz="2400" i="0" dirty="0" err="1" smtClean="0"/>
              <a:t>kalimat</a:t>
            </a:r>
            <a:r>
              <a:rPr lang="en-ID" sz="2400" i="0" dirty="0" smtClean="0"/>
              <a:t> SPOK</a:t>
            </a:r>
            <a:endParaRPr lang="en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0937" y="1760953"/>
            <a:ext cx="5943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4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6" y="182880"/>
            <a:ext cx="2481942" cy="522516"/>
          </a:xfrm>
        </p:spPr>
        <p:txBody>
          <a:bodyPr>
            <a:normAutofit/>
          </a:bodyPr>
          <a:lstStyle/>
          <a:p>
            <a:pPr algn="ctr"/>
            <a:r>
              <a:rPr lang="en-ID" sz="2800" dirty="0" err="1" smtClean="0"/>
              <a:t>Contoh</a:t>
            </a:r>
            <a:r>
              <a:rPr lang="en-ID" sz="2800" dirty="0" smtClean="0"/>
              <a:t>……</a:t>
            </a:r>
            <a:endParaRPr lang="en-ID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44"/>
          <a:stretch/>
        </p:blipFill>
        <p:spPr>
          <a:xfrm>
            <a:off x="2275930" y="705396"/>
            <a:ext cx="8767548" cy="54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4397829" cy="511476"/>
          </a:xfrm>
        </p:spPr>
        <p:txBody>
          <a:bodyPr>
            <a:noAutofit/>
          </a:bodyPr>
          <a:lstStyle/>
          <a:p>
            <a:pPr algn="l"/>
            <a:r>
              <a:rPr lang="en-ID" sz="4000" dirty="0" err="1" smtClean="0"/>
              <a:t>Contoh</a:t>
            </a:r>
            <a:r>
              <a:rPr lang="en-ID" sz="4000" dirty="0" smtClean="0"/>
              <a:t> </a:t>
            </a:r>
            <a:r>
              <a:rPr lang="en-ID" sz="4000" dirty="0" err="1" smtClean="0"/>
              <a:t>berita</a:t>
            </a:r>
            <a:r>
              <a:rPr lang="en-ID" sz="4000" dirty="0" smtClean="0"/>
              <a:t>…..</a:t>
            </a:r>
            <a:endParaRPr lang="en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81050"/>
            <a:ext cx="10667998" cy="4343171"/>
          </a:xfrm>
        </p:spPr>
        <p:txBody>
          <a:bodyPr>
            <a:normAutofit lnSpcReduction="10000"/>
          </a:bodyPr>
          <a:lstStyle/>
          <a:p>
            <a:r>
              <a:rPr lang="en-ID" sz="2400" dirty="0" err="1" smtClean="0">
                <a:solidFill>
                  <a:schemeClr val="tx1"/>
                </a:solidFill>
              </a:rPr>
              <a:t>Menteri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Pertanian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Amran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Sulaiman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mengatakan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produksi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beras</a:t>
            </a:r>
            <a:r>
              <a:rPr lang="en-ID" sz="2400" dirty="0" smtClean="0">
                <a:solidFill>
                  <a:schemeClr val="tx1"/>
                </a:solidFill>
              </a:rPr>
              <a:t> di Indonesia </a:t>
            </a:r>
            <a:r>
              <a:rPr lang="en-ID" sz="2400" dirty="0" err="1" smtClean="0">
                <a:solidFill>
                  <a:schemeClr val="tx1"/>
                </a:solidFill>
              </a:rPr>
              <a:t>sudah</a:t>
            </a:r>
            <a:r>
              <a:rPr lang="en-ID" sz="2400" dirty="0" smtClean="0">
                <a:solidFill>
                  <a:schemeClr val="tx1"/>
                </a:solidFill>
              </a:rPr>
              <a:t> surplus. </a:t>
            </a:r>
            <a:r>
              <a:rPr lang="en-ID" sz="2400" dirty="0" err="1" smtClean="0">
                <a:solidFill>
                  <a:schemeClr val="tx1"/>
                </a:solidFill>
              </a:rPr>
              <a:t>Hanya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saja</a:t>
            </a:r>
            <a:r>
              <a:rPr lang="en-ID" sz="2400" dirty="0" smtClean="0">
                <a:solidFill>
                  <a:schemeClr val="tx1"/>
                </a:solidFill>
              </a:rPr>
              <a:t>, </a:t>
            </a:r>
            <a:r>
              <a:rPr lang="en-ID" sz="2400" dirty="0" err="1" smtClean="0">
                <a:solidFill>
                  <a:schemeClr val="tx1"/>
                </a:solidFill>
              </a:rPr>
              <a:t>pemerintah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berjaga-jaga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mengingat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ancaman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kekeringan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sangat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potensial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terjadi</a:t>
            </a:r>
            <a:r>
              <a:rPr lang="en-ID" sz="2400" dirty="0" smtClean="0">
                <a:solidFill>
                  <a:schemeClr val="tx1"/>
                </a:solidFill>
              </a:rPr>
              <a:t> di Indonesia.</a:t>
            </a:r>
          </a:p>
          <a:p>
            <a:r>
              <a:rPr lang="en-ID" sz="2400" dirty="0" smtClean="0">
                <a:solidFill>
                  <a:schemeClr val="tx1"/>
                </a:solidFill>
              </a:rPr>
              <a:t>“</a:t>
            </a:r>
            <a:r>
              <a:rPr lang="en-ID" sz="2400" dirty="0" err="1" smtClean="0">
                <a:solidFill>
                  <a:schemeClr val="tx1"/>
                </a:solidFill>
              </a:rPr>
              <a:t>Belum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lagi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banjir</a:t>
            </a:r>
            <a:r>
              <a:rPr lang="en-ID" sz="2400" dirty="0" smtClean="0">
                <a:solidFill>
                  <a:schemeClr val="tx1"/>
                </a:solidFill>
              </a:rPr>
              <a:t> yang </a:t>
            </a:r>
            <a:r>
              <a:rPr lang="en-ID" sz="2400" dirty="0" err="1" smtClean="0">
                <a:solidFill>
                  <a:schemeClr val="tx1"/>
                </a:solidFill>
              </a:rPr>
              <a:t>kerap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melanda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daerah-daerah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pertanian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kita</a:t>
            </a:r>
            <a:r>
              <a:rPr lang="en-ID" sz="2400" dirty="0" smtClean="0">
                <a:solidFill>
                  <a:schemeClr val="tx1"/>
                </a:solidFill>
              </a:rPr>
              <a:t>. Di </a:t>
            </a:r>
            <a:r>
              <a:rPr lang="en-ID" sz="2400" dirty="0" err="1" smtClean="0">
                <a:solidFill>
                  <a:schemeClr val="tx1"/>
                </a:solidFill>
              </a:rPr>
              <a:t>Jawa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maupun</a:t>
            </a:r>
            <a:r>
              <a:rPr lang="en-ID" sz="2400" dirty="0" smtClean="0">
                <a:solidFill>
                  <a:schemeClr val="tx1"/>
                </a:solidFill>
              </a:rPr>
              <a:t> Sulawesi, </a:t>
            </a:r>
            <a:r>
              <a:rPr lang="en-ID" sz="2400" dirty="0" err="1" smtClean="0">
                <a:solidFill>
                  <a:schemeClr val="tx1"/>
                </a:solidFill>
              </a:rPr>
              <a:t>banjir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tidak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mengenal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musim</a:t>
            </a:r>
            <a:r>
              <a:rPr lang="en-ID" sz="2400" dirty="0" smtClean="0">
                <a:solidFill>
                  <a:schemeClr val="tx1"/>
                </a:solidFill>
              </a:rPr>
              <a:t>. </a:t>
            </a:r>
            <a:r>
              <a:rPr lang="en-ID" sz="2400" dirty="0" err="1" smtClean="0">
                <a:solidFill>
                  <a:schemeClr val="tx1"/>
                </a:solidFill>
              </a:rPr>
              <a:t>Datangnya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setiap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saat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dan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kadang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tidak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terduga</a:t>
            </a:r>
            <a:r>
              <a:rPr lang="en-ID" sz="2400" dirty="0" smtClean="0">
                <a:solidFill>
                  <a:schemeClr val="tx1"/>
                </a:solidFill>
              </a:rPr>
              <a:t>,” </a:t>
            </a:r>
            <a:r>
              <a:rPr lang="en-ID" sz="2400" dirty="0" err="1" smtClean="0">
                <a:solidFill>
                  <a:schemeClr val="tx1"/>
                </a:solidFill>
              </a:rPr>
              <a:t>papar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mentan</a:t>
            </a:r>
            <a:r>
              <a:rPr lang="en-ID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ID" sz="2400" dirty="0" err="1" smtClean="0">
                <a:solidFill>
                  <a:schemeClr val="tx1"/>
                </a:solidFill>
              </a:rPr>
              <a:t>Produksi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beras</a:t>
            </a:r>
            <a:r>
              <a:rPr lang="en-ID" sz="2400" dirty="0" smtClean="0">
                <a:solidFill>
                  <a:schemeClr val="tx1"/>
                </a:solidFill>
              </a:rPr>
              <a:t> Indonesia </a:t>
            </a:r>
            <a:r>
              <a:rPr lang="en-ID" sz="2400" dirty="0" err="1" smtClean="0">
                <a:solidFill>
                  <a:schemeClr val="tx1"/>
                </a:solidFill>
              </a:rPr>
              <a:t>tahun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ini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mengalami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lonjakan</a:t>
            </a:r>
            <a:r>
              <a:rPr lang="en-ID" sz="2400" dirty="0" smtClean="0">
                <a:solidFill>
                  <a:schemeClr val="tx1"/>
                </a:solidFill>
              </a:rPr>
              <a:t> tipis </a:t>
            </a:r>
            <a:r>
              <a:rPr lang="en-ID" sz="2400" dirty="0" err="1" smtClean="0">
                <a:solidFill>
                  <a:schemeClr val="tx1"/>
                </a:solidFill>
              </a:rPr>
              <a:t>dibanding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tahun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lalu</a:t>
            </a:r>
            <a:r>
              <a:rPr lang="en-ID" sz="2400" dirty="0" smtClean="0">
                <a:solidFill>
                  <a:schemeClr val="tx1"/>
                </a:solidFill>
              </a:rPr>
              <a:t>. </a:t>
            </a:r>
            <a:r>
              <a:rPr lang="en-ID" sz="2400" dirty="0" err="1" smtClean="0">
                <a:solidFill>
                  <a:schemeClr val="tx1"/>
                </a:solidFill>
              </a:rPr>
              <a:t>Meski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naik</a:t>
            </a:r>
            <a:r>
              <a:rPr lang="en-ID" sz="2400" dirty="0" smtClean="0">
                <a:solidFill>
                  <a:schemeClr val="tx1"/>
                </a:solidFill>
              </a:rPr>
              <a:t> tipis 5%, </a:t>
            </a:r>
            <a:r>
              <a:rPr lang="en-ID" sz="2400" dirty="0" err="1" smtClean="0">
                <a:solidFill>
                  <a:schemeClr val="tx1"/>
                </a:solidFill>
              </a:rPr>
              <a:t>pemerintah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bersyukur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dengan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kenaikan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produksi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ini</a:t>
            </a:r>
            <a:r>
              <a:rPr lang="en-ID" sz="2400" dirty="0" smtClean="0">
                <a:solidFill>
                  <a:schemeClr val="tx1"/>
                </a:solidFill>
              </a:rPr>
              <a:t>. </a:t>
            </a:r>
            <a:r>
              <a:rPr lang="en-ID" sz="2400" dirty="0" err="1" smtClean="0">
                <a:solidFill>
                  <a:schemeClr val="tx1"/>
                </a:solidFill>
              </a:rPr>
              <a:t>Sampai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triwulan</a:t>
            </a:r>
            <a:r>
              <a:rPr lang="en-ID" sz="2400" dirty="0" smtClean="0">
                <a:solidFill>
                  <a:schemeClr val="tx1"/>
                </a:solidFill>
              </a:rPr>
              <a:t> 1 2019, </a:t>
            </a:r>
            <a:r>
              <a:rPr lang="en-ID" sz="2400" dirty="0" err="1" smtClean="0">
                <a:solidFill>
                  <a:schemeClr val="tx1"/>
                </a:solidFill>
              </a:rPr>
              <a:t>produksi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beras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nasional</a:t>
            </a:r>
            <a:r>
              <a:rPr lang="en-ID" sz="2400" dirty="0" smtClean="0">
                <a:solidFill>
                  <a:schemeClr val="tx1"/>
                </a:solidFill>
              </a:rPr>
              <a:t> 1,2 </a:t>
            </a:r>
            <a:r>
              <a:rPr lang="en-ID" sz="2400" dirty="0" err="1" smtClean="0">
                <a:solidFill>
                  <a:schemeClr val="tx1"/>
                </a:solidFill>
              </a:rPr>
              <a:t>juta</a:t>
            </a:r>
            <a:r>
              <a:rPr lang="en-ID" sz="2400" dirty="0" smtClean="0">
                <a:solidFill>
                  <a:schemeClr val="tx1"/>
                </a:solidFill>
              </a:rPr>
              <a:t> ton </a:t>
            </a:r>
            <a:r>
              <a:rPr lang="en-ID" sz="2400" dirty="0" err="1" smtClean="0">
                <a:solidFill>
                  <a:schemeClr val="tx1"/>
                </a:solidFill>
              </a:rPr>
              <a:t>sementara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triwulan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satu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tahun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lalu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hanya</a:t>
            </a:r>
            <a:r>
              <a:rPr lang="en-ID" sz="2400" dirty="0" smtClean="0">
                <a:solidFill>
                  <a:schemeClr val="tx1"/>
                </a:solidFill>
              </a:rPr>
              <a:t> 1,08 </a:t>
            </a:r>
            <a:r>
              <a:rPr lang="en-ID" sz="2400" dirty="0" err="1" smtClean="0">
                <a:solidFill>
                  <a:schemeClr val="tx1"/>
                </a:solidFill>
              </a:rPr>
              <a:t>juta</a:t>
            </a:r>
            <a:r>
              <a:rPr lang="en-ID" sz="2400" dirty="0" smtClean="0">
                <a:solidFill>
                  <a:schemeClr val="tx1"/>
                </a:solidFill>
              </a:rPr>
              <a:t> ton.</a:t>
            </a:r>
          </a:p>
          <a:p>
            <a:endParaRPr lang="en-ID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8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378926" cy="759671"/>
          </a:xfrm>
        </p:spPr>
        <p:txBody>
          <a:bodyPr>
            <a:normAutofit fontScale="90000"/>
          </a:bodyPr>
          <a:lstStyle/>
          <a:p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smtClean="0"/>
              <a:t>berita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54174"/>
            <a:ext cx="10667998" cy="3715552"/>
          </a:xfrm>
        </p:spPr>
        <p:txBody>
          <a:bodyPr>
            <a:normAutofit/>
          </a:bodyPr>
          <a:lstStyle/>
          <a:p>
            <a:r>
              <a:rPr lang="en-ID" sz="2400" dirty="0" err="1" smtClean="0">
                <a:solidFill>
                  <a:schemeClr val="tx1"/>
                </a:solidFill>
              </a:rPr>
              <a:t>Pukul</a:t>
            </a:r>
            <a:r>
              <a:rPr lang="en-ID" sz="2400" dirty="0" smtClean="0">
                <a:solidFill>
                  <a:schemeClr val="tx1"/>
                </a:solidFill>
              </a:rPr>
              <a:t> 10.00 </a:t>
            </a:r>
            <a:r>
              <a:rPr lang="en-ID" sz="2400" dirty="0" err="1" smtClean="0">
                <a:solidFill>
                  <a:schemeClr val="tx1"/>
                </a:solidFill>
              </a:rPr>
              <a:t>wib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tadi</a:t>
            </a:r>
            <a:r>
              <a:rPr lang="en-ID" sz="2400" dirty="0" smtClean="0">
                <a:solidFill>
                  <a:schemeClr val="tx1"/>
                </a:solidFill>
              </a:rPr>
              <a:t>, </a:t>
            </a:r>
            <a:r>
              <a:rPr lang="en-ID" sz="2400" dirty="0" err="1" smtClean="0">
                <a:solidFill>
                  <a:schemeClr val="tx1"/>
                </a:solidFill>
              </a:rPr>
              <a:t>mentan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menghadiri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panen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perdana</a:t>
            </a:r>
            <a:r>
              <a:rPr lang="en-ID" sz="2400" dirty="0" smtClean="0">
                <a:solidFill>
                  <a:schemeClr val="tx1"/>
                </a:solidFill>
              </a:rPr>
              <a:t> di </a:t>
            </a:r>
            <a:r>
              <a:rPr lang="en-ID" sz="2400" dirty="0" err="1" smtClean="0">
                <a:solidFill>
                  <a:schemeClr val="tx1"/>
                </a:solidFill>
              </a:rPr>
              <a:t>Jember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bersama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Gubernur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Jatim</a:t>
            </a:r>
            <a:r>
              <a:rPr lang="en-ID" sz="2400" dirty="0" smtClean="0">
                <a:solidFill>
                  <a:schemeClr val="tx1"/>
                </a:solidFill>
              </a:rPr>
              <a:t> Khofifah </a:t>
            </a:r>
            <a:r>
              <a:rPr lang="en-ID" sz="2400" dirty="0" err="1" smtClean="0">
                <a:solidFill>
                  <a:schemeClr val="tx1"/>
                </a:solidFill>
              </a:rPr>
              <a:t>Indar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Parawansa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dan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pemda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setempat</a:t>
            </a:r>
            <a:r>
              <a:rPr lang="en-ID" sz="2400" dirty="0" smtClean="0">
                <a:solidFill>
                  <a:schemeClr val="tx1"/>
                </a:solidFill>
              </a:rPr>
              <a:t>. </a:t>
            </a:r>
            <a:r>
              <a:rPr lang="en-ID" sz="2400" dirty="0" err="1" smtClean="0">
                <a:solidFill>
                  <a:schemeClr val="tx1"/>
                </a:solidFill>
              </a:rPr>
              <a:t>Dengan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memakain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caping</a:t>
            </a:r>
            <a:r>
              <a:rPr lang="en-ID" sz="2400" dirty="0" smtClean="0">
                <a:solidFill>
                  <a:schemeClr val="tx1"/>
                </a:solidFill>
              </a:rPr>
              <a:t>, </a:t>
            </a:r>
            <a:r>
              <a:rPr lang="en-ID" sz="2400" dirty="0" err="1" smtClean="0">
                <a:solidFill>
                  <a:schemeClr val="tx1"/>
                </a:solidFill>
              </a:rPr>
              <a:t>mentan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dan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gubernur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turun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ke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sawah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membabat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padi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dengan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clurit</a:t>
            </a:r>
            <a:r>
              <a:rPr lang="en-ID" sz="2400" dirty="0" smtClean="0">
                <a:solidFill>
                  <a:schemeClr val="tx1"/>
                </a:solidFill>
              </a:rPr>
              <a:t>. </a:t>
            </a:r>
            <a:r>
              <a:rPr lang="en-ID" sz="2400" dirty="0" err="1" smtClean="0">
                <a:solidFill>
                  <a:schemeClr val="tx1"/>
                </a:solidFill>
              </a:rPr>
              <a:t>Mereka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juga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melihat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langsung</a:t>
            </a:r>
            <a:r>
              <a:rPr lang="en-ID" sz="2400" dirty="0" smtClean="0">
                <a:solidFill>
                  <a:schemeClr val="tx1"/>
                </a:solidFill>
              </a:rPr>
              <a:t> proses </a:t>
            </a:r>
            <a:r>
              <a:rPr lang="en-ID" sz="2400" dirty="0" err="1" smtClean="0">
                <a:solidFill>
                  <a:schemeClr val="tx1"/>
                </a:solidFill>
              </a:rPr>
              <a:t>produksi</a:t>
            </a:r>
            <a:r>
              <a:rPr lang="en-ID" sz="2400" dirty="0" smtClean="0">
                <a:solidFill>
                  <a:schemeClr val="tx1"/>
                </a:solidFill>
              </a:rPr>
              <a:t> di </a:t>
            </a:r>
            <a:r>
              <a:rPr lang="en-ID" sz="2400" dirty="0" err="1" smtClean="0">
                <a:solidFill>
                  <a:schemeClr val="tx1"/>
                </a:solidFill>
              </a:rPr>
              <a:t>tengah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sawah</a:t>
            </a:r>
            <a:r>
              <a:rPr lang="en-ID" sz="2400" dirty="0" smtClean="0">
                <a:solidFill>
                  <a:schemeClr val="tx1"/>
                </a:solidFill>
              </a:rPr>
              <a:t>. </a:t>
            </a:r>
            <a:r>
              <a:rPr lang="en-ID" sz="2400" dirty="0" err="1" smtClean="0">
                <a:solidFill>
                  <a:schemeClr val="tx1"/>
                </a:solidFill>
              </a:rPr>
              <a:t>Aksi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mereka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disaksikan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masyarakat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dan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petani</a:t>
            </a:r>
            <a:r>
              <a:rPr lang="en-ID" sz="2400" dirty="0" smtClean="0">
                <a:solidFill>
                  <a:schemeClr val="tx1"/>
                </a:solidFill>
              </a:rPr>
              <a:t> di </a:t>
            </a:r>
            <a:r>
              <a:rPr lang="en-ID" sz="2400" dirty="0" err="1" smtClean="0">
                <a:solidFill>
                  <a:schemeClr val="tx1"/>
                </a:solidFill>
              </a:rPr>
              <a:t>Desa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Bumi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Ayu</a:t>
            </a:r>
            <a:r>
              <a:rPr lang="en-ID" sz="2400" dirty="0" smtClean="0">
                <a:solidFill>
                  <a:schemeClr val="tx1"/>
                </a:solidFill>
              </a:rPr>
              <a:t>.</a:t>
            </a:r>
            <a:endParaRPr lang="en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5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3200" dirty="0" err="1" smtClean="0"/>
              <a:t>Piramida</a:t>
            </a:r>
            <a:r>
              <a:rPr lang="en-ID" sz="3200" dirty="0" smtClean="0"/>
              <a:t> </a:t>
            </a:r>
            <a:r>
              <a:rPr lang="en-ID" sz="3200" dirty="0" err="1" smtClean="0"/>
              <a:t>Terbalik</a:t>
            </a:r>
            <a:endParaRPr lang="en-ID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92"/>
          <a:stretch/>
        </p:blipFill>
        <p:spPr>
          <a:xfrm>
            <a:off x="4062548" y="1240943"/>
            <a:ext cx="7145383" cy="49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572" y="559678"/>
            <a:ext cx="3474720" cy="4952492"/>
          </a:xfrm>
        </p:spPr>
        <p:txBody>
          <a:bodyPr>
            <a:normAutofit/>
          </a:bodyPr>
          <a:lstStyle/>
          <a:p>
            <a:pPr algn="l"/>
            <a:r>
              <a:rPr lang="en-ID" sz="3200" dirty="0" err="1" smtClean="0"/>
              <a:t>Makna</a:t>
            </a:r>
            <a:r>
              <a:rPr lang="en-ID" sz="3200" dirty="0" smtClean="0"/>
              <a:t> </a:t>
            </a:r>
            <a:br>
              <a:rPr lang="en-ID" sz="3200" dirty="0" smtClean="0"/>
            </a:br>
            <a:r>
              <a:rPr lang="en-ID" sz="3200" dirty="0" err="1" smtClean="0"/>
              <a:t>piramida</a:t>
            </a:r>
            <a:r>
              <a:rPr lang="en-ID" sz="3200" dirty="0" smtClean="0"/>
              <a:t> </a:t>
            </a:r>
            <a:r>
              <a:rPr lang="en-ID" sz="3200" dirty="0" err="1" smtClean="0"/>
              <a:t>terbalik</a:t>
            </a:r>
            <a:endParaRPr lang="en-ID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535" t="16789" r="11884"/>
          <a:stretch/>
        </p:blipFill>
        <p:spPr>
          <a:xfrm>
            <a:off x="320041" y="2577538"/>
            <a:ext cx="3409406" cy="293463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45430" y="559678"/>
            <a:ext cx="7537268" cy="54753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JAKARTA.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Gubernur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DKI Jakarta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Anies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Baswedan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menyerahkan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beasiswa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kepada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tiga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siswa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SMA se DKI Jakarta di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Balaikota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pagi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tadi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Anies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hadiah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kuliah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di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luar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negeri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kepada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tiga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siswa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berprestasi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tersebut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“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Selamat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buat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semua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ya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,”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ucap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Anies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penuh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bangga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di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hadapan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hadirin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yang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memadati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aula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ID" sz="22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Dia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mengatakan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keberhasilan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mereka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menembus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final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Olimpiade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Sains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2018 se 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Asia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perlu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diapresiasi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Mereka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mampu</a:t>
            </a:r>
            <a:r>
              <a:rPr lang="en-ID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bersaing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dengan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pelajar-pelajar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tingkat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dunia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sehingga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membawa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nama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Indonesia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berkibar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di forum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internasional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ID" sz="2200" dirty="0" smtClean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menanggung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punya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Kita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biayai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tuntas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lewat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APBD yang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disiapkan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Rp10 M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pertahun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nggak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jauh-jauh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kata </a:t>
            </a:r>
            <a:r>
              <a:rPr lang="en-ID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Anies</a:t>
            </a:r>
            <a:r>
              <a:rPr lang="en-ID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ID" sz="22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en-ID" sz="22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6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3" y="535577"/>
            <a:ext cx="10659291" cy="61395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Menteri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era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kabinet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Joko Widodo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bangga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remaja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Jakarta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dunia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Dari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ratusan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Indonesia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meloloskan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wakilnya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final. </a:t>
            </a:r>
          </a:p>
          <a:p>
            <a:pPr marL="0" indent="0" algn="just">
              <a:buNone/>
            </a:pP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selevel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maju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Makanya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kuliahkan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memikirkan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biayanya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Apalagi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punya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negeri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berprestasi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,”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ucap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Anies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Penyerahan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simbolis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Anies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berprestasi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hadapan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 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Jakarta.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hadiah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spesial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Ahmad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Ghiffary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Faqih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Abdillahsyah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Rifky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Taufiq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Wajah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semringah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beasiswa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disaksikan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9" y="569066"/>
            <a:ext cx="10659289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beasiswa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Ahmad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Ghiffary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Faqih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Abdillahsyah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Rifqy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Taufiq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SMA. Di Jakarta,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lomba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SMP. 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bergantian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langganan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kata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DKI Jakarta,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Muhammad</a:t>
            </a:r>
            <a:r>
              <a:rPr lang="en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sia-sia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pengorbanan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kami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dihargai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bersemangat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negeri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Malaysia,”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tutur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Ghiffary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ambil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Singapura,”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sebut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Faqih</a:t>
            </a:r>
            <a:r>
              <a:rPr lang="en-I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77861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07151B"/>
      </a:dk2>
      <a:lt2>
        <a:srgbClr val="F2F3F3"/>
      </a:lt2>
      <a:accent1>
        <a:srgbClr val="1C546B"/>
      </a:accent1>
      <a:accent2>
        <a:srgbClr val="606968"/>
      </a:accent2>
      <a:accent3>
        <a:srgbClr val="8D8D35"/>
      </a:accent3>
      <a:accent4>
        <a:srgbClr val="D9A142"/>
      </a:accent4>
      <a:accent5>
        <a:srgbClr val="C47023"/>
      </a:accent5>
      <a:accent6>
        <a:srgbClr val="754D64"/>
      </a:accent6>
      <a:hlink>
        <a:srgbClr val="417E93"/>
      </a:hlink>
      <a:folHlink>
        <a:srgbClr val="A76D89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12434FFF-CE4A-40FC-99FF-CA1400F2E6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352</TotalTime>
  <Words>687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Schoolbook</vt:lpstr>
      <vt:lpstr>Corbel</vt:lpstr>
      <vt:lpstr>Tahoma</vt:lpstr>
      <vt:lpstr>Times New Roman</vt:lpstr>
      <vt:lpstr>Headlines</vt:lpstr>
      <vt:lpstr>Pertemuan 9 Ruslan Ramli Political &amp; Law Reporting</vt:lpstr>
      <vt:lpstr>Berita terdiri atas kalimat-kalimat yang tersusun dan memiliki pokok pikiran  Pola kalimat SPOK</vt:lpstr>
      <vt:lpstr>Contoh……</vt:lpstr>
      <vt:lpstr>Contoh berita…..</vt:lpstr>
      <vt:lpstr>Contoh berita</vt:lpstr>
      <vt:lpstr>Piramida Terbalik</vt:lpstr>
      <vt:lpstr>Makna  piramida terbalik</vt:lpstr>
      <vt:lpstr>PowerPoint Presentation</vt:lpstr>
      <vt:lpstr>PowerPoint Presentation</vt:lpstr>
      <vt:lpstr>PowerPoint Presentation</vt:lpstr>
      <vt:lpstr>Angle…..</vt:lpstr>
      <vt:lpstr>Teknik dasar….  Faktor berpengaruh 1. pengetahuan terhadap peristiwa 2. kejelian  melihat aspek yang ditonjolkan</vt:lpstr>
      <vt:lpstr>Penjabaran</vt:lpstr>
      <vt:lpstr>Kloning berita  Pembuatan berita berdasarkan berita yang sudah ada. Reporter hanya utak atik sedikit lalu disetor ke editor.  </vt:lpstr>
      <vt:lpstr>Copy Paste  Mengkopi berita apa adanya tanpa perubahan sedikitpun yang biasanya diambil dari internet</vt:lpstr>
      <vt:lpstr>Sama persis  Judul  lead  isi berita paragraph kalimat kutipan dll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PRINSIP PENYAJIAN BERITA</dc:title>
  <dc:creator>L E N O V O</dc:creator>
  <cp:lastModifiedBy>L E N O V O</cp:lastModifiedBy>
  <cp:revision>45</cp:revision>
  <dcterms:created xsi:type="dcterms:W3CDTF">2019-03-09T06:41:27Z</dcterms:created>
  <dcterms:modified xsi:type="dcterms:W3CDTF">2019-04-16T07:59:27Z</dcterms:modified>
</cp:coreProperties>
</file>