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F746D4-E414-4464-9412-04D779048AD7}" type="datetimeFigureOut">
              <a:rPr lang="id-ID" smtClean="0"/>
              <a:t>18/05/2013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1FC3080-E6C2-4E2C-A71A-9B576FB220AE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Pembiayaan Syariah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143380"/>
            <a:ext cx="7772400" cy="91440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Oleh:</a:t>
            </a:r>
          </a:p>
          <a:p>
            <a:r>
              <a:rPr lang="id-ID" dirty="0" smtClean="0"/>
              <a:t>IRDANURAPRIDA IDRIS, SH MH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Prinsip-Prinsip Pemberian Pembiayaan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5 C + 1 S </a:t>
            </a:r>
            <a:endParaRPr lang="id-ID" dirty="0" smtClean="0"/>
          </a:p>
          <a:p>
            <a:pPr marL="651510" indent="-514350">
              <a:buAutoNum type="alphaLcPeriod"/>
            </a:pPr>
            <a:r>
              <a:rPr lang="id-ID" dirty="0" smtClean="0"/>
              <a:t>Character</a:t>
            </a:r>
          </a:p>
          <a:p>
            <a:pPr marL="651510" indent="-514350">
              <a:buAutoNum type="alphaLcPeriod"/>
            </a:pPr>
            <a:r>
              <a:rPr lang="id-ID" dirty="0" smtClean="0"/>
              <a:t>Capacity</a:t>
            </a:r>
          </a:p>
          <a:p>
            <a:pPr marL="651510" indent="-514350">
              <a:buAutoNum type="alphaLcPeriod"/>
            </a:pPr>
            <a:r>
              <a:rPr lang="id-ID" dirty="0" smtClean="0"/>
              <a:t>Capital</a:t>
            </a:r>
          </a:p>
          <a:p>
            <a:pPr marL="651510" indent="-514350">
              <a:buAutoNum type="alphaLcPeriod"/>
            </a:pPr>
            <a:r>
              <a:rPr lang="id-ID" dirty="0" smtClean="0"/>
              <a:t>Collateral</a:t>
            </a:r>
          </a:p>
          <a:p>
            <a:pPr marL="651510" indent="-514350">
              <a:buAutoNum type="alphaLcPeriod"/>
            </a:pPr>
            <a:r>
              <a:rPr lang="id-ID" dirty="0" smtClean="0"/>
              <a:t>Condition</a:t>
            </a:r>
          </a:p>
          <a:p>
            <a:pPr marL="651510" indent="-514350">
              <a:buAutoNum type="alphaLcPeriod"/>
            </a:pPr>
            <a:r>
              <a:rPr lang="id-ID" dirty="0" smtClean="0"/>
              <a:t>Syariah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Character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3200" dirty="0" smtClean="0"/>
              <a:t>P</a:t>
            </a:r>
            <a:r>
              <a:rPr lang="en-US" sz="3200" dirty="0" err="1" smtClean="0"/>
              <a:t>enilaian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kepribadian</a:t>
            </a:r>
            <a:r>
              <a:rPr lang="en-US" sz="3200" dirty="0" smtClean="0"/>
              <a:t> </a:t>
            </a:r>
            <a:r>
              <a:rPr lang="en-US" sz="3200" dirty="0" err="1" smtClean="0"/>
              <a:t>calon</a:t>
            </a:r>
            <a:r>
              <a:rPr lang="en-US" sz="3200" dirty="0" smtClean="0"/>
              <a:t> </a:t>
            </a:r>
            <a:r>
              <a:rPr lang="en-US" sz="3200" dirty="0" err="1" smtClean="0"/>
              <a:t>penerima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pembiayaan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memperkirakan</a:t>
            </a:r>
            <a:r>
              <a:rPr lang="en-US" sz="3200" dirty="0" smtClean="0"/>
              <a:t> </a:t>
            </a:r>
            <a:r>
              <a:rPr lang="en-US" sz="3200" dirty="0" err="1" smtClean="0"/>
              <a:t>kemungkinan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penerima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pembiayaan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kewajibannya</a:t>
            </a:r>
            <a:endParaRPr lang="id-ID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Capacity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 smtClean="0"/>
              <a:t>P</a:t>
            </a:r>
            <a:r>
              <a:rPr lang="en-US" dirty="0" err="1" smtClean="0"/>
              <a:t>enilaian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err="1" smtClean="0"/>
              <a:t>subyektif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.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yang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usahanya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,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alat-alat</a:t>
            </a:r>
            <a:r>
              <a:rPr lang="en-US" dirty="0" smtClean="0"/>
              <a:t>,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Capital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3200" dirty="0" smtClean="0"/>
              <a:t>P</a:t>
            </a:r>
            <a:r>
              <a:rPr lang="en-US" sz="3200" dirty="0" err="1" smtClean="0"/>
              <a:t>enilaian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modal yang </a:t>
            </a:r>
            <a:r>
              <a:rPr lang="en-US" sz="3200" dirty="0" err="1" smtClean="0"/>
              <a:t>dimiliki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calon</a:t>
            </a:r>
            <a:r>
              <a:rPr lang="en-US" sz="3200" dirty="0" smtClean="0"/>
              <a:t> </a:t>
            </a:r>
            <a:r>
              <a:rPr lang="en-US" sz="3200" dirty="0" err="1" smtClean="0"/>
              <a:t>penerima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pembiayaan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diukur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keseluruhan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ditujukan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i="1" dirty="0" err="1" smtClean="0"/>
              <a:t>rasio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finansial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penekanan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komposisi</a:t>
            </a:r>
            <a:r>
              <a:rPr lang="en-US" sz="3200" dirty="0" smtClean="0"/>
              <a:t> </a:t>
            </a:r>
            <a:r>
              <a:rPr lang="en-US" sz="3200" dirty="0" err="1" smtClean="0"/>
              <a:t>modalnya</a:t>
            </a:r>
            <a:endParaRPr lang="id-ID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Collateral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3200" dirty="0" smtClean="0"/>
              <a:t>J</a:t>
            </a:r>
            <a:r>
              <a:rPr lang="en-US" sz="3200" dirty="0" err="1" smtClean="0"/>
              <a:t>aminan</a:t>
            </a:r>
            <a:r>
              <a:rPr lang="en-US" sz="3200" dirty="0" smtClean="0"/>
              <a:t> </a:t>
            </a:r>
            <a:r>
              <a:rPr lang="en-US" sz="3200" dirty="0" smtClean="0"/>
              <a:t>yang </a:t>
            </a:r>
            <a:r>
              <a:rPr lang="en-US" sz="3200" dirty="0" err="1" smtClean="0"/>
              <a:t>dimiliki</a:t>
            </a:r>
            <a:r>
              <a:rPr lang="en-US" sz="3200" dirty="0" smtClean="0"/>
              <a:t> </a:t>
            </a:r>
            <a:r>
              <a:rPr lang="en-US" sz="3200" dirty="0" err="1" smtClean="0"/>
              <a:t>calon</a:t>
            </a:r>
            <a:r>
              <a:rPr lang="en-US" sz="3200" dirty="0" smtClean="0"/>
              <a:t> </a:t>
            </a:r>
            <a:r>
              <a:rPr lang="en-US" sz="3200" dirty="0" err="1" smtClean="0"/>
              <a:t>penerima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pembiayaan</a:t>
            </a:r>
            <a:r>
              <a:rPr lang="en-US" sz="3200" dirty="0" smtClean="0"/>
              <a:t>. </a:t>
            </a:r>
            <a:r>
              <a:rPr lang="en-US" sz="3200" dirty="0" err="1" smtClean="0"/>
              <a:t>Penilaian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bertujuan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meyakinkan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resiko</a:t>
            </a:r>
            <a:r>
              <a:rPr lang="en-US" sz="3200" dirty="0" smtClean="0"/>
              <a:t> </a:t>
            </a:r>
            <a:r>
              <a:rPr lang="en-US" sz="3200" dirty="0" err="1" smtClean="0"/>
              <a:t>kegagalan</a:t>
            </a:r>
            <a:r>
              <a:rPr lang="en-US" sz="3200" dirty="0" smtClean="0"/>
              <a:t> </a:t>
            </a:r>
            <a:r>
              <a:rPr lang="en-US" sz="3200" dirty="0" err="1" smtClean="0"/>
              <a:t>pembayaran</a:t>
            </a:r>
            <a:r>
              <a:rPr lang="en-US" sz="3200" dirty="0" smtClean="0"/>
              <a:t> </a:t>
            </a:r>
            <a:r>
              <a:rPr lang="en-US" sz="3200" dirty="0" err="1" smtClean="0"/>
              <a:t>tercapai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jaminan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dipakai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pengganti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kewajiban</a:t>
            </a:r>
            <a:endParaRPr lang="id-ID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Condition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sz="3200" dirty="0" smtClean="0"/>
              <a:t>Bank </a:t>
            </a:r>
            <a:r>
              <a:rPr lang="en-US" sz="3200" dirty="0" err="1" smtClean="0"/>
              <a:t>syariah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melihat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i="1" dirty="0" err="1" smtClean="0"/>
              <a:t>spesifik</a:t>
            </a:r>
            <a:r>
              <a:rPr lang="en-US" sz="3200" dirty="0" smtClean="0"/>
              <a:t> </a:t>
            </a:r>
            <a:r>
              <a:rPr lang="en-US" sz="3200" dirty="0" err="1" smtClean="0"/>
              <a:t>melihat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keterkaitan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calon</a:t>
            </a:r>
            <a:r>
              <a:rPr lang="en-US" sz="3200" dirty="0" smtClean="0"/>
              <a:t> </a:t>
            </a:r>
            <a:r>
              <a:rPr lang="en-US" sz="3200" dirty="0" err="1" smtClean="0"/>
              <a:t>penerima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pembiayaan</a:t>
            </a:r>
            <a:r>
              <a:rPr lang="en-US" sz="3200" dirty="0" smtClean="0"/>
              <a:t>. Hal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eksternal</a:t>
            </a:r>
            <a:r>
              <a:rPr lang="en-US" sz="3200" dirty="0" smtClean="0"/>
              <a:t> </a:t>
            </a:r>
            <a:r>
              <a:rPr lang="en-US" sz="3200" dirty="0" err="1" smtClean="0"/>
              <a:t>berperan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berjalannya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</a:t>
            </a:r>
            <a:r>
              <a:rPr lang="en-US" sz="3200" dirty="0" err="1" smtClean="0"/>
              <a:t>calon</a:t>
            </a:r>
            <a:r>
              <a:rPr lang="en-US" sz="3200" dirty="0" smtClean="0"/>
              <a:t> </a:t>
            </a:r>
            <a:r>
              <a:rPr lang="en-US" sz="3200" dirty="0" err="1" smtClean="0"/>
              <a:t>penerima</a:t>
            </a:r>
            <a:r>
              <a:rPr lang="en-US" sz="3200" dirty="0" smtClean="0"/>
              <a:t> </a:t>
            </a:r>
            <a:r>
              <a:rPr lang="en-US" sz="3200" dirty="0" err="1" smtClean="0"/>
              <a:t>pembiayaan</a:t>
            </a:r>
            <a:endParaRPr lang="id-ID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Syariah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dibiayaai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fatwa DSN </a:t>
            </a:r>
            <a:r>
              <a:rPr lang="en-US" i="1" dirty="0" smtClean="0"/>
              <a:t>“</a:t>
            </a:r>
            <a:r>
              <a:rPr lang="en-US" i="1" dirty="0" err="1" smtClean="0"/>
              <a:t>Pengelola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boleh</a:t>
            </a:r>
            <a:r>
              <a:rPr lang="en-US" i="1" dirty="0" smtClean="0"/>
              <a:t> </a:t>
            </a:r>
            <a:r>
              <a:rPr lang="en-US" i="1" dirty="0" err="1" smtClean="0"/>
              <a:t>menyalahi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syariah</a:t>
            </a:r>
            <a:r>
              <a:rPr lang="en-US" i="1" dirty="0" smtClean="0"/>
              <a:t> Islam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tindakannya</a:t>
            </a:r>
            <a:r>
              <a:rPr lang="en-US" i="1" dirty="0" smtClean="0"/>
              <a:t> yang </a:t>
            </a:r>
            <a:r>
              <a:rPr lang="en-US" i="1" dirty="0" err="1" smtClean="0"/>
              <a:t>berhubungan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mudharabah</a:t>
            </a:r>
            <a:r>
              <a:rPr lang="en-US" i="1" dirty="0" smtClean="0"/>
              <a:t>.”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Pembiayaan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B</a:t>
            </a:r>
            <a:r>
              <a:rPr lang="en-US" dirty="0" err="1" smtClean="0"/>
              <a:t>erdasarkan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Islam.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dinikmati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jasa-jasa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ekspo</a:t>
            </a:r>
            <a:r>
              <a:rPr lang="id-ID" dirty="0" smtClean="0"/>
              <a:t>r</a:t>
            </a: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Pembiayaan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sz="3200" dirty="0" err="1" smtClean="0"/>
              <a:t>Keberadaan</a:t>
            </a:r>
            <a:r>
              <a:rPr lang="en-US" sz="3200" dirty="0" smtClean="0"/>
              <a:t> </a:t>
            </a:r>
            <a:r>
              <a:rPr lang="en-US" sz="3200" dirty="0" smtClean="0"/>
              <a:t>bank </a:t>
            </a:r>
            <a:r>
              <a:rPr lang="en-US" sz="3200" dirty="0" err="1" smtClean="0"/>
              <a:t>syariah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menjalankan</a:t>
            </a:r>
            <a:r>
              <a:rPr lang="en-US" sz="3200" dirty="0" smtClean="0"/>
              <a:t> </a:t>
            </a:r>
            <a:r>
              <a:rPr lang="en-US" sz="3200" dirty="0" err="1" smtClean="0"/>
              <a:t>pembiayaan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syariah</a:t>
            </a:r>
            <a:r>
              <a:rPr lang="en-US" sz="3200" dirty="0" smtClean="0"/>
              <a:t> </a:t>
            </a:r>
            <a:r>
              <a:rPr lang="en-US" sz="3200" dirty="0" err="1" smtClean="0"/>
              <a:t>bukan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keuntungan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meramaikan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</a:t>
            </a:r>
            <a:r>
              <a:rPr lang="en-US" sz="3200" dirty="0" err="1" smtClean="0"/>
              <a:t>perbankan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Indonesia,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menciptakan</a:t>
            </a:r>
            <a:r>
              <a:rPr lang="en-US" sz="3200" dirty="0" smtClean="0"/>
              <a:t> </a:t>
            </a:r>
            <a:r>
              <a:rPr lang="en-US" sz="3200" dirty="0" err="1" smtClean="0"/>
              <a:t>lingkungan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yang </a:t>
            </a:r>
            <a:r>
              <a:rPr lang="en-US" sz="3200" dirty="0" err="1" smtClean="0"/>
              <a:t>aman</a:t>
            </a:r>
            <a:endParaRPr lang="id-ID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Lingkungan Bisnis yang 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yang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memberatkan</a:t>
            </a:r>
            <a:r>
              <a:rPr lang="en-US" dirty="0" smtClean="0"/>
              <a:t> </a:t>
            </a:r>
            <a:r>
              <a:rPr lang="en-US" i="1" dirty="0" err="1" smtClean="0"/>
              <a:t>debitur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dhuafa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tersentuh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 </a:t>
            </a:r>
            <a:r>
              <a:rPr lang="en-US" dirty="0" err="1" smtClean="0"/>
              <a:t>konvensional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 </a:t>
            </a:r>
            <a:r>
              <a:rPr lang="en-US" dirty="0" err="1" smtClean="0"/>
              <a:t>konvensional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dipermainkan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err="1" smtClean="0"/>
              <a:t>rentenir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Utama Perbankan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/>
              <a:t>Berdasarkan UU No. 21 tahun 2008 </a:t>
            </a:r>
          </a:p>
          <a:p>
            <a:pPr>
              <a:buNone/>
            </a:pPr>
            <a:r>
              <a:rPr lang="id-ID" sz="3600" dirty="0" smtClean="0"/>
              <a:t>tentang  Perbankan Syariah</a:t>
            </a:r>
          </a:p>
          <a:p>
            <a:endParaRPr lang="id-ID" sz="3600" dirty="0" smtClean="0"/>
          </a:p>
          <a:p>
            <a:r>
              <a:rPr lang="en-US" sz="3600" dirty="0" err="1" smtClean="0"/>
              <a:t>pengumpulan</a:t>
            </a:r>
            <a:r>
              <a:rPr lang="en-US" sz="3600" dirty="0" smtClean="0"/>
              <a:t> </a:t>
            </a:r>
            <a:r>
              <a:rPr lang="en-US" sz="3600" dirty="0" err="1" smtClean="0"/>
              <a:t>dana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penyaluran</a:t>
            </a:r>
            <a:r>
              <a:rPr lang="en-US" sz="3600" dirty="0" smtClean="0"/>
              <a:t> </a:t>
            </a:r>
            <a:r>
              <a:rPr lang="en-US" sz="3600" dirty="0" err="1" smtClean="0"/>
              <a:t>dana</a:t>
            </a:r>
            <a:endParaRPr lang="id-ID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Jenis-Jenis Pembiayaan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1.	Berdasarkan Tujuan Penggunaannya</a:t>
            </a:r>
          </a:p>
          <a:p>
            <a:pPr>
              <a:buNone/>
            </a:pPr>
            <a:r>
              <a:rPr lang="id-ID" dirty="0" smtClean="0"/>
              <a:t>	2.	Berdasarkan Cara Pembayarannya /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Angsuran Bagi Hasil</a:t>
            </a:r>
          </a:p>
          <a:p>
            <a:pPr>
              <a:buNone/>
            </a:pPr>
            <a:r>
              <a:rPr lang="id-ID" dirty="0" smtClean="0"/>
              <a:t>	3. Berdasarkan Metode Hitungan Angsuran</a:t>
            </a:r>
          </a:p>
          <a:p>
            <a:pPr>
              <a:buNone/>
            </a:pPr>
            <a:r>
              <a:rPr lang="id-ID" dirty="0" smtClean="0"/>
              <a:t>	4.	Berdasarkan Jangka Waktu Pemberiannya</a:t>
            </a:r>
          </a:p>
          <a:p>
            <a:pPr>
              <a:buNone/>
            </a:pPr>
            <a:r>
              <a:rPr lang="id-ID" dirty="0" smtClean="0"/>
              <a:t>	5. 	Berdasarkan Sektor Usahayang dibiayai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Berdasarkan Tujuan Penggunaannya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 Modal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modal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diperdagangkan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modal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modal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/ </a:t>
            </a:r>
            <a:r>
              <a:rPr lang="en-US" i="1" dirty="0" err="1" smtClean="0"/>
              <a:t>inve</a:t>
            </a:r>
            <a:r>
              <a:rPr lang="id-ID" i="1" dirty="0" smtClean="0"/>
              <a:t>n</a:t>
            </a:r>
            <a:r>
              <a:rPr lang="en-US" i="1" dirty="0" err="1" smtClean="0"/>
              <a:t>taris</a:t>
            </a:r>
            <a:r>
              <a:rPr lang="en-US" i="1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i="1" dirty="0" err="1" smtClean="0"/>
              <a:t>Konsumtif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 ( </a:t>
            </a:r>
            <a:r>
              <a:rPr lang="en-US" dirty="0" err="1" smtClean="0"/>
              <a:t>pribadi</a:t>
            </a:r>
            <a:r>
              <a:rPr lang="en-US" dirty="0" smtClean="0"/>
              <a:t> ).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	Berdasarkan Cara </a:t>
            </a:r>
            <a:r>
              <a:rPr lang="id-ID" dirty="0" smtClean="0"/>
              <a:t>Pembayarannya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/ </a:t>
            </a:r>
            <a:r>
              <a:rPr lang="en-US" dirty="0" err="1" smtClean="0"/>
              <a:t>diangsur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/ </a:t>
            </a:r>
            <a:r>
              <a:rPr lang="en-US" dirty="0" err="1" smtClean="0"/>
              <a:t>diangsur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endParaRPr lang="id-ID" dirty="0" smtClean="0"/>
          </a:p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Berdasarkan Metode Hitungan Angsuran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 smtClean="0"/>
              <a:t>Efektif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yang </a:t>
            </a:r>
            <a:r>
              <a:rPr lang="en-US" dirty="0" err="1" smtClean="0"/>
              <a:t>dibayarkan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.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total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i="1" dirty="0" smtClean="0"/>
              <a:t>Flat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margin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endParaRPr lang="id-ID" dirty="0" smtClean="0"/>
          </a:p>
          <a:p>
            <a:pPr lvl="0"/>
            <a:r>
              <a:rPr lang="en-US" i="1" dirty="0" smtClean="0"/>
              <a:t>Sliding,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pembiyaan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  </a:t>
            </a:r>
            <a:r>
              <a:rPr lang="en-US" dirty="0" err="1" smtClean="0"/>
              <a:t>menurun</a:t>
            </a:r>
            <a:r>
              <a:rPr lang="en-US" dirty="0" smtClean="0"/>
              <a:t> 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( </a:t>
            </a:r>
            <a:r>
              <a:rPr lang="en-US" i="1" dirty="0" smtClean="0"/>
              <a:t>outstanding</a:t>
            </a:r>
            <a:r>
              <a:rPr lang="en-US" dirty="0" smtClean="0"/>
              <a:t> )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Berdasarkan Jangka Waktu Pemberiannya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endParaRPr lang="id-ID" dirty="0" smtClean="0"/>
          </a:p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endParaRPr lang="id-ID" dirty="0" smtClean="0"/>
          </a:p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 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penyelamatan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Perbandingan dengan Bank Konvensional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perbankan</a:t>
            </a:r>
            <a:r>
              <a:rPr lang="en-US" sz="3600" dirty="0" smtClean="0"/>
              <a:t> </a:t>
            </a:r>
            <a:r>
              <a:rPr lang="en-US" sz="3600" dirty="0" err="1" smtClean="0"/>
              <a:t>konvensional</a:t>
            </a:r>
            <a:r>
              <a:rPr lang="en-US" sz="3600" dirty="0" smtClean="0"/>
              <a:t> </a:t>
            </a:r>
            <a:r>
              <a:rPr lang="en-US" sz="3600" dirty="0" err="1" smtClean="0"/>
              <a:t>penyaluran</a:t>
            </a:r>
            <a:r>
              <a:rPr lang="en-US" sz="3600" dirty="0" smtClean="0"/>
              <a:t> </a:t>
            </a:r>
            <a:r>
              <a:rPr lang="en-US" sz="3600" dirty="0" err="1" smtClean="0"/>
              <a:t>dana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dikenal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nama</a:t>
            </a:r>
            <a:r>
              <a:rPr lang="en-US" sz="3600" dirty="0" smtClean="0"/>
              <a:t> </a:t>
            </a:r>
            <a:r>
              <a:rPr lang="en-US" sz="3600" dirty="0" err="1" smtClean="0"/>
              <a:t>kredit</a:t>
            </a:r>
            <a:r>
              <a:rPr lang="en-US" sz="3600" dirty="0" smtClean="0"/>
              <a:t> </a:t>
            </a:r>
            <a:r>
              <a:rPr lang="en-US" sz="3600" dirty="0" err="1" smtClean="0"/>
              <a:t>sedangkan</a:t>
            </a:r>
            <a:r>
              <a:rPr lang="en-US" sz="3600" dirty="0" smtClean="0"/>
              <a:t> </a:t>
            </a:r>
            <a:r>
              <a:rPr lang="en-US" sz="3600" dirty="0" err="1" smtClean="0"/>
              <a:t>diperbankan</a:t>
            </a:r>
            <a:r>
              <a:rPr lang="en-US" sz="3600" dirty="0" smtClean="0"/>
              <a:t> </a:t>
            </a:r>
            <a:r>
              <a:rPr lang="en-US" sz="3600" dirty="0" err="1" smtClean="0"/>
              <a:t>syariah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pembiayaan</a:t>
            </a:r>
            <a:endParaRPr lang="id-ID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Pembiayaan dalam arti sempit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3600" dirty="0" smtClean="0"/>
              <a:t>P</a:t>
            </a:r>
            <a:r>
              <a:rPr lang="en-US" sz="3600" dirty="0" err="1" smtClean="0"/>
              <a:t>embiayaan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id-ID" sz="3600" dirty="0" smtClean="0"/>
              <a:t>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mendefinisikan</a:t>
            </a:r>
            <a:r>
              <a:rPr lang="en-US" sz="3600" dirty="0" smtClean="0"/>
              <a:t> </a:t>
            </a:r>
            <a:r>
              <a:rPr lang="en-US" sz="3600" dirty="0" err="1" smtClean="0"/>
              <a:t>pendanaan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lembaga</a:t>
            </a:r>
            <a:r>
              <a:rPr lang="en-US" sz="3600" dirty="0" smtClean="0"/>
              <a:t> </a:t>
            </a:r>
            <a:r>
              <a:rPr lang="en-US" sz="3600" dirty="0" err="1" smtClean="0"/>
              <a:t>pembiayaan</a:t>
            </a:r>
            <a:r>
              <a:rPr lang="en-US" sz="3600" dirty="0" smtClean="0"/>
              <a:t>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bank </a:t>
            </a:r>
            <a:r>
              <a:rPr lang="en-US" sz="3600" dirty="0" err="1" smtClean="0"/>
              <a:t>syariah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nasabah</a:t>
            </a:r>
            <a:r>
              <a:rPr lang="en-US" sz="3600" dirty="0" smtClean="0"/>
              <a:t>. </a:t>
            </a:r>
            <a:endParaRPr lang="id-ID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Pembiayaan dalam arti Luas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sz="3600" dirty="0" smtClean="0"/>
              <a:t>Di</a:t>
            </a:r>
            <a:r>
              <a:rPr lang="en-US" sz="3600" dirty="0" err="1" smtClean="0"/>
              <a:t>arti</a:t>
            </a:r>
            <a:r>
              <a:rPr lang="id-ID" sz="3600" dirty="0" smtClean="0"/>
              <a:t>kan dengan istilah</a:t>
            </a:r>
            <a:r>
              <a:rPr lang="en-US" sz="3600" dirty="0" smtClean="0"/>
              <a:t> </a:t>
            </a:r>
            <a:r>
              <a:rPr lang="en-US" sz="3600" i="1" dirty="0" smtClean="0"/>
              <a:t>financing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pembelanjaan</a:t>
            </a:r>
            <a:r>
              <a:rPr lang="en-US" sz="3600" dirty="0" smtClean="0"/>
              <a:t> </a:t>
            </a:r>
            <a:r>
              <a:rPr lang="en-US" sz="3600" dirty="0" err="1" smtClean="0"/>
              <a:t>yaitu</a:t>
            </a:r>
            <a:r>
              <a:rPr lang="en-US" sz="3600" dirty="0" smtClean="0"/>
              <a:t> </a:t>
            </a:r>
            <a:r>
              <a:rPr lang="en-US" sz="3600" dirty="0" err="1" smtClean="0"/>
              <a:t>pendanaan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dikeluarkan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mendukung</a:t>
            </a:r>
            <a:r>
              <a:rPr lang="en-US" sz="3600" dirty="0" smtClean="0"/>
              <a:t> </a:t>
            </a:r>
            <a:r>
              <a:rPr lang="en-US" sz="3600" dirty="0" err="1" smtClean="0"/>
              <a:t>investasi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direncanakan</a:t>
            </a:r>
            <a:r>
              <a:rPr lang="en-US" sz="3600" dirty="0" smtClean="0"/>
              <a:t>, </a:t>
            </a:r>
            <a:r>
              <a:rPr lang="en-US" sz="3600" dirty="0" err="1" smtClean="0"/>
              <a:t>baik</a:t>
            </a:r>
            <a:r>
              <a:rPr lang="en-US" sz="3600" dirty="0" smtClean="0"/>
              <a:t>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sendiri</a:t>
            </a:r>
            <a:r>
              <a:rPr lang="en-US" sz="3600" dirty="0" smtClean="0"/>
              <a:t>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dikerjakan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lain.</a:t>
            </a:r>
            <a:endParaRPr lang="id-ID" sz="36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M. </a:t>
            </a:r>
            <a:r>
              <a:rPr lang="en-US" dirty="0" err="1" smtClean="0"/>
              <a:t>Syafi’I</a:t>
            </a:r>
            <a:r>
              <a:rPr lang="en-US" dirty="0" smtClean="0"/>
              <a:t> Antonio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dirty="0" smtClean="0"/>
              <a:t>P</a:t>
            </a:r>
            <a:r>
              <a:rPr lang="en-US" sz="3600" dirty="0" err="1" smtClean="0"/>
              <a:t>embiayaan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tugas</a:t>
            </a:r>
            <a:r>
              <a:rPr lang="en-US" sz="3600" dirty="0" smtClean="0"/>
              <a:t> </a:t>
            </a:r>
            <a:r>
              <a:rPr lang="en-US" sz="3600" dirty="0" err="1" smtClean="0"/>
              <a:t>pokok</a:t>
            </a:r>
            <a:r>
              <a:rPr lang="en-US" sz="3600" dirty="0" smtClean="0"/>
              <a:t> bank </a:t>
            </a:r>
            <a:r>
              <a:rPr lang="en-US" sz="3600" dirty="0" err="1" smtClean="0"/>
              <a:t>yaitu</a:t>
            </a:r>
            <a:r>
              <a:rPr lang="en-US" sz="3600" dirty="0" smtClean="0"/>
              <a:t> </a:t>
            </a:r>
            <a:r>
              <a:rPr lang="en-US" sz="3600" dirty="0" err="1" smtClean="0"/>
              <a:t>pemberian</a:t>
            </a:r>
            <a:r>
              <a:rPr lang="en-US" sz="3600" dirty="0" smtClean="0"/>
              <a:t> </a:t>
            </a:r>
            <a:r>
              <a:rPr lang="en-US" sz="3600" dirty="0" err="1" smtClean="0"/>
              <a:t>fasilitas</a:t>
            </a:r>
            <a:r>
              <a:rPr lang="en-US" sz="3600" dirty="0" smtClean="0"/>
              <a:t> </a:t>
            </a:r>
            <a:r>
              <a:rPr lang="en-US" sz="3600" dirty="0" err="1" smtClean="0"/>
              <a:t>dana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memenuhi</a:t>
            </a:r>
            <a:r>
              <a:rPr lang="en-US" sz="3600" dirty="0" smtClean="0"/>
              <a:t> </a:t>
            </a:r>
            <a:r>
              <a:rPr lang="en-US" sz="3600" dirty="0" err="1" smtClean="0"/>
              <a:t>kebutuhan</a:t>
            </a:r>
            <a:r>
              <a:rPr lang="en-US" sz="3600" dirty="0" smtClean="0"/>
              <a:t> </a:t>
            </a:r>
            <a:r>
              <a:rPr lang="en-US" sz="3600" dirty="0" err="1" smtClean="0"/>
              <a:t>pihak-pihak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i="1" dirty="0" smtClean="0"/>
              <a:t>deficit unit</a:t>
            </a:r>
            <a:r>
              <a:rPr lang="en-US" sz="3600" dirty="0" smtClean="0"/>
              <a:t>.</a:t>
            </a:r>
            <a:endParaRPr lang="id-ID" sz="36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UU 21 tahun 2008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sz="3200" dirty="0" smtClean="0"/>
              <a:t>	</a:t>
            </a:r>
            <a:r>
              <a:rPr lang="en-US" sz="3200" dirty="0" err="1" smtClean="0"/>
              <a:t>Pembiayaan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syariah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penyediaan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tagihan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dipersamakan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persetujuan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kesepakatan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bank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lain yang </a:t>
            </a:r>
            <a:r>
              <a:rPr lang="en-US" sz="3200" dirty="0" err="1" smtClean="0"/>
              <a:t>mewajibkan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dibiayai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mengembalikan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tagihan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jangka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imbalan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endParaRPr lang="id-ID" sz="32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Landasan Al Quran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 Qs. Shad : 24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ar-AE" sz="3600" dirty="0" smtClean="0"/>
              <a:t>وَإِنَّ </a:t>
            </a:r>
            <a:r>
              <a:rPr lang="ar-AE" sz="3600" dirty="0" smtClean="0"/>
              <a:t>كَثِيرًا مِنَ الْخُلَطَاءِ لَيَبْغِي بَعْضُهُمْ عَلَىٰ بَعْضٍ إِلَّا الَّذِينَ آمَنُوا وَعَمِلُوا الصَّالِحَاتِ وَقَلِيلٌ مَا هُمْ ۗ وَظَنَّ دَاوُودُ أَنَّمَا فَتَنَّاهُ فَاسْتَغْفَرَ رَبَّهُ </a:t>
            </a:r>
            <a:r>
              <a:rPr lang="ar-AE" sz="3600" dirty="0" smtClean="0"/>
              <a:t>وَخَرَّ </a:t>
            </a:r>
            <a:r>
              <a:rPr lang="ar-AE" sz="3600" dirty="0" smtClean="0"/>
              <a:t>رَاكِعًا </a:t>
            </a:r>
            <a:r>
              <a:rPr lang="ar-AE" sz="3600" dirty="0" smtClean="0"/>
              <a:t>وَأَنَابَ</a:t>
            </a:r>
            <a:endParaRPr lang="id-ID" sz="3600" dirty="0" smtClean="0"/>
          </a:p>
          <a:p>
            <a:pPr>
              <a:buNone/>
            </a:pPr>
            <a:endParaRPr lang="id-ID" sz="3600" dirty="0" smtClean="0"/>
          </a:p>
          <a:p>
            <a:pPr>
              <a:buNone/>
            </a:pPr>
            <a:r>
              <a:rPr lang="en-US" sz="3000" dirty="0" err="1" smtClean="0"/>
              <a:t>Artinya</a:t>
            </a:r>
            <a:r>
              <a:rPr lang="en-US" sz="3000" dirty="0" smtClean="0"/>
              <a:t> : </a:t>
            </a:r>
            <a:r>
              <a:rPr lang="en-US" sz="3000" i="1" dirty="0" smtClean="0"/>
              <a:t>”</a:t>
            </a:r>
            <a:r>
              <a:rPr lang="id-ID" sz="3000" i="1" dirty="0" smtClean="0"/>
              <a:t>.............</a:t>
            </a:r>
          </a:p>
          <a:p>
            <a:pPr>
              <a:buNone/>
            </a:pPr>
            <a:r>
              <a:rPr lang="en-US" sz="3000" i="1" dirty="0" smtClean="0"/>
              <a:t>Dan </a:t>
            </a:r>
            <a:r>
              <a:rPr lang="en-US" sz="3000" i="1" dirty="0" err="1" smtClean="0"/>
              <a:t>Sesungguhnya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kebanyakan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dari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orang-orang</a:t>
            </a:r>
            <a:r>
              <a:rPr lang="en-US" sz="3000" i="1" dirty="0" smtClean="0"/>
              <a:t> yang </a:t>
            </a:r>
            <a:r>
              <a:rPr lang="en-US" sz="3000" i="1" dirty="0" err="1" smtClean="0"/>
              <a:t>berserikat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itu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sebahagian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mereka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berbuat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zalim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kepada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sebahagian</a:t>
            </a:r>
            <a:r>
              <a:rPr lang="en-US" sz="3000" i="1" dirty="0" smtClean="0"/>
              <a:t> yang lain, </a:t>
            </a:r>
            <a:r>
              <a:rPr lang="en-US" sz="3000" i="1" dirty="0" err="1" smtClean="0"/>
              <a:t>kecuali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orang-orang</a:t>
            </a:r>
            <a:r>
              <a:rPr lang="en-US" sz="3000" i="1" dirty="0" smtClean="0"/>
              <a:t> yang </a:t>
            </a:r>
            <a:r>
              <a:rPr lang="en-US" sz="3000" i="1" dirty="0" err="1" smtClean="0"/>
              <a:t>beriman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mengerjakan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amal</a:t>
            </a:r>
            <a:r>
              <a:rPr lang="en-US" sz="3000" i="1" dirty="0" smtClean="0"/>
              <a:t> yang </a:t>
            </a:r>
            <a:r>
              <a:rPr lang="en-US" sz="3000" i="1" dirty="0" err="1" smtClean="0"/>
              <a:t>saleh</a:t>
            </a:r>
            <a:r>
              <a:rPr lang="en-US" sz="3000" i="1" dirty="0" smtClean="0"/>
              <a:t>; </a:t>
            </a:r>
            <a:r>
              <a:rPr lang="en-US" sz="3000" i="1" dirty="0" err="1" smtClean="0"/>
              <a:t>dan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amat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sedikitlah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mereka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ini</a:t>
            </a:r>
            <a:r>
              <a:rPr lang="en-US" sz="3000" i="1" dirty="0" smtClean="0"/>
              <a:t>.”</a:t>
            </a:r>
            <a:r>
              <a:rPr lang="en-US" sz="3000" dirty="0" smtClean="0"/>
              <a:t> </a:t>
            </a:r>
            <a:endParaRPr lang="id-ID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 Hadist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i="1" dirty="0" smtClean="0"/>
              <a:t>	</a:t>
            </a:r>
            <a:r>
              <a:rPr lang="en-US" sz="3200" i="1" dirty="0" smtClean="0"/>
              <a:t>Dari </a:t>
            </a:r>
            <a:r>
              <a:rPr lang="en-US" sz="3200" i="1" dirty="0" smtClean="0"/>
              <a:t>Abu </a:t>
            </a:r>
            <a:r>
              <a:rPr lang="en-US" sz="3200" i="1" dirty="0" err="1" smtClean="0"/>
              <a:t>Hurairah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rasulullah</a:t>
            </a:r>
            <a:r>
              <a:rPr lang="en-US" sz="3200" i="1" dirty="0" smtClean="0"/>
              <a:t> SAW </a:t>
            </a:r>
            <a:r>
              <a:rPr lang="en-US" sz="3200" i="1" dirty="0" err="1" smtClean="0"/>
              <a:t>bersabda</a:t>
            </a:r>
            <a:r>
              <a:rPr lang="en-US" sz="3200" i="1" dirty="0" smtClean="0"/>
              <a:t> : ” </a:t>
            </a:r>
            <a:r>
              <a:rPr lang="en-US" sz="3200" i="1" dirty="0" err="1" smtClean="0"/>
              <a:t>Sesungguhnya</a:t>
            </a:r>
            <a:r>
              <a:rPr lang="en-US" sz="3200" i="1" dirty="0" smtClean="0"/>
              <a:t> Allah SWT </a:t>
            </a:r>
            <a:r>
              <a:rPr lang="en-US" sz="3200" i="1" dirty="0" err="1" smtClean="0"/>
              <a:t>berfirman</a:t>
            </a:r>
            <a:r>
              <a:rPr lang="en-US" sz="3200" i="1" dirty="0" smtClean="0"/>
              <a:t> : ’ </a:t>
            </a:r>
            <a:r>
              <a:rPr lang="en-US" sz="3200" i="1" dirty="0" err="1" smtClean="0"/>
              <a:t>Aku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pihak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ketiga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dari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dua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orang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bersyarikat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selama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salah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satunya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tidak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menghianati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temannya</a:t>
            </a:r>
            <a:r>
              <a:rPr lang="en-US" sz="3200" i="1" dirty="0" smtClean="0"/>
              <a:t>,” (H.R. Abu </a:t>
            </a:r>
            <a:r>
              <a:rPr lang="en-US" sz="3200" i="1" dirty="0" err="1" smtClean="0"/>
              <a:t>Dawud</a:t>
            </a:r>
            <a:r>
              <a:rPr lang="en-US" sz="3200" i="1" dirty="0" smtClean="0"/>
              <a:t> No. 2936, </a:t>
            </a:r>
            <a:r>
              <a:rPr lang="en-US" sz="3200" i="1" dirty="0" err="1" smtClean="0"/>
              <a:t>dalam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kitab</a:t>
            </a:r>
            <a:r>
              <a:rPr lang="en-US" sz="3200" i="1" dirty="0" smtClean="0"/>
              <a:t> Al </a:t>
            </a:r>
            <a:r>
              <a:rPr lang="en-US" sz="3200" i="1" dirty="0" err="1" smtClean="0"/>
              <a:t>Buyu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dan</a:t>
            </a:r>
            <a:r>
              <a:rPr lang="en-US" sz="3200" i="1" dirty="0" smtClean="0"/>
              <a:t> Hakim).</a:t>
            </a:r>
            <a:endParaRPr lang="id-ID" sz="32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442</Words>
  <Application>Microsoft Office PowerPoint</Application>
  <PresentationFormat>On-screen Show (4:3)</PresentationFormat>
  <Paragraphs>78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Apex</vt:lpstr>
      <vt:lpstr>Konsep Pembiayaan Syariah</vt:lpstr>
      <vt:lpstr>Fungsi Utama Perbankan</vt:lpstr>
      <vt:lpstr>Perbandingan dengan Bank Konvensional</vt:lpstr>
      <vt:lpstr>Pembiayaan dalam arti sempit</vt:lpstr>
      <vt:lpstr>Pembiayaan dalam arti Luas</vt:lpstr>
      <vt:lpstr>Menurut M. Syafi’I Antonio</vt:lpstr>
      <vt:lpstr>UU 21 tahun 2008</vt:lpstr>
      <vt:lpstr>Landasan Al Quran</vt:lpstr>
      <vt:lpstr>Al Hadist</vt:lpstr>
      <vt:lpstr>Prinsip-Prinsip Pemberian Pembiayaan</vt:lpstr>
      <vt:lpstr>Character</vt:lpstr>
      <vt:lpstr>Capacity</vt:lpstr>
      <vt:lpstr>Capital</vt:lpstr>
      <vt:lpstr>Collateral</vt:lpstr>
      <vt:lpstr>Condition</vt:lpstr>
      <vt:lpstr>Syariah</vt:lpstr>
      <vt:lpstr>Tujuan Pembiayaan</vt:lpstr>
      <vt:lpstr>Fungsi Pembiayaan</vt:lpstr>
      <vt:lpstr>Lingkungan Bisnis yang Aman</vt:lpstr>
      <vt:lpstr>Jenis-Jenis Pembiayaan</vt:lpstr>
      <vt:lpstr>Berdasarkan Tujuan Penggunaannya</vt:lpstr>
      <vt:lpstr> Berdasarkan Cara Pembayarannya</vt:lpstr>
      <vt:lpstr>Berdasarkan Metode Hitungan Angsuran</vt:lpstr>
      <vt:lpstr>Berdasarkan Jangka Waktu Pemberiannya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Pembiayaan Syariah</dc:title>
  <dc:creator>Irda</dc:creator>
  <cp:lastModifiedBy>Irda</cp:lastModifiedBy>
  <cp:revision>9</cp:revision>
  <dcterms:created xsi:type="dcterms:W3CDTF">2013-05-17T19:08:07Z</dcterms:created>
  <dcterms:modified xsi:type="dcterms:W3CDTF">2013-05-17T20:37:08Z</dcterms:modified>
</cp:coreProperties>
</file>