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8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31190-32DD-4595-ACCD-A15421DF638B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AF612-0DB4-457C-A3E9-CEC298BCA9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98F86-4711-4B93-920B-E0A6BCABFB11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34DE0-8625-4683-AA5F-99BE653C1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B13F6-363B-43DD-B41C-59BD133C34B7}" type="datetime1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C900-5359-423B-A253-44C8CA40C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D7C6-5D46-4F32-945D-F1F4E0A8B951}" type="datetime1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C900-5359-423B-A253-44C8CA40C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B1B2-FB79-45C2-8D9B-2BA8FDB08DD7}" type="datetime1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C900-5359-423B-A253-44C8CA40C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AB19-B20E-4D52-9084-A9B51852F3B4}" type="datetime1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C900-5359-423B-A253-44C8CA40C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E27E-EF65-459A-AEEE-2D86A9AC6E6F}" type="datetime1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C900-5359-423B-A253-44C8CA40C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6519-782B-45BD-9386-9C6EAAF75E1A}" type="datetime1">
              <a:rPr lang="en-US" smtClean="0"/>
              <a:pPr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C900-5359-423B-A253-44C8CA40C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8EB54-7379-488E-822C-3F33D37BE7D2}" type="datetime1">
              <a:rPr lang="en-US" smtClean="0"/>
              <a:pPr/>
              <a:t>5/18/2015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C900-5359-423B-A253-44C8CA40C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38D41-CE42-4FA1-BB8D-F44D99856CE1}" type="datetime1">
              <a:rPr lang="en-US" smtClean="0"/>
              <a:pPr/>
              <a:t>5/18/2015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C900-5359-423B-A253-44C8CA40C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B8494-FF4F-48FD-BFE1-D9792395C14B}" type="datetime1">
              <a:rPr lang="en-US" smtClean="0"/>
              <a:pPr/>
              <a:t>5/18/2015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C900-5359-423B-A253-44C8CA40C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E9880-F263-45D0-961A-C9E203E81076}" type="datetime1">
              <a:rPr lang="en-US" smtClean="0"/>
              <a:pPr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C900-5359-423B-A253-44C8CA40C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899F-55F2-4B63-BDE0-A3A76A59E41C}" type="datetime1">
              <a:rPr lang="en-US" smtClean="0"/>
              <a:pPr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C900-5359-423B-A253-44C8CA40C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2F53E-E8F0-4D43-8E5A-6585F7132C04}" type="datetime1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DC900-5359-423B-A253-44C8CA40C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Book Antiqua" pitchFamily="18" charset="0"/>
              </a:rPr>
              <a:t>Pertemuan</a:t>
            </a:r>
            <a:r>
              <a:rPr lang="en-US" sz="3600" dirty="0" smtClean="0">
                <a:latin typeface="Book Antiqua" pitchFamily="18" charset="0"/>
              </a:rPr>
              <a:t> 10</a:t>
            </a:r>
            <a:br>
              <a:rPr lang="en-US" sz="3600" dirty="0" smtClean="0">
                <a:latin typeface="Book Antiqua" pitchFamily="18" charset="0"/>
              </a:rPr>
            </a:br>
            <a:r>
              <a:rPr lang="en-US" sz="3100" dirty="0" err="1" smtClean="0">
                <a:latin typeface="Book Antiqua" pitchFamily="18" charset="0"/>
              </a:rPr>
              <a:t>Surat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Berharga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dan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Surat</a:t>
            </a:r>
            <a:r>
              <a:rPr lang="en-US" sz="3100" dirty="0" smtClean="0">
                <a:latin typeface="Book Antiqua" pitchFamily="18" charset="0"/>
              </a:rPr>
              <a:t> yang </a:t>
            </a:r>
            <a:r>
              <a:rPr lang="en-US" sz="3100" dirty="0" err="1" smtClean="0">
                <a:latin typeface="Book Antiqua" pitchFamily="18" charset="0"/>
              </a:rPr>
              <a:t>Berharga</a:t>
            </a:r>
            <a:endParaRPr lang="en-US" sz="3100" dirty="0">
              <a:latin typeface="Book Antiqu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22098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Konosemen</a:t>
            </a:r>
            <a:r>
              <a:rPr lang="en-US" b="1" dirty="0" smtClean="0">
                <a:latin typeface="Book Antiqua" pitchFamily="18" charset="0"/>
              </a:rPr>
              <a:t> , Delivery Order (DO) </a:t>
            </a:r>
            <a:r>
              <a:rPr lang="en-US" b="1" dirty="0" err="1" smtClean="0">
                <a:latin typeface="Book Antiqua" pitchFamily="18" charset="0"/>
              </a:rPr>
              <a:t>dan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smtClean="0">
                <a:latin typeface="Book Antiqua" pitchFamily="18" charset="0"/>
              </a:rPr>
              <a:t>Polis</a:t>
            </a:r>
            <a:endParaRPr lang="en-US" b="1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C900-5359-423B-A253-44C8CA40C7A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latin typeface="Book Antiqua" pitchFamily="18" charset="0"/>
              </a:rPr>
              <a:t>Bentuk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dan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isi</a:t>
            </a:r>
            <a:r>
              <a:rPr lang="en-US" sz="2800" b="1" dirty="0" smtClean="0">
                <a:latin typeface="Book Antiqua" pitchFamily="18" charset="0"/>
              </a:rPr>
              <a:t>  Polis</a:t>
            </a:r>
            <a:r>
              <a:rPr lang="en-US" sz="2800" dirty="0" smtClean="0">
                <a:latin typeface="Book Antiqua" pitchFamily="18" charset="0"/>
              </a:rPr>
              <a:t> :</a:t>
            </a:r>
            <a:br>
              <a:rPr lang="en-US" sz="2800" dirty="0" smtClean="0">
                <a:latin typeface="Book Antiqua" pitchFamily="18" charset="0"/>
              </a:rPr>
            </a:br>
            <a:endParaRPr lang="en-US" sz="28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800" dirty="0" err="1" smtClean="0">
                <a:latin typeface="Book Antiqua" pitchFamily="18" charset="0"/>
              </a:rPr>
              <a:t>Asuransi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umumnya</a:t>
            </a:r>
            <a:r>
              <a:rPr lang="en-US" sz="2800" dirty="0" smtClean="0">
                <a:latin typeface="Book Antiqua" pitchFamily="18" charset="0"/>
              </a:rPr>
              <a:t> (ps.256 KHUD);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 smtClean="0">
                <a:latin typeface="Book Antiqua" pitchFamily="18" charset="0"/>
              </a:rPr>
              <a:t>Asuransi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kecelakaan</a:t>
            </a:r>
            <a:r>
              <a:rPr lang="en-US" sz="2800" dirty="0" smtClean="0">
                <a:latin typeface="Book Antiqua" pitchFamily="18" charset="0"/>
              </a:rPr>
              <a:t>  (ps.287 LUHD);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 smtClean="0">
                <a:latin typeface="Book Antiqua" pitchFamily="18" charset="0"/>
              </a:rPr>
              <a:t>Asuransi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terhadap</a:t>
            </a:r>
            <a:r>
              <a:rPr lang="en-US" sz="2800" dirty="0" smtClean="0">
                <a:latin typeface="Book Antiqua" pitchFamily="18" charset="0"/>
              </a:rPr>
              <a:t> bahaya2 </a:t>
            </a:r>
            <a:r>
              <a:rPr lang="en-US" sz="2800" dirty="0" err="1" smtClean="0">
                <a:latin typeface="Book Antiqua" pitchFamily="18" charset="0"/>
              </a:rPr>
              <a:t>yg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mengancam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hasil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panen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yg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belum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dipanen</a:t>
            </a:r>
            <a:r>
              <a:rPr lang="en-US" sz="2800" dirty="0" smtClean="0">
                <a:latin typeface="Book Antiqua" pitchFamily="18" charset="0"/>
              </a:rPr>
              <a:t>  (p.299 KUHD);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 smtClean="0">
                <a:latin typeface="Book Antiqua" pitchFamily="18" charset="0"/>
              </a:rPr>
              <a:t>Asuransi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jiwa</a:t>
            </a:r>
            <a:r>
              <a:rPr lang="en-US" sz="2800" dirty="0" smtClean="0">
                <a:latin typeface="Book Antiqua" pitchFamily="18" charset="0"/>
              </a:rPr>
              <a:t> (ps.304 KUHD);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 smtClean="0">
                <a:latin typeface="Book Antiqua" pitchFamily="18" charset="0"/>
              </a:rPr>
              <a:t>Asuransi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terhdp</a:t>
            </a:r>
            <a:r>
              <a:rPr lang="en-US" sz="2800" dirty="0" smtClean="0">
                <a:latin typeface="Book Antiqua" pitchFamily="18" charset="0"/>
              </a:rPr>
              <a:t> bahaya2 </a:t>
            </a:r>
            <a:r>
              <a:rPr lang="en-US" sz="2800" dirty="0" err="1" smtClean="0">
                <a:latin typeface="Book Antiqua" pitchFamily="18" charset="0"/>
              </a:rPr>
              <a:t>laut</a:t>
            </a:r>
            <a:r>
              <a:rPr lang="en-US" sz="2800" dirty="0" smtClean="0">
                <a:latin typeface="Book Antiqua" pitchFamily="18" charset="0"/>
              </a:rPr>
              <a:t> (ps.592 KUHD);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 smtClean="0">
                <a:latin typeface="Book Antiqua" pitchFamily="18" charset="0"/>
              </a:rPr>
              <a:t>Asuransi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terhadap</a:t>
            </a:r>
            <a:r>
              <a:rPr lang="en-US" sz="2800" dirty="0" smtClean="0">
                <a:latin typeface="Book Antiqua" pitchFamily="18" charset="0"/>
              </a:rPr>
              <a:t> bahaya2 </a:t>
            </a:r>
            <a:r>
              <a:rPr lang="en-US" sz="2800" dirty="0" err="1" smtClean="0">
                <a:latin typeface="Book Antiqua" pitchFamily="18" charset="0"/>
              </a:rPr>
              <a:t>yg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dalam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pengangkutan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daratan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sungai</a:t>
            </a:r>
            <a:r>
              <a:rPr lang="en-US" sz="2800" dirty="0" smtClean="0">
                <a:latin typeface="Book Antiqua" pitchFamily="18" charset="0"/>
              </a:rPr>
              <a:t>;</a:t>
            </a:r>
          </a:p>
          <a:p>
            <a:pPr marL="514350" indent="-514350" algn="just">
              <a:buFont typeface="+mj-lt"/>
              <a:buAutoNum type="arabicPeriod"/>
            </a:pPr>
            <a:endParaRPr lang="en-US" sz="2800" dirty="0" smtClean="0">
              <a:latin typeface="Book Antiqua" pitchFamily="18" charset="0"/>
            </a:endParaRPr>
          </a:p>
          <a:p>
            <a:pPr marL="514350" indent="-514350" algn="just">
              <a:buNone/>
            </a:pPr>
            <a:r>
              <a:rPr lang="en-US" sz="2800" dirty="0" smtClean="0">
                <a:latin typeface="Book Antiqua" pitchFamily="18" charset="0"/>
              </a:rPr>
              <a:t> 	</a:t>
            </a:r>
            <a:r>
              <a:rPr lang="en-US" sz="2800" dirty="0" err="1" smtClean="0">
                <a:latin typeface="Book Antiqua" pitchFamily="18" charset="0"/>
              </a:rPr>
              <a:t>Dlm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ini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akan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dibahas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asuransi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umum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asuransi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jiwa</a:t>
            </a:r>
            <a:r>
              <a:rPr lang="en-US" sz="2800" dirty="0" smtClean="0">
                <a:latin typeface="Book Antiqua" pitchFamily="18" charset="0"/>
              </a:rPr>
              <a:t>;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C900-5359-423B-A253-44C8CA40C7A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Book Antiqua" pitchFamily="18" charset="0"/>
              </a:rPr>
              <a:t>Isi</a:t>
            </a:r>
            <a:r>
              <a:rPr lang="en-US" sz="3200" dirty="0" smtClean="0">
                <a:latin typeface="Book Antiqua" pitchFamily="18" charset="0"/>
              </a:rPr>
              <a:t> </a:t>
            </a:r>
            <a:r>
              <a:rPr lang="en-US" sz="3200" dirty="0" err="1" smtClean="0">
                <a:latin typeface="Book Antiqua" pitchFamily="18" charset="0"/>
              </a:rPr>
              <a:t>yg</a:t>
            </a:r>
            <a:r>
              <a:rPr lang="en-US" sz="3200" dirty="0" smtClean="0">
                <a:latin typeface="Book Antiqua" pitchFamily="18" charset="0"/>
              </a:rPr>
              <a:t> </a:t>
            </a:r>
            <a:r>
              <a:rPr lang="en-US" sz="3200" dirty="0" err="1" smtClean="0">
                <a:latin typeface="Book Antiqua" pitchFamily="18" charset="0"/>
              </a:rPr>
              <a:t>umum</a:t>
            </a:r>
            <a:r>
              <a:rPr lang="en-US" sz="3200" dirty="0" smtClean="0">
                <a:latin typeface="Book Antiqua" pitchFamily="18" charset="0"/>
              </a:rPr>
              <a:t> </a:t>
            </a:r>
            <a:r>
              <a:rPr lang="en-US" sz="3200" dirty="0" err="1" smtClean="0">
                <a:latin typeface="Book Antiqua" pitchFamily="18" charset="0"/>
              </a:rPr>
              <a:t>dalam</a:t>
            </a:r>
            <a:r>
              <a:rPr lang="en-US" sz="3200" dirty="0" smtClean="0">
                <a:latin typeface="Book Antiqua" pitchFamily="18" charset="0"/>
              </a:rPr>
              <a:t> </a:t>
            </a:r>
            <a:r>
              <a:rPr lang="en-US" sz="3200" dirty="0" err="1" smtClean="0">
                <a:latin typeface="Book Antiqua" pitchFamily="18" charset="0"/>
              </a:rPr>
              <a:t>asuransi</a:t>
            </a:r>
            <a:r>
              <a:rPr lang="en-US" sz="3200" dirty="0" smtClean="0">
                <a:latin typeface="Book Antiqua" pitchFamily="18" charset="0"/>
              </a:rPr>
              <a:t> :</a:t>
            </a:r>
            <a:endParaRPr lang="en-US" sz="32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 algn="just">
              <a:buFont typeface="+mj-lt"/>
              <a:buAutoNum type="alphaLcPeriod"/>
            </a:pPr>
            <a:r>
              <a:rPr lang="en-US" sz="2800" dirty="0" err="1" smtClean="0">
                <a:latin typeface="Book Antiqua" pitchFamily="18" charset="0"/>
              </a:rPr>
              <a:t>Hari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penutupan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asuransi</a:t>
            </a:r>
            <a:r>
              <a:rPr lang="en-US" sz="2800" dirty="0" smtClean="0">
                <a:latin typeface="Book Antiqua" pitchFamily="18" charset="0"/>
              </a:rPr>
              <a:t> ;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sz="2800" dirty="0" err="1" smtClean="0">
                <a:latin typeface="Book Antiqua" pitchFamily="18" charset="0"/>
              </a:rPr>
              <a:t>Nama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penutup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asuransi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tanggung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sendiri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untuk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pihak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ketiga</a:t>
            </a:r>
            <a:r>
              <a:rPr lang="en-US" sz="2800" dirty="0" smtClean="0">
                <a:latin typeface="Book Antiqua" pitchFamily="18" charset="0"/>
              </a:rPr>
              <a:t>;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sz="2800" dirty="0" err="1" smtClean="0">
                <a:latin typeface="Book Antiqua" pitchFamily="18" charset="0"/>
              </a:rPr>
              <a:t>Uraian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yag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jelas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objek</a:t>
            </a:r>
            <a:r>
              <a:rPr lang="en-US" sz="2800" dirty="0" smtClean="0">
                <a:latin typeface="Book Antiqua" pitchFamily="18" charset="0"/>
              </a:rPr>
              <a:t> /</a:t>
            </a:r>
            <a:r>
              <a:rPr lang="en-US" sz="2800" dirty="0" err="1" smtClean="0">
                <a:latin typeface="Book Antiqua" pitchFamily="18" charset="0"/>
              </a:rPr>
              <a:t>benda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pertanggunan</a:t>
            </a:r>
            <a:r>
              <a:rPr lang="en-US" sz="2800" dirty="0" smtClean="0">
                <a:latin typeface="Book Antiqua" pitchFamily="18" charset="0"/>
              </a:rPr>
              <a:t>;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sz="2800" dirty="0" err="1" smtClean="0">
                <a:latin typeface="Book Antiqua" pitchFamily="18" charset="0"/>
              </a:rPr>
              <a:t>Jumlah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tanggungan</a:t>
            </a:r>
            <a:r>
              <a:rPr lang="en-US" sz="2800" dirty="0" smtClean="0">
                <a:latin typeface="Book Antiqua" pitchFamily="18" charset="0"/>
              </a:rPr>
              <a:t> ;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sz="2800" dirty="0" smtClean="0">
                <a:latin typeface="Book Antiqua" pitchFamily="18" charset="0"/>
              </a:rPr>
              <a:t>Bahaya2 yang </a:t>
            </a:r>
            <a:r>
              <a:rPr lang="en-US" sz="2800" dirty="0" err="1" smtClean="0">
                <a:latin typeface="Book Antiqua" pitchFamily="18" charset="0"/>
              </a:rPr>
              <a:t>ditanggung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oleh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penanggung</a:t>
            </a:r>
            <a:r>
              <a:rPr lang="en-US" sz="2800" dirty="0" smtClean="0">
                <a:latin typeface="Book Antiqua" pitchFamily="18" charset="0"/>
              </a:rPr>
              <a:t>;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sz="2800" dirty="0" err="1" smtClean="0">
                <a:latin typeface="Book Antiqua" pitchFamily="18" charset="0"/>
              </a:rPr>
              <a:t>Saat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mulai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berakhirnya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resiko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tanggungan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penanggung</a:t>
            </a:r>
            <a:r>
              <a:rPr lang="en-US" sz="2800" dirty="0" smtClean="0">
                <a:latin typeface="Book Antiqua" pitchFamily="18" charset="0"/>
              </a:rPr>
              <a:t>;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sz="2800" dirty="0" err="1" smtClean="0">
                <a:latin typeface="Book Antiqua" pitchFamily="18" charset="0"/>
              </a:rPr>
              <a:t>Premi</a:t>
            </a:r>
            <a:r>
              <a:rPr lang="en-US" sz="2800" dirty="0" smtClean="0">
                <a:latin typeface="Book Antiqua" pitchFamily="18" charset="0"/>
              </a:rPr>
              <a:t> ;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sz="2800" dirty="0" err="1" smtClean="0">
                <a:latin typeface="Book Antiqua" pitchFamily="18" charset="0"/>
              </a:rPr>
              <a:t>Semua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keadaan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yg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penting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diketahui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oleh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penanggung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syarat2 </a:t>
            </a:r>
            <a:r>
              <a:rPr lang="en-US" sz="2800" dirty="0" err="1" smtClean="0">
                <a:latin typeface="Book Antiqua" pitchFamily="18" charset="0"/>
              </a:rPr>
              <a:t>diperjanjikan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antara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kedua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belah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pihak</a:t>
            </a:r>
            <a:r>
              <a:rPr lang="en-US" sz="2800" dirty="0" smtClean="0">
                <a:latin typeface="Book Antiqua" pitchFamily="18" charset="0"/>
              </a:rPr>
              <a:t>. (ps.256 (1);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sz="2800" dirty="0" smtClean="0">
                <a:latin typeface="Book Antiqua" pitchFamily="18" charset="0"/>
              </a:rPr>
              <a:t>Polis hrs </a:t>
            </a:r>
            <a:r>
              <a:rPr lang="en-US" sz="2800" dirty="0" err="1" smtClean="0">
                <a:latin typeface="Book Antiqua" pitchFamily="18" charset="0"/>
              </a:rPr>
              <a:t>ditanda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tangai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oleh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penanggung</a:t>
            </a:r>
            <a:r>
              <a:rPr lang="en-US" sz="2800" dirty="0" smtClean="0">
                <a:latin typeface="Book Antiqua" pitchFamily="18" charset="0"/>
              </a:rPr>
              <a:t> (ps.256 (2). 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C900-5359-423B-A253-44C8CA40C7A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u="sng" dirty="0" err="1" smtClean="0">
                <a:latin typeface="Book Antiqua" pitchFamily="18" charset="0"/>
              </a:rPr>
              <a:t>Isi</a:t>
            </a:r>
            <a:r>
              <a:rPr lang="en-US" sz="2800" u="sng" dirty="0" smtClean="0">
                <a:latin typeface="Book Antiqua" pitchFamily="18" charset="0"/>
              </a:rPr>
              <a:t> (</a:t>
            </a:r>
            <a:r>
              <a:rPr lang="en-US" sz="2800" u="sng" dirty="0" err="1" smtClean="0">
                <a:latin typeface="Book Antiqua" pitchFamily="18" charset="0"/>
              </a:rPr>
              <a:t>pokok</a:t>
            </a:r>
            <a:r>
              <a:rPr lang="en-US" sz="2800" u="sng" dirty="0" smtClean="0">
                <a:latin typeface="Book Antiqua" pitchFamily="18" charset="0"/>
              </a:rPr>
              <a:t>) </a:t>
            </a:r>
            <a:r>
              <a:rPr lang="en-US" sz="2800" u="sng" dirty="0" err="1" smtClean="0">
                <a:latin typeface="Book Antiqua" pitchFamily="18" charset="0"/>
              </a:rPr>
              <a:t>dlm</a:t>
            </a:r>
            <a:r>
              <a:rPr lang="en-US" sz="2800" u="sng" dirty="0" smtClean="0">
                <a:latin typeface="Book Antiqua" pitchFamily="18" charset="0"/>
              </a:rPr>
              <a:t>  polis </a:t>
            </a:r>
            <a:r>
              <a:rPr lang="en-US" sz="2800" u="sng" dirty="0" err="1" smtClean="0">
                <a:latin typeface="Book Antiqua" pitchFamily="18" charset="0"/>
              </a:rPr>
              <a:t>pertanggungan</a:t>
            </a:r>
            <a:r>
              <a:rPr lang="en-US" sz="2800" u="sng" dirty="0" smtClean="0">
                <a:latin typeface="Book Antiqua" pitchFamily="18" charset="0"/>
              </a:rPr>
              <a:t>  </a:t>
            </a:r>
            <a:r>
              <a:rPr lang="en-US" sz="2800" u="sng" dirty="0" err="1" smtClean="0">
                <a:latin typeface="Book Antiqua" pitchFamily="18" charset="0"/>
              </a:rPr>
              <a:t>jiwa</a:t>
            </a:r>
            <a:r>
              <a:rPr lang="en-US" sz="2800" u="sng" dirty="0" smtClean="0">
                <a:latin typeface="Book Antiqua" pitchFamily="18" charset="0"/>
              </a:rPr>
              <a:t>: </a:t>
            </a:r>
            <a:br>
              <a:rPr lang="en-US" sz="2800" u="sng" dirty="0" smtClean="0">
                <a:latin typeface="Book Antiqua" pitchFamily="18" charset="0"/>
              </a:rPr>
            </a:br>
            <a:r>
              <a:rPr lang="en-US" sz="2800" u="sng" dirty="0" smtClean="0">
                <a:latin typeface="Book Antiqua" pitchFamily="18" charset="0"/>
              </a:rPr>
              <a:t>(</a:t>
            </a:r>
            <a:r>
              <a:rPr lang="en-US" sz="2800" u="sng" dirty="0" err="1" smtClean="0">
                <a:latin typeface="Book Antiqua" pitchFamily="18" charset="0"/>
              </a:rPr>
              <a:t>ps</a:t>
            </a:r>
            <a:r>
              <a:rPr lang="en-US" sz="2800" u="sng" dirty="0" smtClean="0">
                <a:latin typeface="Book Antiqua" pitchFamily="18" charset="0"/>
              </a:rPr>
              <a:t> 304KUHD):</a:t>
            </a:r>
            <a:endParaRPr lang="en-US" sz="2800" u="sng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sz="2800" dirty="0" err="1" smtClean="0">
                <a:latin typeface="Book Antiqua" pitchFamily="18" charset="0"/>
              </a:rPr>
              <a:t>Hari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penutupan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pertanggungan</a:t>
            </a:r>
            <a:r>
              <a:rPr lang="en-US" sz="2800" dirty="0" smtClean="0">
                <a:latin typeface="Book Antiqua" pitchFamily="18" charset="0"/>
              </a:rPr>
              <a:t>;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800" dirty="0" err="1" smtClean="0">
                <a:latin typeface="Book Antiqua" pitchFamily="18" charset="0"/>
              </a:rPr>
              <a:t>Nama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penutup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pertanggungan</a:t>
            </a:r>
            <a:r>
              <a:rPr lang="en-US" sz="2800" dirty="0" smtClean="0">
                <a:latin typeface="Book Antiqua" pitchFamily="18" charset="0"/>
              </a:rPr>
              <a:t>;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800" dirty="0" err="1" smtClean="0">
                <a:latin typeface="Book Antiqua" pitchFamily="18" charset="0"/>
              </a:rPr>
              <a:t>Nama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badan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tertanggung</a:t>
            </a:r>
            <a:r>
              <a:rPr lang="en-US" sz="2800" dirty="0" smtClean="0">
                <a:latin typeface="Book Antiqua" pitchFamily="18" charset="0"/>
              </a:rPr>
              <a:t> (</a:t>
            </a:r>
            <a:r>
              <a:rPr lang="en-US" sz="2800" dirty="0" err="1" smtClean="0">
                <a:latin typeface="Book Antiqua" pitchFamily="18" charset="0"/>
              </a:rPr>
              <a:t>nama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jiwanya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dipertanggungkan</a:t>
            </a:r>
            <a:r>
              <a:rPr lang="en-US" sz="2800" dirty="0" smtClean="0">
                <a:latin typeface="Book Antiqua" pitchFamily="18" charset="0"/>
              </a:rPr>
              <a:t>);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800" dirty="0" err="1" smtClean="0">
                <a:latin typeface="Book Antiqua" pitchFamily="18" charset="0"/>
              </a:rPr>
              <a:t>Saat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mulai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berakhirnya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risiko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bagi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penanggung</a:t>
            </a:r>
            <a:r>
              <a:rPr lang="en-US" sz="2800" dirty="0" smtClean="0">
                <a:latin typeface="Book Antiqua" pitchFamily="18" charset="0"/>
              </a:rPr>
              <a:t>;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800" dirty="0" err="1" smtClean="0">
                <a:latin typeface="Book Antiqua" pitchFamily="18" charset="0"/>
              </a:rPr>
              <a:t>Jumlah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pertanggungan</a:t>
            </a:r>
            <a:r>
              <a:rPr lang="en-US" sz="2800" dirty="0" smtClean="0">
                <a:latin typeface="Book Antiqua" pitchFamily="18" charset="0"/>
              </a:rPr>
              <a:t> ;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800" dirty="0" err="1" smtClean="0">
                <a:latin typeface="Book Antiqua" pitchFamily="18" charset="0"/>
              </a:rPr>
              <a:t>Premi</a:t>
            </a:r>
            <a:r>
              <a:rPr lang="en-US" sz="2800" dirty="0" smtClean="0">
                <a:latin typeface="Book Antiqua" pitchFamily="18" charset="0"/>
              </a:rPr>
              <a:t> ;</a:t>
            </a:r>
          </a:p>
          <a:p>
            <a:pPr marL="514350" indent="-514350">
              <a:buFont typeface="+mj-lt"/>
              <a:buAutoNum type="alphaL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C900-5359-423B-A253-44C8CA40C7A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Nama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penutup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pertanggung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harus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ditulis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dlm</a:t>
            </a:r>
            <a:r>
              <a:rPr lang="en-US" sz="2800" dirty="0" smtClean="0">
                <a:latin typeface="Book Antiqua" pitchFamily="18" charset="0"/>
              </a:rPr>
              <a:t> polis (</a:t>
            </a:r>
            <a:r>
              <a:rPr lang="en-US" sz="2800" dirty="0" err="1" smtClean="0">
                <a:latin typeface="Book Antiqua" pitchFamily="18" charset="0"/>
              </a:rPr>
              <a:t>asuransi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umum</a:t>
            </a:r>
            <a:r>
              <a:rPr lang="en-US" sz="2800" dirty="0" smtClean="0">
                <a:latin typeface="Book Antiqua" pitchFamily="18" charset="0"/>
              </a:rPr>
              <a:t>)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asuransi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jiwa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dimana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nama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penutup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pertanggungan</a:t>
            </a:r>
            <a:r>
              <a:rPr lang="en-US" sz="2800" dirty="0" smtClean="0">
                <a:latin typeface="Book Antiqua" pitchFamily="18" charset="0"/>
              </a:rPr>
              <a:t> hrs </a:t>
            </a:r>
            <a:r>
              <a:rPr lang="en-US" sz="2800" dirty="0" err="1" smtClean="0">
                <a:latin typeface="Book Antiqua" pitchFamily="18" charset="0"/>
              </a:rPr>
              <a:t>ditulis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dalam</a:t>
            </a:r>
            <a:r>
              <a:rPr lang="en-US" sz="2800" dirty="0" smtClean="0">
                <a:latin typeface="Book Antiqua" pitchFamily="18" charset="0"/>
              </a:rPr>
              <a:t> polis.</a:t>
            </a:r>
          </a:p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Jadi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nama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pemilik</a:t>
            </a:r>
            <a:r>
              <a:rPr lang="en-US" sz="2800" dirty="0" smtClean="0">
                <a:latin typeface="Book Antiqua" pitchFamily="18" charset="0"/>
              </a:rPr>
              <a:t>/</a:t>
            </a:r>
            <a:r>
              <a:rPr lang="en-US" sz="2800" dirty="0" err="1" smtClean="0">
                <a:latin typeface="Book Antiqua" pitchFamily="18" charset="0"/>
              </a:rPr>
              <a:t>pemegang</a:t>
            </a:r>
            <a:r>
              <a:rPr lang="en-US" sz="2800" dirty="0" smtClean="0">
                <a:latin typeface="Book Antiqua" pitchFamily="18" charset="0"/>
              </a:rPr>
              <a:t> polis </a:t>
            </a:r>
            <a:r>
              <a:rPr lang="en-US" sz="2800" dirty="0" err="1" smtClean="0">
                <a:latin typeface="Book Antiqua" pitchFamily="18" charset="0"/>
              </a:rPr>
              <a:t>harus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ditulis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dlm</a:t>
            </a:r>
            <a:r>
              <a:rPr lang="en-US" sz="2800" dirty="0" smtClean="0">
                <a:latin typeface="Book Antiqua" pitchFamily="18" charset="0"/>
              </a:rPr>
              <a:t>  Polis. Polis </a:t>
            </a:r>
            <a:r>
              <a:rPr lang="en-US" sz="2800" dirty="0" err="1" smtClean="0">
                <a:latin typeface="Book Antiqua" pitchFamily="18" charset="0"/>
              </a:rPr>
              <a:t>ini</a:t>
            </a:r>
            <a:r>
              <a:rPr lang="en-US" sz="2800" dirty="0" smtClean="0">
                <a:latin typeface="Book Antiqua" pitchFamily="18" charset="0"/>
              </a:rPr>
              <a:t> hrs </a:t>
            </a:r>
            <a:r>
              <a:rPr lang="en-US" sz="2800" dirty="0" err="1" smtClean="0">
                <a:latin typeface="Book Antiqua" pitchFamily="18" charset="0"/>
              </a:rPr>
              <a:t>atas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nama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polis </a:t>
            </a:r>
            <a:r>
              <a:rPr lang="en-US" sz="2800" dirty="0" err="1" smtClean="0">
                <a:latin typeface="Book Antiqua" pitchFamily="18" charset="0"/>
              </a:rPr>
              <a:t>masuk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surat</a:t>
            </a:r>
            <a:r>
              <a:rPr lang="en-US" sz="2800" b="1" dirty="0" smtClean="0">
                <a:latin typeface="Book Antiqua" pitchFamily="18" charset="0"/>
              </a:rPr>
              <a:t> yang </a:t>
            </a:r>
            <a:r>
              <a:rPr lang="en-US" sz="2800" b="1" dirty="0" err="1" smtClean="0">
                <a:latin typeface="Book Antiqua" pitchFamily="18" charset="0"/>
              </a:rPr>
              <a:t>berharga</a:t>
            </a:r>
            <a:r>
              <a:rPr lang="en-US" sz="2800" b="1" dirty="0" smtClean="0">
                <a:latin typeface="Book Antiqua" pitchFamily="18" charset="0"/>
              </a:rPr>
              <a:t> ,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karena</a:t>
            </a:r>
            <a:r>
              <a:rPr lang="en-US" sz="2800" dirty="0" smtClean="0">
                <a:latin typeface="Book Antiqua" pitchFamily="18" charset="0"/>
              </a:rPr>
              <a:t> polis </a:t>
            </a:r>
            <a:r>
              <a:rPr lang="en-US" sz="2800" dirty="0" err="1" smtClean="0">
                <a:latin typeface="Book Antiqua" pitchFamily="18" charset="0"/>
              </a:rPr>
              <a:t>susah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diserahkan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orang</a:t>
            </a:r>
            <a:r>
              <a:rPr lang="en-US" sz="2800" dirty="0" smtClean="0">
                <a:latin typeface="Book Antiqua" pitchFamily="18" charset="0"/>
              </a:rPr>
              <a:t> lain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juga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kesepakatan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tertanggung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penanggung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tidak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untuk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dijual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belikan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orang</a:t>
            </a:r>
            <a:r>
              <a:rPr lang="en-US" sz="2800" dirty="0" smtClean="0">
                <a:latin typeface="Book Antiqua" pitchFamily="18" charset="0"/>
              </a:rPr>
              <a:t> lain. 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C900-5359-423B-A253-44C8CA40C7A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Book Antiqua" pitchFamily="18" charset="0"/>
              </a:rPr>
              <a:t>Polis </a:t>
            </a:r>
            <a:r>
              <a:rPr lang="en-US" sz="3200" dirty="0" err="1" smtClean="0">
                <a:latin typeface="Book Antiqua" pitchFamily="18" charset="0"/>
              </a:rPr>
              <a:t>dapat</a:t>
            </a:r>
            <a:r>
              <a:rPr lang="en-US" sz="3200" dirty="0" smtClean="0">
                <a:latin typeface="Book Antiqua" pitchFamily="18" charset="0"/>
              </a:rPr>
              <a:t> </a:t>
            </a:r>
            <a:r>
              <a:rPr lang="en-US" sz="3200" dirty="0" err="1" smtClean="0">
                <a:latin typeface="Book Antiqua" pitchFamily="18" charset="0"/>
              </a:rPr>
              <a:t>digadaikan</a:t>
            </a:r>
            <a:r>
              <a:rPr lang="en-US" sz="3200" dirty="0" smtClean="0">
                <a:latin typeface="Book Antiqua" pitchFamily="18" charset="0"/>
              </a:rPr>
              <a:t> :</a:t>
            </a:r>
            <a:endParaRPr lang="en-US" sz="32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Karena</a:t>
            </a:r>
            <a:r>
              <a:rPr lang="en-US" sz="2800" dirty="0" smtClean="0">
                <a:latin typeface="Book Antiqua" pitchFamily="18" charset="0"/>
              </a:rPr>
              <a:t> polis  </a:t>
            </a:r>
            <a:r>
              <a:rPr lang="en-US" sz="2800" dirty="0" err="1" smtClean="0">
                <a:latin typeface="Book Antiqua" pitchFamily="18" charset="0"/>
              </a:rPr>
              <a:t>pertanggungan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jiwa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bernilai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maka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secara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hubungan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hukum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dapat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digadaikan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ini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terutama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dalam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pinjaman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antara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tertanggung</a:t>
            </a:r>
            <a:r>
              <a:rPr lang="en-US" sz="2800" dirty="0" smtClean="0">
                <a:latin typeface="Book Antiqua" pitchFamily="18" charset="0"/>
              </a:rPr>
              <a:t> /</a:t>
            </a:r>
            <a:r>
              <a:rPr lang="en-US" sz="2800" dirty="0" err="1" smtClean="0">
                <a:latin typeface="Book Antiqua" pitchFamily="18" charset="0"/>
              </a:rPr>
              <a:t>penutup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asuransi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kepada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penanggung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Syarat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pokoknya</a:t>
            </a:r>
            <a:r>
              <a:rPr lang="en-US" sz="2800" dirty="0" smtClean="0">
                <a:latin typeface="Book Antiqua" pitchFamily="18" charset="0"/>
              </a:rPr>
              <a:t> : </a:t>
            </a:r>
          </a:p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1.polis </a:t>
            </a:r>
            <a:r>
              <a:rPr lang="en-US" sz="2800" dirty="0" err="1" smtClean="0">
                <a:latin typeface="Book Antiqua" pitchFamily="18" charset="0"/>
              </a:rPr>
              <a:t>perorangan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yg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telah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bernilai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uang</a:t>
            </a:r>
            <a:r>
              <a:rPr lang="en-US" sz="2800" dirty="0" smtClean="0">
                <a:latin typeface="Book Antiqua" pitchFamily="18" charset="0"/>
              </a:rPr>
              <a:t>;</a:t>
            </a:r>
          </a:p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2.tidak </a:t>
            </a:r>
            <a:r>
              <a:rPr lang="en-US" sz="2800" dirty="0" err="1" smtClean="0">
                <a:latin typeface="Book Antiqua" pitchFamily="18" charset="0"/>
              </a:rPr>
              <a:t>nunggak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bayar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premi</a:t>
            </a:r>
            <a:r>
              <a:rPr lang="en-US" sz="2800" dirty="0" smtClean="0">
                <a:latin typeface="Book Antiqua" pitchFamily="18" charset="0"/>
              </a:rPr>
              <a:t>.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C900-5359-423B-A253-44C8CA40C7A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>
                <a:latin typeface="Book Antiqua" pitchFamily="18" charset="0"/>
              </a:rPr>
              <a:t>Prosedur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gadai</a:t>
            </a:r>
            <a:r>
              <a:rPr lang="en-US" sz="2800" dirty="0" smtClean="0">
                <a:latin typeface="Book Antiqua" pitchFamily="18" charset="0"/>
              </a:rPr>
              <a:t> polis :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lphaLcPeriod"/>
            </a:pPr>
            <a:r>
              <a:rPr lang="en-US" sz="2400" dirty="0" smtClean="0">
                <a:latin typeface="Book Antiqua" pitchFamily="18" charset="0"/>
              </a:rPr>
              <a:t>Si </a:t>
            </a:r>
            <a:r>
              <a:rPr lang="en-US" sz="2400" dirty="0" err="1" smtClean="0">
                <a:latin typeface="Book Antiqua" pitchFamily="18" charset="0"/>
              </a:rPr>
              <a:t>penutup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asuransi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jiwa</a:t>
            </a:r>
            <a:r>
              <a:rPr lang="en-US" sz="2400" dirty="0" smtClean="0">
                <a:latin typeface="Book Antiqua" pitchFamily="18" charset="0"/>
              </a:rPr>
              <a:t>  </a:t>
            </a:r>
            <a:r>
              <a:rPr lang="en-US" sz="2400" dirty="0" err="1" smtClean="0">
                <a:latin typeface="Book Antiqua" pitchFamily="18" charset="0"/>
              </a:rPr>
              <a:t>buat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surat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pengakuan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hutang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kpd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perusahan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asuransi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jiwa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jumlah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akan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diterima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sekitar</a:t>
            </a:r>
            <a:r>
              <a:rPr lang="en-US" sz="2400" dirty="0" smtClean="0">
                <a:latin typeface="Book Antiqua" pitchFamily="18" charset="0"/>
              </a:rPr>
              <a:t> 60%;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 err="1" smtClean="0">
                <a:latin typeface="Book Antiqua" pitchFamily="18" charset="0"/>
              </a:rPr>
              <a:t>Penerimaan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uang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asuransi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hasil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gadai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dengan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diikuti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dgn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tanda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terima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uang</a:t>
            </a:r>
            <a:r>
              <a:rPr lang="en-US" sz="2400" dirty="0" smtClean="0">
                <a:latin typeface="Book Antiqua" pitchFamily="18" charset="0"/>
              </a:rPr>
              <a:t> ;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 err="1" smtClean="0">
                <a:latin typeface="Book Antiqua" pitchFamily="18" charset="0"/>
              </a:rPr>
              <a:t>Penutup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asuransi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menyerahkan</a:t>
            </a:r>
            <a:r>
              <a:rPr lang="en-US" sz="2400" dirty="0" smtClean="0">
                <a:latin typeface="Book Antiqua" pitchFamily="18" charset="0"/>
              </a:rPr>
              <a:t> polis </a:t>
            </a:r>
            <a:r>
              <a:rPr lang="en-US" sz="2400" dirty="0" err="1" smtClean="0">
                <a:latin typeface="Book Antiqua" pitchFamily="18" charset="0"/>
              </a:rPr>
              <a:t>kpd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perusahaan</a:t>
            </a:r>
            <a:r>
              <a:rPr lang="en-US" sz="2400" dirty="0" smtClean="0">
                <a:latin typeface="Book Antiqua" pitchFamily="18" charset="0"/>
              </a:rPr>
              <a:t>  </a:t>
            </a:r>
            <a:r>
              <a:rPr lang="en-US" sz="2400" dirty="0" err="1" smtClean="0">
                <a:latin typeface="Book Antiqua" pitchFamily="18" charset="0"/>
              </a:rPr>
              <a:t>dan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menerima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surat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keterangan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pengganti</a:t>
            </a:r>
            <a:r>
              <a:rPr lang="en-US" sz="2400" dirty="0" smtClean="0">
                <a:latin typeface="Book Antiqua" pitchFamily="18" charset="0"/>
              </a:rPr>
              <a:t> polis ;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 err="1" smtClean="0">
                <a:latin typeface="Book Antiqua" pitchFamily="18" charset="0"/>
              </a:rPr>
              <a:t>Pinjaman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dapat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diberi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bunga</a:t>
            </a:r>
            <a:r>
              <a:rPr lang="en-US" sz="2400" dirty="0" smtClean="0">
                <a:latin typeface="Book Antiqua" pitchFamily="18" charset="0"/>
              </a:rPr>
              <a:t> (1% </a:t>
            </a:r>
            <a:r>
              <a:rPr lang="en-US" sz="2400" dirty="0" err="1" smtClean="0">
                <a:latin typeface="Book Antiqua" pitchFamily="18" charset="0"/>
              </a:rPr>
              <a:t>bulan</a:t>
            </a:r>
            <a:r>
              <a:rPr lang="en-US" sz="2400" dirty="0" smtClean="0">
                <a:latin typeface="Book Antiqua" pitchFamily="18" charset="0"/>
              </a:rPr>
              <a:t> );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 err="1" smtClean="0">
                <a:latin typeface="Book Antiqua" pitchFamily="18" charset="0"/>
              </a:rPr>
              <a:t>Bila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jumlah</a:t>
            </a:r>
            <a:r>
              <a:rPr lang="en-US" sz="2400" dirty="0" smtClean="0">
                <a:latin typeface="Book Antiqua" pitchFamily="18" charset="0"/>
              </a:rPr>
              <a:t>  </a:t>
            </a:r>
            <a:r>
              <a:rPr lang="en-US" sz="2400" dirty="0" err="1" smtClean="0">
                <a:latin typeface="Book Antiqua" pitchFamily="18" charset="0"/>
              </a:rPr>
              <a:t>uang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pinjaman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bunga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sama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dengan</a:t>
            </a:r>
            <a:r>
              <a:rPr lang="en-US" sz="2400" dirty="0" smtClean="0">
                <a:latin typeface="Book Antiqua" pitchFamily="18" charset="0"/>
              </a:rPr>
              <a:t> </a:t>
            </a:r>
          </a:p>
          <a:p>
            <a:pPr marL="457200" indent="-457200">
              <a:buNone/>
            </a:pPr>
            <a:r>
              <a:rPr lang="en-US" sz="2400" dirty="0" smtClean="0">
                <a:latin typeface="Book Antiqua" pitchFamily="18" charset="0"/>
              </a:rPr>
              <a:t>	</a:t>
            </a:r>
            <a:r>
              <a:rPr lang="en-US" sz="2400" dirty="0" err="1" smtClean="0">
                <a:latin typeface="Book Antiqua" pitchFamily="18" charset="0"/>
              </a:rPr>
              <a:t>harga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nilai</a:t>
            </a:r>
            <a:r>
              <a:rPr lang="en-US" sz="2400" dirty="0" smtClean="0">
                <a:latin typeface="Book Antiqua" pitchFamily="18" charset="0"/>
              </a:rPr>
              <a:t> polis, </a:t>
            </a:r>
            <a:r>
              <a:rPr lang="en-US" sz="2400" dirty="0" err="1" smtClean="0">
                <a:latin typeface="Book Antiqua" pitchFamily="18" charset="0"/>
              </a:rPr>
              <a:t>maka</a:t>
            </a:r>
            <a:r>
              <a:rPr lang="en-US" sz="2400" dirty="0" smtClean="0">
                <a:latin typeface="Book Antiqua" pitchFamily="18" charset="0"/>
              </a:rPr>
              <a:t> polis </a:t>
            </a:r>
            <a:r>
              <a:rPr lang="en-US" sz="2400" dirty="0" err="1" smtClean="0">
                <a:latin typeface="Book Antiqua" pitchFamily="18" charset="0"/>
              </a:rPr>
              <a:t>jadi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batal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pinjaman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lunas</a:t>
            </a:r>
            <a:r>
              <a:rPr lang="en-US" sz="2400" dirty="0" smtClean="0">
                <a:latin typeface="Book Antiqua" pitchFamily="18" charset="0"/>
              </a:rPr>
              <a:t>;</a:t>
            </a:r>
          </a:p>
          <a:p>
            <a:pPr marL="457200" indent="-457200">
              <a:buAutoNum type="alphaLcPeriod" startAt="6"/>
            </a:pPr>
            <a:r>
              <a:rPr lang="en-US" sz="2400" dirty="0" err="1" smtClean="0">
                <a:latin typeface="Book Antiqua" pitchFamily="18" charset="0"/>
              </a:rPr>
              <a:t>Bila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saat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perbayaran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santunan</a:t>
            </a:r>
            <a:r>
              <a:rPr lang="en-US" sz="2400" dirty="0" smtClean="0">
                <a:latin typeface="Book Antiqua" pitchFamily="18" charset="0"/>
              </a:rPr>
              <a:t>  </a:t>
            </a:r>
            <a:r>
              <a:rPr lang="en-US" sz="2400" dirty="0" err="1" smtClean="0">
                <a:latin typeface="Book Antiqua" pitchFamily="18" charset="0"/>
              </a:rPr>
              <a:t>masih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ada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sisa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pinjaman</a:t>
            </a:r>
            <a:r>
              <a:rPr lang="en-US" sz="2400" dirty="0" smtClean="0">
                <a:latin typeface="Book Antiqua" pitchFamily="18" charset="0"/>
              </a:rPr>
              <a:t> polis </a:t>
            </a:r>
            <a:r>
              <a:rPr lang="en-US" sz="2400" dirty="0" err="1" smtClean="0">
                <a:latin typeface="Book Antiqua" pitchFamily="18" charset="0"/>
              </a:rPr>
              <a:t>maka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ini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akan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mengurangi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uang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santunan</a:t>
            </a:r>
            <a:r>
              <a:rPr lang="en-US" sz="2400" dirty="0" smtClean="0">
                <a:latin typeface="Book Antiqua" pitchFamily="18" charset="0"/>
              </a:rPr>
              <a:t>.</a:t>
            </a:r>
          </a:p>
          <a:p>
            <a:pPr marL="457200" indent="-457200">
              <a:buAutoNum type="alphaLcPeriod" startAt="6"/>
            </a:pPr>
            <a:r>
              <a:rPr lang="en-US" sz="2400" dirty="0" err="1" smtClean="0">
                <a:latin typeface="Book Antiqua" pitchFamily="18" charset="0"/>
              </a:rPr>
              <a:t>Angsuran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pinjaman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bunga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tetap</a:t>
            </a:r>
            <a:r>
              <a:rPr lang="en-US" sz="2400" dirty="0" smtClean="0">
                <a:latin typeface="Book Antiqua" pitchFamily="18" charset="0"/>
              </a:rPr>
              <a:t>  </a:t>
            </a:r>
            <a:r>
              <a:rPr lang="en-US" sz="2400" dirty="0" err="1" smtClean="0">
                <a:latin typeface="Book Antiqua" pitchFamily="18" charset="0"/>
              </a:rPr>
              <a:t>dibayar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setiap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smtClean="0">
                <a:latin typeface="Book Antiqua" pitchFamily="18" charset="0"/>
              </a:rPr>
              <a:t>bulannya</a:t>
            </a:r>
            <a:r>
              <a:rPr lang="en-US" sz="2400" dirty="0" smtClean="0">
                <a:latin typeface="Book Antiqua" pitchFamily="18" charset="0"/>
              </a:rPr>
              <a:t>, (</a:t>
            </a:r>
            <a:r>
              <a:rPr lang="en-US" sz="2400" dirty="0" err="1" smtClean="0">
                <a:latin typeface="Book Antiqua" pitchFamily="18" charset="0"/>
              </a:rPr>
              <a:t>misal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selama</a:t>
            </a:r>
            <a:r>
              <a:rPr lang="en-US" sz="2400" dirty="0" smtClean="0">
                <a:latin typeface="Book Antiqua" pitchFamily="18" charset="0"/>
              </a:rPr>
              <a:t> 3th) </a:t>
            </a:r>
            <a:r>
              <a:rPr lang="en-US" sz="2400" dirty="0" err="1" smtClean="0">
                <a:latin typeface="Book Antiqua" pitchFamily="18" charset="0"/>
              </a:rPr>
              <a:t>sampai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lunas</a:t>
            </a:r>
            <a:r>
              <a:rPr lang="en-US" sz="2400" dirty="0" smtClean="0">
                <a:latin typeface="Book Antiqua" pitchFamily="18" charset="0"/>
              </a:rPr>
              <a:t>.</a:t>
            </a:r>
          </a:p>
          <a:p>
            <a:pPr marL="457200" indent="-457200">
              <a:buFont typeface="+mj-lt"/>
              <a:buAutoNum type="alphaLcPeriod"/>
            </a:pPr>
            <a:endParaRPr lang="en-US" sz="2400" dirty="0" smtClean="0">
              <a:latin typeface="Book Antiqua" pitchFamily="18" charset="0"/>
            </a:endParaRPr>
          </a:p>
          <a:p>
            <a:pPr marL="457200" indent="-457200">
              <a:buFont typeface="+mj-lt"/>
              <a:buAutoNum type="alphaLcPeriod"/>
            </a:pPr>
            <a:endParaRPr lang="en-US" sz="2400" dirty="0" smtClean="0">
              <a:latin typeface="Book Antiqua" pitchFamily="18" charset="0"/>
            </a:endParaRPr>
          </a:p>
          <a:p>
            <a:pPr marL="457200" indent="-457200">
              <a:buNone/>
            </a:pPr>
            <a:endParaRPr lang="en-US" sz="24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C900-5359-423B-A253-44C8CA40C7A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>
                <a:latin typeface="Book Antiqua" pitchFamily="18" charset="0"/>
              </a:rPr>
              <a:t>Konosemen</a:t>
            </a:r>
            <a:r>
              <a:rPr lang="en-US" sz="3200" dirty="0" smtClean="0">
                <a:latin typeface="Book Antiqua" pitchFamily="18" charset="0"/>
              </a:rPr>
              <a:t/>
            </a:r>
            <a:br>
              <a:rPr lang="en-US" sz="3200" dirty="0" smtClean="0">
                <a:latin typeface="Book Antiqua" pitchFamily="18" charset="0"/>
              </a:rPr>
            </a:br>
            <a:r>
              <a:rPr lang="en-US" sz="3200" dirty="0" smtClean="0">
                <a:latin typeface="Book Antiqua" pitchFamily="18" charset="0"/>
              </a:rPr>
              <a:t>(</a:t>
            </a:r>
            <a:r>
              <a:rPr lang="en-US" sz="2400" dirty="0" smtClean="0">
                <a:latin typeface="Book Antiqua" pitchFamily="18" charset="0"/>
              </a:rPr>
              <a:t>ps.504,506 </a:t>
            </a:r>
            <a:r>
              <a:rPr lang="en-US" sz="2400" dirty="0" err="1" smtClean="0">
                <a:latin typeface="Book Antiqua" pitchFamily="18" charset="0"/>
              </a:rPr>
              <a:t>dst</a:t>
            </a:r>
            <a:r>
              <a:rPr lang="en-US" sz="2400" dirty="0" smtClean="0">
                <a:latin typeface="Book Antiqua" pitchFamily="18" charset="0"/>
              </a:rPr>
              <a:t>. KUHD)</a:t>
            </a:r>
            <a:endParaRPr lang="en-US" sz="24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sz="2800" dirty="0" err="1" smtClean="0">
                <a:latin typeface="Book Antiqua" pitchFamily="18" charset="0"/>
              </a:rPr>
              <a:t>Pengirim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barang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memuat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dikapal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untuk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menyerahkan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barang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muatannya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pengangkut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kapal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menerima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terima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dari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Mualim</a:t>
            </a:r>
            <a:r>
              <a:rPr lang="en-US" sz="2800" dirty="0" smtClean="0">
                <a:latin typeface="Book Antiqua" pitchFamily="18" charset="0"/>
              </a:rPr>
              <a:t> 1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disebut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dengan</a:t>
            </a:r>
            <a:r>
              <a:rPr lang="en-US" sz="2800" dirty="0" smtClean="0">
                <a:latin typeface="Book Antiqua" pitchFamily="18" charset="0"/>
              </a:rPr>
              <a:t> “Mates receipt “.</a:t>
            </a:r>
            <a:r>
              <a:rPr lang="en-US" sz="2800" dirty="0" err="1" smtClean="0">
                <a:latin typeface="Book Antiqua" pitchFamily="18" charset="0"/>
              </a:rPr>
              <a:t>Bilamana</a:t>
            </a:r>
            <a:r>
              <a:rPr lang="en-US" sz="2800" dirty="0" smtClean="0">
                <a:latin typeface="Book Antiqua" pitchFamily="18" charset="0"/>
              </a:rPr>
              <a:t> mates receipt </a:t>
            </a:r>
            <a:r>
              <a:rPr lang="en-US" sz="2800" dirty="0" err="1" smtClean="0">
                <a:latin typeface="Book Antiqua" pitchFamily="18" charset="0"/>
              </a:rPr>
              <a:t>ini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ditukarkan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</a:t>
            </a:r>
            <a:r>
              <a:rPr lang="en-US" sz="2800" dirty="0" smtClean="0">
                <a:latin typeface="Book Antiqua" pitchFamily="18" charset="0"/>
              </a:rPr>
              <a:t> Traffic </a:t>
            </a:r>
            <a:r>
              <a:rPr lang="en-US" sz="2800" dirty="0" err="1" smtClean="0">
                <a:latin typeface="Book Antiqua" pitchFamily="18" charset="0"/>
              </a:rPr>
              <a:t>Departement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kantor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pengangkutan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maka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disebut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dengan</a:t>
            </a:r>
            <a:r>
              <a:rPr lang="en-US" sz="2800" dirty="0" smtClean="0">
                <a:latin typeface="Book Antiqua" pitchFamily="18" charset="0"/>
              </a:rPr>
              <a:t> “ KONOSEMEN “</a:t>
            </a:r>
          </a:p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Konosemen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ini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mempunyai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nilai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jual</a:t>
            </a:r>
            <a:r>
              <a:rPr lang="en-US" sz="2800" dirty="0" smtClean="0">
                <a:latin typeface="Book Antiqua" pitchFamily="18" charset="0"/>
              </a:rPr>
              <a:t>, </a:t>
            </a:r>
            <a:r>
              <a:rPr lang="en-US" sz="2800" dirty="0" err="1" smtClean="0">
                <a:latin typeface="Book Antiqua" pitchFamily="18" charset="0"/>
              </a:rPr>
              <a:t>disamping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bukti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penyerahan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barang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pengangkut</a:t>
            </a:r>
            <a:r>
              <a:rPr lang="en-US" sz="2800" dirty="0" smtClean="0">
                <a:latin typeface="Book Antiqua" pitchFamily="18" charset="0"/>
              </a:rPr>
              <a:t>,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termasuk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dalam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kelomp</a:t>
            </a:r>
            <a:r>
              <a:rPr lang="en-US" sz="2800" dirty="0" err="1" smtClean="0">
                <a:latin typeface="Book Antiqua" pitchFamily="18" charset="0"/>
              </a:rPr>
              <a:t>ok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surat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berharga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dirty="0" smtClean="0">
                <a:latin typeface="Book Antiqua" pitchFamily="18" charset="0"/>
              </a:rPr>
              <a:t>yang </a:t>
            </a:r>
            <a:r>
              <a:rPr lang="en-US" sz="2800" dirty="0" err="1" smtClean="0">
                <a:latin typeface="Book Antiqua" pitchFamily="18" charset="0"/>
              </a:rPr>
              <a:t>mempunyai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nilai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untuk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dijual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belikan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orang</a:t>
            </a:r>
            <a:r>
              <a:rPr lang="en-US" sz="2800" dirty="0" smtClean="0">
                <a:latin typeface="Book Antiqua" pitchFamily="18" charset="0"/>
              </a:rPr>
              <a:t> lain. 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C900-5359-423B-A253-44C8CA40C7A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Konosemen</a:t>
            </a:r>
            <a:r>
              <a:rPr lang="en-US" sz="2800" dirty="0" smtClean="0">
                <a:latin typeface="Book Antiqua" pitchFamily="18" charset="0"/>
              </a:rPr>
              <a:t> (</a:t>
            </a:r>
            <a:r>
              <a:rPr lang="en-US" sz="2800" dirty="0" err="1" smtClean="0">
                <a:latin typeface="Book Antiqua" pitchFamily="18" charset="0"/>
              </a:rPr>
              <a:t>cognossement</a:t>
            </a:r>
            <a:r>
              <a:rPr lang="en-US" sz="2800" dirty="0" smtClean="0">
                <a:latin typeface="Book Antiqua" pitchFamily="18" charset="0"/>
              </a:rPr>
              <a:t>) </a:t>
            </a:r>
            <a:r>
              <a:rPr lang="en-US" sz="2800" dirty="0" err="1" smtClean="0">
                <a:latin typeface="Book Antiqua" pitchFamily="18" charset="0"/>
              </a:rPr>
              <a:t>atau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b="1" dirty="0" smtClean="0">
                <a:latin typeface="Book Antiqua" pitchFamily="18" charset="0"/>
              </a:rPr>
              <a:t>Bill of Lading (B/L).</a:t>
            </a:r>
          </a:p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Jadi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konosemen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dirty="0" smtClean="0">
                <a:latin typeface="Book Antiqua" pitchFamily="18" charset="0"/>
              </a:rPr>
              <a:t>(ps.506 KUHD) :</a:t>
            </a:r>
          </a:p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suatu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yg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bertanggal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dalam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mana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pengangkut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menerangkan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bahwa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ia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telah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menerima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barang-barang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tertentu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untuk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diangkut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ke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suatu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tempat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tujuan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tertentu</a:t>
            </a:r>
            <a:r>
              <a:rPr lang="en-US" sz="2800" dirty="0" smtClean="0">
                <a:latin typeface="Book Antiqua" pitchFamily="18" charset="0"/>
              </a:rPr>
              <a:t>, </a:t>
            </a:r>
            <a:r>
              <a:rPr lang="en-US" sz="2800" dirty="0" err="1" smtClean="0">
                <a:latin typeface="Book Antiqua" pitchFamily="18" charset="0"/>
              </a:rPr>
              <a:t>selanjutnya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menyerahkan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kepada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seseorang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tertentu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serta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menerangkan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juga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syarat-syarat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penyerahan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barang-barang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itu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200" dirty="0" smtClean="0">
                <a:latin typeface="Book Antiqua" pitchFamily="18" charset="0"/>
              </a:rPr>
              <a:t>(</a:t>
            </a:r>
            <a:r>
              <a:rPr lang="en-US" sz="2200" dirty="0" err="1" smtClean="0">
                <a:latin typeface="Book Antiqua" pitchFamily="18" charset="0"/>
              </a:rPr>
              <a:t>Contoh</a:t>
            </a:r>
            <a:r>
              <a:rPr lang="en-US" sz="2200" dirty="0" smtClean="0">
                <a:latin typeface="Book Antiqua" pitchFamily="18" charset="0"/>
              </a:rPr>
              <a:t> B/L , </a:t>
            </a:r>
            <a:r>
              <a:rPr lang="en-US" sz="2200" dirty="0" err="1" smtClean="0">
                <a:latin typeface="Book Antiqua" pitchFamily="18" charset="0"/>
              </a:rPr>
              <a:t>Purwosutjipto</a:t>
            </a:r>
            <a:r>
              <a:rPr lang="en-US" sz="2200" dirty="0" smtClean="0">
                <a:latin typeface="Book Antiqua" pitchFamily="18" charset="0"/>
              </a:rPr>
              <a:t>, BK.7, hal.182, </a:t>
            </a:r>
            <a:r>
              <a:rPr lang="en-US" sz="2200" dirty="0" err="1" smtClean="0">
                <a:latin typeface="Book Antiqua" pitchFamily="18" charset="0"/>
              </a:rPr>
              <a:t>thn</a:t>
            </a:r>
            <a:r>
              <a:rPr lang="en-US" sz="2200" dirty="0" smtClean="0">
                <a:latin typeface="Book Antiqua" pitchFamily="18" charset="0"/>
              </a:rPr>
              <a:t> 1987)</a:t>
            </a:r>
            <a:endParaRPr lang="en-US" sz="22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C900-5359-423B-A253-44C8CA40C7A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400" dirty="0" err="1" smtClean="0">
                <a:latin typeface="Book Antiqua" pitchFamily="18" charset="0"/>
              </a:rPr>
              <a:t>Aturan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terkait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dengan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konosmen</a:t>
            </a:r>
            <a:r>
              <a:rPr lang="en-US" sz="2400" dirty="0" smtClean="0">
                <a:latin typeface="Book Antiqua" pitchFamily="18" charset="0"/>
              </a:rPr>
              <a:t> : </a:t>
            </a:r>
            <a:r>
              <a:rPr lang="en-US" sz="2400" dirty="0" err="1" smtClean="0">
                <a:latin typeface="Book Antiqua" pitchFamily="18" charset="0"/>
              </a:rPr>
              <a:t>mulai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tanggal</a:t>
            </a:r>
            <a:r>
              <a:rPr lang="en-US" sz="2400" dirty="0" smtClean="0">
                <a:latin typeface="Book Antiqua" pitchFamily="18" charset="0"/>
              </a:rPr>
              <a:t> 13 </a:t>
            </a:r>
            <a:r>
              <a:rPr lang="en-US" sz="2400" dirty="0" err="1" smtClean="0">
                <a:latin typeface="Book Antiqua" pitchFamily="18" charset="0"/>
              </a:rPr>
              <a:t>Februari</a:t>
            </a:r>
            <a:r>
              <a:rPr lang="en-US" sz="2400" dirty="0" smtClean="0">
                <a:latin typeface="Book Antiqua" pitchFamily="18" charset="0"/>
              </a:rPr>
              <a:t> 1893 </a:t>
            </a:r>
            <a:r>
              <a:rPr lang="en-US" sz="2400" dirty="0" err="1" smtClean="0">
                <a:latin typeface="Book Antiqua" pitchFamily="18" charset="0"/>
              </a:rPr>
              <a:t>lahir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undang-undang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disebut</a:t>
            </a:r>
            <a:r>
              <a:rPr lang="en-US" sz="2400" dirty="0" smtClean="0">
                <a:latin typeface="Book Antiqua" pitchFamily="18" charset="0"/>
              </a:rPr>
              <a:t> :The Hater Act “ </a:t>
            </a:r>
            <a:r>
              <a:rPr lang="en-US" sz="2400" dirty="0" err="1" smtClean="0">
                <a:latin typeface="Book Antiqua" pitchFamily="18" charset="0"/>
              </a:rPr>
              <a:t>kemudian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berubah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tahun</a:t>
            </a:r>
            <a:r>
              <a:rPr lang="en-US" sz="2400" dirty="0" smtClean="0">
                <a:latin typeface="Book Antiqua" pitchFamily="18" charset="0"/>
              </a:rPr>
              <a:t> 1924 </a:t>
            </a:r>
            <a:r>
              <a:rPr lang="en-US" sz="2400" dirty="0" err="1" smtClean="0">
                <a:latin typeface="Book Antiqua" pitchFamily="18" charset="0"/>
              </a:rPr>
              <a:t>menjadi</a:t>
            </a:r>
            <a:r>
              <a:rPr lang="en-US" sz="2400" dirty="0" smtClean="0">
                <a:latin typeface="Book Antiqua" pitchFamily="18" charset="0"/>
              </a:rPr>
              <a:t>  “ The Hague Rules “ </a:t>
            </a:r>
            <a:r>
              <a:rPr lang="en-US" sz="2400" dirty="0" err="1" smtClean="0">
                <a:latin typeface="Book Antiqua" pitchFamily="18" charset="0"/>
              </a:rPr>
              <a:t>kemudian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tahun</a:t>
            </a:r>
            <a:r>
              <a:rPr lang="en-US" sz="2400" dirty="0" smtClean="0">
                <a:latin typeface="Book Antiqua" pitchFamily="18" charset="0"/>
              </a:rPr>
              <a:t> 1968 </a:t>
            </a:r>
            <a:r>
              <a:rPr lang="en-US" sz="2400" dirty="0" err="1" smtClean="0">
                <a:latin typeface="Book Antiqua" pitchFamily="18" charset="0"/>
              </a:rPr>
              <a:t>seperti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ketentuan</a:t>
            </a:r>
            <a:r>
              <a:rPr lang="en-US" sz="2400" dirty="0" smtClean="0">
                <a:latin typeface="Book Antiqua" pitchFamily="18" charset="0"/>
              </a:rPr>
              <a:t> B/L yang </a:t>
            </a:r>
            <a:r>
              <a:rPr lang="en-US" sz="2400" dirty="0" err="1" smtClean="0">
                <a:latin typeface="Book Antiqua" pitchFamily="18" charset="0"/>
              </a:rPr>
              <a:t>sekarang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ini</a:t>
            </a:r>
            <a:r>
              <a:rPr lang="en-US" sz="2400" dirty="0" smtClean="0">
                <a:latin typeface="Book Antiqua" pitchFamily="18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Konosemen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dapat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dibagi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sbb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400" dirty="0" smtClean="0">
                <a:latin typeface="Book Antiqua" pitchFamily="18" charset="0"/>
              </a:rPr>
              <a:t>: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 smtClean="0">
                <a:latin typeface="Book Antiqua" pitchFamily="18" charset="0"/>
              </a:rPr>
              <a:t>Konosemen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atas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nama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dalam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konosemen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itu</a:t>
            </a:r>
            <a:r>
              <a:rPr lang="en-US" sz="2400" dirty="0" smtClean="0">
                <a:latin typeface="Book Antiqua" pitchFamily="18" charset="0"/>
              </a:rPr>
              <a:t> ;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 smtClean="0">
                <a:latin typeface="Book Antiqua" pitchFamily="18" charset="0"/>
              </a:rPr>
              <a:t>Konosemen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kepada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pengganti</a:t>
            </a:r>
            <a:r>
              <a:rPr lang="en-US" sz="2400" dirty="0" smtClean="0">
                <a:latin typeface="Book Antiqua" pitchFamily="18" charset="0"/>
              </a:rPr>
              <a:t> (</a:t>
            </a:r>
            <a:r>
              <a:rPr lang="en-US" sz="2400" dirty="0" err="1" smtClean="0">
                <a:latin typeface="Book Antiqua" pitchFamily="18" charset="0"/>
              </a:rPr>
              <a:t>ditunjuk</a:t>
            </a:r>
            <a:r>
              <a:rPr lang="en-US" sz="2400" dirty="0" smtClean="0">
                <a:latin typeface="Book Antiqua" pitchFamily="18" charset="0"/>
              </a:rPr>
              <a:t>),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 smtClean="0">
                <a:latin typeface="Book Antiqua" pitchFamily="18" charset="0"/>
              </a:rPr>
              <a:t>Konosemen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kepada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pengganti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pihak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ke</a:t>
            </a:r>
            <a:r>
              <a:rPr lang="en-US" sz="2400" dirty="0" smtClean="0">
                <a:latin typeface="Book Antiqua" pitchFamily="18" charset="0"/>
              </a:rPr>
              <a:t> III;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 smtClean="0">
                <a:latin typeface="Book Antiqua" pitchFamily="18" charset="0"/>
              </a:rPr>
              <a:t>Konosemen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kepada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pembawa</a:t>
            </a:r>
            <a:r>
              <a:rPr lang="en-US" sz="2400" dirty="0" smtClean="0">
                <a:latin typeface="Book Antiqua" pitchFamily="18" charset="0"/>
              </a:rPr>
              <a:t>;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 smtClean="0">
                <a:latin typeface="Book Antiqua" pitchFamily="18" charset="0"/>
              </a:rPr>
              <a:t>Konosemen</a:t>
            </a:r>
            <a:r>
              <a:rPr lang="en-US" sz="2400" dirty="0" smtClean="0">
                <a:latin typeface="Book Antiqua" pitchFamily="18" charset="0"/>
              </a:rPr>
              <a:t> yang </a:t>
            </a:r>
            <a:r>
              <a:rPr lang="en-US" sz="2400" dirty="0" err="1" smtClean="0">
                <a:latin typeface="Book Antiqua" pitchFamily="18" charset="0"/>
              </a:rPr>
              <a:t>bawa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surat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konosemen</a:t>
            </a:r>
            <a:r>
              <a:rPr lang="en-US" sz="2400" dirty="0" smtClean="0">
                <a:latin typeface="Book Antiqua" pitchFamily="18" charset="0"/>
              </a:rPr>
              <a:t>;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 smtClean="0">
                <a:latin typeface="Book Antiqua" pitchFamily="18" charset="0"/>
              </a:rPr>
              <a:t>Konosemen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kata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pengganti</a:t>
            </a:r>
            <a:r>
              <a:rPr lang="en-US" sz="2400" dirty="0" smtClean="0">
                <a:latin typeface="Book Antiqua" pitchFamily="18" charset="0"/>
              </a:rPr>
              <a:t>; (</a:t>
            </a:r>
            <a:r>
              <a:rPr lang="en-US" sz="2400" dirty="0" err="1" smtClean="0">
                <a:latin typeface="Book Antiqua" pitchFamily="18" charset="0"/>
              </a:rPr>
              <a:t>ditunjuk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oleh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pengirim</a:t>
            </a:r>
            <a:r>
              <a:rPr lang="en-US" sz="2400" dirty="0" smtClean="0">
                <a:latin typeface="Book Antiqua" pitchFamily="18" charset="0"/>
              </a:rPr>
              <a:t>)</a:t>
            </a:r>
          </a:p>
          <a:p>
            <a:pPr marL="514350" indent="-514350">
              <a:buNone/>
            </a:pPr>
            <a:endParaRPr lang="en-US" sz="2400" dirty="0" smtClean="0">
              <a:latin typeface="Book Antiqua" pitchFamily="18" charset="0"/>
            </a:endParaRPr>
          </a:p>
          <a:p>
            <a:pPr marL="514350" indent="-514350">
              <a:buNone/>
            </a:pPr>
            <a:endParaRPr lang="en-US" sz="2400" dirty="0" smtClean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C900-5359-423B-A253-44C8CA40C7A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smtClean="0">
                <a:latin typeface="Book Antiqua" pitchFamily="18" charset="0"/>
              </a:rPr>
              <a:t>Indonesia </a:t>
            </a:r>
            <a:r>
              <a:rPr lang="en-US" sz="2800" dirty="0" err="1" smtClean="0">
                <a:latin typeface="Book Antiqua" pitchFamily="18" charset="0"/>
              </a:rPr>
              <a:t>lazim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menggunakan</a:t>
            </a:r>
            <a:r>
              <a:rPr lang="en-US" sz="2800" dirty="0" smtClean="0">
                <a:latin typeface="Book Antiqua" pitchFamily="18" charset="0"/>
              </a:rPr>
              <a:t> “</a:t>
            </a:r>
            <a:r>
              <a:rPr lang="en-US" sz="2800" dirty="0" err="1" smtClean="0">
                <a:latin typeface="Book Antiqua" pitchFamily="18" charset="0"/>
              </a:rPr>
              <a:t>konosemen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nama</a:t>
            </a:r>
            <a:r>
              <a:rPr lang="en-US" sz="2800" dirty="0" smtClean="0">
                <a:latin typeface="Book Antiqua" pitchFamily="18" charset="0"/>
              </a:rPr>
              <a:t> “.</a:t>
            </a:r>
            <a:r>
              <a:rPr lang="en-US" sz="2800" dirty="0" err="1" smtClean="0">
                <a:latin typeface="Book Antiqua" pitchFamily="18" charset="0"/>
              </a:rPr>
              <a:t>Karena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konosemen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sebagai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berharga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dapat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dijual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belikan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maka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bila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seseorang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membeli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konosemen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maka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resikonya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sbb</a:t>
            </a:r>
            <a:r>
              <a:rPr lang="en-US" sz="2800" dirty="0" smtClean="0">
                <a:latin typeface="Book Antiqua" pitchFamily="18" charset="0"/>
              </a:rPr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Book Antiqua" pitchFamily="18" charset="0"/>
              </a:rPr>
              <a:t>Jumlahnya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kurang</a:t>
            </a:r>
            <a:r>
              <a:rPr lang="en-US" sz="2800" dirty="0" smtClean="0">
                <a:latin typeface="Book Antiqua" pitchFamily="18" charset="0"/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Book Antiqua" pitchFamily="18" charset="0"/>
              </a:rPr>
              <a:t>Kualitas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tidak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cocok</a:t>
            </a:r>
            <a:r>
              <a:rPr lang="en-US" sz="2800" dirty="0" smtClean="0">
                <a:latin typeface="Book Antiqua" pitchFamily="18" charset="0"/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Book Antiqua" pitchFamily="18" charset="0"/>
              </a:rPr>
              <a:t>Kerugian2 lain;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Book Antiqua" pitchFamily="18" charset="0"/>
              </a:rPr>
              <a:t>Asuransi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ada</a:t>
            </a:r>
            <a:r>
              <a:rPr lang="en-US" sz="2800" dirty="0" smtClean="0">
                <a:latin typeface="Book Antiqua" pitchFamily="18" charset="0"/>
              </a:rPr>
              <a:t> (</a:t>
            </a:r>
            <a:r>
              <a:rPr lang="en-US" sz="2800" dirty="0" err="1" smtClean="0">
                <a:latin typeface="Book Antiqua" pitchFamily="18" charset="0"/>
              </a:rPr>
              <a:t>tapi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butuh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waktu</a:t>
            </a:r>
            <a:r>
              <a:rPr lang="en-US" sz="2800" dirty="0" smtClean="0">
                <a:latin typeface="Book Antiqua" pitchFamily="18" charset="0"/>
              </a:rPr>
              <a:t>, </a:t>
            </a:r>
            <a:r>
              <a:rPr lang="en-US" sz="2800" dirty="0" err="1" smtClean="0">
                <a:latin typeface="Book Antiqua" pitchFamily="18" charset="0"/>
              </a:rPr>
              <a:t>tenaga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biaya</a:t>
            </a:r>
            <a:r>
              <a:rPr lang="en-US" sz="2800" dirty="0" smtClean="0">
                <a:latin typeface="Book Antiqua" pitchFamily="18" charset="0"/>
              </a:rPr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C900-5359-423B-A253-44C8CA40C7A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Penyerahan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konosemen</a:t>
            </a:r>
            <a:r>
              <a:rPr lang="en-US" sz="2800" dirty="0" smtClean="0">
                <a:latin typeface="Book Antiqua" pitchFamily="18" charset="0"/>
              </a:rPr>
              <a:t> (ps.506 </a:t>
            </a:r>
            <a:r>
              <a:rPr lang="en-US" sz="2800" dirty="0" err="1" smtClean="0">
                <a:latin typeface="Book Antiqua" pitchFamily="18" charset="0"/>
              </a:rPr>
              <a:t>ayat</a:t>
            </a:r>
            <a:r>
              <a:rPr lang="en-US" sz="2800" dirty="0" smtClean="0">
                <a:latin typeface="Book Antiqua" pitchFamily="18" charset="0"/>
              </a:rPr>
              <a:t> 2) KUHD :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err="1" smtClean="0">
                <a:latin typeface="Book Antiqua" pitchFamily="18" charset="0"/>
              </a:rPr>
              <a:t>Konosemen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nama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penyerahan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dgn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cesi</a:t>
            </a:r>
            <a:r>
              <a:rPr lang="en-US" sz="2800" dirty="0" smtClean="0">
                <a:latin typeface="Book Antiqua" pitchFamily="18" charset="0"/>
              </a:rPr>
              <a:t> ;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err="1" smtClean="0">
                <a:latin typeface="Book Antiqua" pitchFamily="18" charset="0"/>
              </a:rPr>
              <a:t>Konosemen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kepada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pembawa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dgn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secara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fisik</a:t>
            </a:r>
            <a:r>
              <a:rPr lang="en-US" sz="2800" dirty="0" smtClean="0">
                <a:latin typeface="Book Antiqua" pitchFamily="18" charset="0"/>
              </a:rPr>
              <a:t> ;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err="1" smtClean="0">
                <a:latin typeface="Book Antiqua" pitchFamily="18" charset="0"/>
              </a:rPr>
              <a:t>Konosemen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pengganti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andosemen</a:t>
            </a:r>
            <a:r>
              <a:rPr lang="en-US" sz="2800" dirty="0" smtClean="0">
                <a:latin typeface="Book Antiqua" pitchFamily="18" charset="0"/>
              </a:rPr>
              <a:t>  (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) </a:t>
            </a:r>
            <a:r>
              <a:rPr lang="en-US" sz="2800" dirty="0" err="1" smtClean="0">
                <a:latin typeface="Book Antiqua" pitchFamily="18" charset="0"/>
              </a:rPr>
              <a:t>sesuai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dengan</a:t>
            </a:r>
            <a:r>
              <a:rPr lang="en-US" sz="2800" dirty="0" smtClean="0">
                <a:latin typeface="Book Antiqua" pitchFamily="18" charset="0"/>
              </a:rPr>
              <a:t> ps.508) </a:t>
            </a:r>
            <a:r>
              <a:rPr lang="en-US" sz="2800" dirty="0" err="1" smtClean="0">
                <a:latin typeface="Book Antiqua" pitchFamily="18" charset="0"/>
              </a:rPr>
              <a:t>yakni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dibelakang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konosemen</a:t>
            </a:r>
            <a:r>
              <a:rPr lang="en-US" sz="2800" dirty="0" smtClean="0">
                <a:latin typeface="Book Antiqua" pitchFamily="18" charset="0"/>
              </a:rPr>
              <a:t>.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C900-5359-423B-A253-44C8CA40C7A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Book Antiqua" pitchFamily="18" charset="0"/>
              </a:rPr>
              <a:t>Delevery</a:t>
            </a:r>
            <a:r>
              <a:rPr lang="en-US" sz="3200" dirty="0" smtClean="0">
                <a:latin typeface="Book Antiqua" pitchFamily="18" charset="0"/>
              </a:rPr>
              <a:t> Order (DO)</a:t>
            </a:r>
            <a:br>
              <a:rPr lang="en-US" sz="3200" dirty="0" smtClean="0">
                <a:latin typeface="Book Antiqua" pitchFamily="18" charset="0"/>
              </a:rPr>
            </a:br>
            <a:r>
              <a:rPr lang="en-US" sz="3200" dirty="0" smtClean="0">
                <a:latin typeface="Book Antiqua" pitchFamily="18" charset="0"/>
              </a:rPr>
              <a:t>(ps.510 (2)</a:t>
            </a:r>
            <a:r>
              <a:rPr lang="en-US" sz="2400" dirty="0" smtClean="0">
                <a:latin typeface="Book Antiqua" pitchFamily="18" charset="0"/>
              </a:rPr>
              <a:t>KUHD</a:t>
            </a:r>
            <a:endParaRPr lang="en-US" sz="24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Pengertian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Delevery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smtClean="0">
                <a:latin typeface="Book Antiqua" pitchFamily="18" charset="0"/>
              </a:rPr>
              <a:t>Order</a:t>
            </a:r>
            <a:r>
              <a:rPr lang="en-US" sz="2800" dirty="0" smtClean="0">
                <a:latin typeface="Book Antiqua" pitchFamily="18" charset="0"/>
              </a:rPr>
              <a:t> = DO</a:t>
            </a:r>
            <a:endParaRPr lang="en-US" sz="2800" dirty="0" smtClean="0">
              <a:latin typeface="Book Antiqua" pitchFamily="18" charset="0"/>
            </a:endParaRPr>
          </a:p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perintah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pengangkut</a:t>
            </a:r>
            <a:r>
              <a:rPr lang="en-US" sz="2800" dirty="0" smtClean="0">
                <a:latin typeface="Book Antiqua" pitchFamily="18" charset="0"/>
              </a:rPr>
              <a:t>  agar </a:t>
            </a:r>
            <a:r>
              <a:rPr lang="en-US" sz="2800" dirty="0" err="1" smtClean="0">
                <a:latin typeface="Book Antiqua" pitchFamily="18" charset="0"/>
              </a:rPr>
              <a:t>memberikan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barang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sebagaimana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disebutkan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dalam</a:t>
            </a:r>
            <a:r>
              <a:rPr lang="en-US" sz="2800" dirty="0" smtClean="0">
                <a:latin typeface="Book Antiqua" pitchFamily="18" charset="0"/>
              </a:rPr>
              <a:t> DO </a:t>
            </a:r>
            <a:r>
              <a:rPr lang="en-US" sz="2800" dirty="0" err="1" smtClean="0">
                <a:latin typeface="Book Antiqua" pitchFamily="18" charset="0"/>
              </a:rPr>
              <a:t>kepada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pemegangnya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mengurangi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jumlah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barang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tersebut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dalam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konosemennya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Di Indonesia DO </a:t>
            </a:r>
            <a:r>
              <a:rPr lang="en-US" sz="2800" dirty="0" err="1" smtClean="0">
                <a:latin typeface="Book Antiqua" pitchFamily="18" charset="0"/>
              </a:rPr>
              <a:t>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tidak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mengikuti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aturan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dalam</a:t>
            </a:r>
            <a:r>
              <a:rPr lang="en-US" sz="2800" dirty="0" smtClean="0">
                <a:latin typeface="Book Antiqua" pitchFamily="18" charset="0"/>
              </a:rPr>
              <a:t> KUHD, </a:t>
            </a:r>
            <a:r>
              <a:rPr lang="en-US" sz="2800" dirty="0" err="1" smtClean="0">
                <a:latin typeface="Book Antiqua" pitchFamily="18" charset="0"/>
              </a:rPr>
              <a:t>dimana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fungsi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pemegang</a:t>
            </a:r>
            <a:r>
              <a:rPr lang="en-US" sz="2800" dirty="0" smtClean="0">
                <a:latin typeface="Book Antiqua" pitchFamily="18" charset="0"/>
              </a:rPr>
              <a:t> DO </a:t>
            </a:r>
            <a:r>
              <a:rPr lang="en-US" sz="2800" dirty="0" err="1" smtClean="0">
                <a:latin typeface="Book Antiqua" pitchFamily="18" charset="0"/>
              </a:rPr>
              <a:t>mengganti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kedudukan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konosemen</a:t>
            </a:r>
            <a:r>
              <a:rPr lang="en-US" sz="2800" dirty="0" smtClean="0">
                <a:latin typeface="Book Antiqua" pitchFamily="18" charset="0"/>
              </a:rPr>
              <a:t>.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C900-5359-423B-A253-44C8CA40C7A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Book Antiqua" pitchFamily="18" charset="0"/>
              </a:rPr>
              <a:t>Macamnya</a:t>
            </a:r>
            <a:r>
              <a:rPr lang="en-US" sz="3200" dirty="0" smtClean="0">
                <a:latin typeface="Book Antiqua" pitchFamily="18" charset="0"/>
              </a:rPr>
              <a:t> DO :</a:t>
            </a:r>
            <a:endParaRPr lang="en-US" sz="32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Book Antiqua" pitchFamily="18" charset="0"/>
              </a:rPr>
              <a:t> DO </a:t>
            </a:r>
            <a:r>
              <a:rPr lang="en-US" sz="2800" dirty="0" err="1" smtClean="0">
                <a:latin typeface="Book Antiqua" pitchFamily="18" charset="0"/>
              </a:rPr>
              <a:t>atas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nama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ini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termasuk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berharga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dgn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penyerahan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orang</a:t>
            </a:r>
            <a:r>
              <a:rPr lang="en-US" sz="2800" dirty="0" smtClean="0">
                <a:latin typeface="Book Antiqua" pitchFamily="18" charset="0"/>
              </a:rPr>
              <a:t> lain </a:t>
            </a:r>
            <a:r>
              <a:rPr lang="en-US" sz="2800" dirty="0" err="1" smtClean="0">
                <a:latin typeface="Book Antiqua" pitchFamily="18" charset="0"/>
              </a:rPr>
              <a:t>dgn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Cesi</a:t>
            </a:r>
            <a:r>
              <a:rPr lang="en-US" sz="2800" dirty="0" smtClean="0">
                <a:latin typeface="Book Antiqua" pitchFamily="18" charset="0"/>
              </a:rPr>
              <a:t>; 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Book Antiqua" pitchFamily="18" charset="0"/>
              </a:rPr>
              <a:t>DO </a:t>
            </a:r>
            <a:r>
              <a:rPr lang="en-US" sz="2800" dirty="0" err="1" smtClean="0">
                <a:latin typeface="Book Antiqua" pitchFamily="18" charset="0"/>
              </a:rPr>
              <a:t>kepada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pengganti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termasuk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berharga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penyerahan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andosemen</a:t>
            </a:r>
            <a:endParaRPr lang="en-US" sz="2800" dirty="0" smtClean="0">
              <a:latin typeface="Book Antiqua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Book Antiqua" pitchFamily="18" charset="0"/>
              </a:rPr>
              <a:t>DO </a:t>
            </a:r>
            <a:r>
              <a:rPr lang="en-US" sz="2800" dirty="0" err="1" smtClean="0">
                <a:latin typeface="Book Antiqua" pitchFamily="18" charset="0"/>
              </a:rPr>
              <a:t>kepada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pembawa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termasuk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berharga</a:t>
            </a:r>
            <a:r>
              <a:rPr lang="en-US" sz="2800" dirty="0" smtClean="0">
                <a:latin typeface="Book Antiqua" pitchFamily="18" charset="0"/>
              </a:rPr>
              <a:t>, </a:t>
            </a:r>
            <a:r>
              <a:rPr lang="en-US" sz="2800" dirty="0" err="1" smtClean="0">
                <a:latin typeface="Book Antiqua" pitchFamily="18" charset="0"/>
              </a:rPr>
              <a:t>penyerahan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secara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fisik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Book Antiqua" pitchFamily="18" charset="0"/>
              </a:rPr>
              <a:t>(</a:t>
            </a:r>
            <a:r>
              <a:rPr lang="en-US" sz="2400" dirty="0" err="1" smtClean="0">
                <a:latin typeface="Book Antiqua" pitchFamily="18" charset="0"/>
              </a:rPr>
              <a:t>Contoh</a:t>
            </a:r>
            <a:r>
              <a:rPr lang="en-US" sz="2400" dirty="0" smtClean="0">
                <a:latin typeface="Book Antiqua" pitchFamily="18" charset="0"/>
              </a:rPr>
              <a:t> “DO “,</a:t>
            </a:r>
            <a:r>
              <a:rPr lang="en-US" sz="2400" dirty="0" err="1" smtClean="0">
                <a:latin typeface="Book Antiqua" pitchFamily="18" charset="0"/>
              </a:rPr>
              <a:t>Purwosutjito</a:t>
            </a:r>
            <a:r>
              <a:rPr lang="en-US" sz="2400" dirty="0" smtClean="0">
                <a:latin typeface="Book Antiqua" pitchFamily="18" charset="0"/>
              </a:rPr>
              <a:t>, Bk.7, hal.186, th.1987 )</a:t>
            </a:r>
            <a:endParaRPr lang="en-US" sz="24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C900-5359-423B-A253-44C8CA40C7A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Book Antiqua" pitchFamily="18" charset="0"/>
              </a:rPr>
              <a:t>Polis</a:t>
            </a:r>
            <a:endParaRPr lang="en-US" sz="32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>
              <a:buNone/>
            </a:pPr>
            <a:r>
              <a:rPr lang="en-US" dirty="0" smtClean="0"/>
              <a:t>	</a:t>
            </a:r>
            <a:r>
              <a:rPr lang="en-US" b="1" dirty="0" smtClean="0"/>
              <a:t>Polis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Book Antiqua" pitchFamily="18" charset="0"/>
              </a:rPr>
              <a:t>sebuah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akta</a:t>
            </a:r>
            <a:r>
              <a:rPr lang="en-US" dirty="0" smtClean="0">
                <a:latin typeface="Book Antiqua" pitchFamily="18" charset="0"/>
              </a:rPr>
              <a:t> yang </a:t>
            </a:r>
            <a:r>
              <a:rPr lang="en-US" dirty="0" err="1" smtClean="0">
                <a:latin typeface="Book Antiqua" pitchFamily="18" charset="0"/>
              </a:rPr>
              <a:t>sengaja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dibuat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untuk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tanda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bukti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adanya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perjanjian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asuransi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antara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penanggung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dengan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tertanggung</a:t>
            </a:r>
            <a:r>
              <a:rPr lang="en-US" dirty="0" smtClean="0">
                <a:latin typeface="Book Antiqua" pitchFamily="18" charset="0"/>
              </a:rPr>
              <a:t>. </a:t>
            </a:r>
          </a:p>
          <a:p>
            <a:pPr lvl="1">
              <a:buNone/>
            </a:pPr>
            <a:r>
              <a:rPr lang="en-US" dirty="0" smtClean="0">
                <a:latin typeface="Book Antiqua" pitchFamily="18" charset="0"/>
              </a:rPr>
              <a:t>	Ps.255 KUHD : </a:t>
            </a:r>
            <a:r>
              <a:rPr lang="en-US" dirty="0" err="1" smtClean="0">
                <a:latin typeface="Book Antiqua" pitchFamily="18" charset="0"/>
              </a:rPr>
              <a:t>suatu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pertanggungan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harus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dibuat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secara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tertulis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dalam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suatu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akta</a:t>
            </a:r>
            <a:r>
              <a:rPr lang="en-US" dirty="0" smtClean="0">
                <a:latin typeface="Book Antiqua" pitchFamily="18" charset="0"/>
              </a:rPr>
              <a:t> yang </a:t>
            </a:r>
            <a:r>
              <a:rPr lang="en-US" dirty="0" err="1" smtClean="0">
                <a:latin typeface="Book Antiqua" pitchFamily="18" charset="0"/>
              </a:rPr>
              <a:t>dinamakan</a:t>
            </a:r>
            <a:r>
              <a:rPr lang="en-US" dirty="0" smtClean="0">
                <a:latin typeface="Book Antiqua" pitchFamily="18" charset="0"/>
              </a:rPr>
              <a:t> “</a:t>
            </a:r>
            <a:r>
              <a:rPr lang="en-US" b="1" dirty="0" smtClean="0">
                <a:latin typeface="Book Antiqua" pitchFamily="18" charset="0"/>
              </a:rPr>
              <a:t>polis”’</a:t>
            </a:r>
          </a:p>
          <a:p>
            <a:pPr lvl="1">
              <a:buNone/>
            </a:pPr>
            <a:r>
              <a:rPr lang="en-US" b="1" dirty="0" smtClean="0">
                <a:latin typeface="Book Antiqua" pitchFamily="18" charset="0"/>
              </a:rPr>
              <a:t>	</a:t>
            </a:r>
            <a:r>
              <a:rPr lang="en-US" dirty="0" err="1" smtClean="0">
                <a:latin typeface="Book Antiqua" pitchFamily="18" charset="0"/>
              </a:rPr>
              <a:t>Dengan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demikian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maka</a:t>
            </a:r>
            <a:r>
              <a:rPr lang="en-US" dirty="0" smtClean="0">
                <a:latin typeface="Book Antiqua" pitchFamily="18" charset="0"/>
              </a:rPr>
              <a:t>  polis </a:t>
            </a:r>
            <a:r>
              <a:rPr lang="en-US" dirty="0" err="1" smtClean="0">
                <a:latin typeface="Book Antiqua" pitchFamily="18" charset="0"/>
              </a:rPr>
              <a:t>merupakan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unsur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muthlak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dalam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perjanjian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pertanggungan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tertentu</a:t>
            </a:r>
            <a:r>
              <a:rPr lang="en-US" dirty="0" smtClean="0">
                <a:latin typeface="Book Antiqua" pitchFamily="18" charset="0"/>
              </a:rPr>
              <a:t>.</a:t>
            </a:r>
          </a:p>
          <a:p>
            <a:pPr lvl="1">
              <a:buNone/>
            </a:pPr>
            <a:r>
              <a:rPr lang="en-US" dirty="0" smtClean="0">
                <a:latin typeface="Book Antiqua" pitchFamily="18" charset="0"/>
              </a:rPr>
              <a:t>	</a:t>
            </a:r>
            <a:r>
              <a:rPr lang="en-US" dirty="0" err="1" smtClean="0">
                <a:latin typeface="Book Antiqua" pitchFamily="18" charset="0"/>
              </a:rPr>
              <a:t>Hak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kewajiban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timbal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balik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antara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penanggung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tertanggung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berlaku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sejak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saat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itu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atau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sebelum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ditanda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tangani</a:t>
            </a:r>
            <a:r>
              <a:rPr lang="en-US" dirty="0" smtClean="0">
                <a:latin typeface="Book Antiqua" pitchFamily="18" charset="0"/>
              </a:rPr>
              <a:t>.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C900-5359-423B-A253-44C8CA40C7A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379</Words>
  <Application>Microsoft Office PowerPoint</Application>
  <PresentationFormat>On-screen Show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Pertemuan 10 Surat Berharga dan Surat yang Berharga</vt:lpstr>
      <vt:lpstr>Konosemen (ps.504,506 dst. KUHD)</vt:lpstr>
      <vt:lpstr>Slide 3</vt:lpstr>
      <vt:lpstr>Slide 4</vt:lpstr>
      <vt:lpstr>Slide 5</vt:lpstr>
      <vt:lpstr>Slide 6</vt:lpstr>
      <vt:lpstr>Delevery Order (DO) (ps.510 (2)KUHD</vt:lpstr>
      <vt:lpstr>Macamnya DO :</vt:lpstr>
      <vt:lpstr>Polis</vt:lpstr>
      <vt:lpstr>Bentuk dan isi  Polis : </vt:lpstr>
      <vt:lpstr>Isi yg umum dalam asuransi :</vt:lpstr>
      <vt:lpstr>Isi (pokok) dlm  polis pertanggungan  jiwa:  (ps 304KUHD):</vt:lpstr>
      <vt:lpstr>Slide 13</vt:lpstr>
      <vt:lpstr>Polis dapat digadaikan :</vt:lpstr>
      <vt:lpstr>Prosedur  gadai polis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10</dc:title>
  <dc:creator>user</dc:creator>
  <cp:lastModifiedBy>user</cp:lastModifiedBy>
  <cp:revision>29</cp:revision>
  <dcterms:created xsi:type="dcterms:W3CDTF">2015-03-09T05:52:10Z</dcterms:created>
  <dcterms:modified xsi:type="dcterms:W3CDTF">2015-05-18T05:58:08Z</dcterms:modified>
</cp:coreProperties>
</file>