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0" r:id="rId5"/>
    <p:sldId id="268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87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75B8B5-F04E-47E7-8BEF-92C50EDE5D07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4D9B8-8F99-4FF3-9F5D-39A170ABB0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BE036-537E-4BCE-A6DE-437E4A916AA9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48465-D1CD-4B6A-82FF-D6EE810D53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Berarti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8465-D1CD-4B6A-82FF-D6EE810D535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8465-D1CD-4B6A-82FF-D6EE810D5350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44AE-0704-41C0-A250-67975CCA6858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C525-0D47-4E0F-ABB4-EB5F2145A47E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B4005-912C-4A6A-B0E4-4B7B40B07F5D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5E77-EBBF-4290-956B-5300C00E145E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F4261-182B-40C5-824E-3503166FFD65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01CA4-C021-4F8F-BE50-544392AD0F2D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64DB2-E154-47AD-8C7A-671F4A75A452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11DF-6978-43A5-9A48-D786AFD0C844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54D21-F473-44F1-91F5-2F49AB38D4DC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765D6-649E-4BC9-BDEF-676511570C2A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C95D1-D2EA-4FCA-A3A2-DB8B3E08461A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5DF81-E27F-42CC-A9ED-08AAD6C9AEB0}" type="datetime1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B72EE-E830-4E49-826E-8C528139DC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Book Antiqua" pitchFamily="18" charset="0"/>
                <a:cs typeface="Angsana New" pitchFamily="18" charset="-34"/>
              </a:rPr>
              <a:t>Pertemuan</a:t>
            </a:r>
            <a:r>
              <a:rPr lang="en-US" sz="3600" dirty="0" smtClean="0">
                <a:latin typeface="Book Antiqua" pitchFamily="18" charset="0"/>
                <a:cs typeface="Angsana New" pitchFamily="18" charset="-34"/>
              </a:rPr>
              <a:t> 11</a:t>
            </a:r>
            <a:endParaRPr lang="en-US" sz="3600" dirty="0">
              <a:latin typeface="Book Antiqua" pitchFamily="18" charset="0"/>
              <a:cs typeface="Angsana New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Berharga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yang </a:t>
            </a:r>
            <a:r>
              <a:rPr lang="en-US" dirty="0" err="1" smtClean="0">
                <a:latin typeface="Book Antiqua" pitchFamily="18" charset="0"/>
              </a:rPr>
              <a:t>Berharga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diluar</a:t>
            </a:r>
            <a:r>
              <a:rPr lang="en-US" dirty="0" smtClean="0">
                <a:latin typeface="Book Antiqua" pitchFamily="18" charset="0"/>
              </a:rPr>
              <a:t> KUHD.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 smtClean="0">
                <a:latin typeface="Book Antiqua" pitchFamily="18" charset="0"/>
              </a:rPr>
              <a:t>Keuntungannya</a:t>
            </a:r>
            <a:r>
              <a:rPr lang="en-US" sz="3600" dirty="0" smtClean="0">
                <a:latin typeface="Book Antiqua" pitchFamily="18" charset="0"/>
              </a:rPr>
              <a:t> :</a:t>
            </a:r>
            <a:endParaRPr lang="en-US" sz="36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>
                <a:latin typeface="Book Antiqua" pitchFamily="18" charset="0"/>
              </a:rPr>
              <a:t>Hak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deviden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pemegang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sertifikat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menerima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deviden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dari</a:t>
            </a:r>
            <a:r>
              <a:rPr lang="en-US" dirty="0" smtClean="0">
                <a:latin typeface="Book Antiqua" pitchFamily="18" charset="0"/>
              </a:rPr>
              <a:t> PT </a:t>
            </a:r>
            <a:r>
              <a:rPr lang="en-US" dirty="0" err="1" smtClean="0">
                <a:latin typeface="Book Antiqua" pitchFamily="18" charset="0"/>
              </a:rPr>
              <a:t>Danareksa</a:t>
            </a:r>
            <a:r>
              <a:rPr lang="en-US" dirty="0" smtClean="0">
                <a:latin typeface="Book Antiqua" pitchFamily="18" charset="0"/>
              </a:rPr>
              <a:t>;</a:t>
            </a:r>
          </a:p>
          <a:p>
            <a:pPr algn="just"/>
            <a:r>
              <a:rPr lang="en-US" dirty="0" err="1" smtClean="0">
                <a:latin typeface="Book Antiqua" pitchFamily="18" charset="0"/>
              </a:rPr>
              <a:t>Hak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suara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dari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pemegang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sertifikat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tidak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mempunyai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suara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dlm</a:t>
            </a:r>
            <a:r>
              <a:rPr lang="en-US" dirty="0" smtClean="0">
                <a:latin typeface="Book Antiqua" pitchFamily="18" charset="0"/>
              </a:rPr>
              <a:t> RUPS </a:t>
            </a:r>
            <a:r>
              <a:rPr lang="en-US" dirty="0" err="1" smtClean="0">
                <a:latin typeface="Book Antiqua" pitchFamily="18" charset="0"/>
              </a:rPr>
              <a:t>karena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sudah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diwakili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oleh</a:t>
            </a:r>
            <a:r>
              <a:rPr lang="en-US" dirty="0" smtClean="0">
                <a:latin typeface="Book Antiqua" pitchFamily="18" charset="0"/>
              </a:rPr>
              <a:t> PT </a:t>
            </a:r>
            <a:r>
              <a:rPr lang="en-US" dirty="0" err="1" smtClean="0">
                <a:latin typeface="Book Antiqua" pitchFamily="18" charset="0"/>
              </a:rPr>
              <a:t>Danareksa</a:t>
            </a:r>
            <a:r>
              <a:rPr lang="en-US" dirty="0" smtClean="0">
                <a:latin typeface="Book Antiqua" pitchFamily="18" charset="0"/>
              </a:rPr>
              <a:t>;</a:t>
            </a:r>
          </a:p>
          <a:p>
            <a:pPr algn="just"/>
            <a:r>
              <a:rPr lang="en-US" dirty="0" err="1" smtClean="0">
                <a:latin typeface="Book Antiqua" pitchFamily="18" charset="0"/>
              </a:rPr>
              <a:t>Hak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menetapkan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direksi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komisaris</a:t>
            </a:r>
            <a:r>
              <a:rPr lang="en-US" dirty="0" smtClean="0">
                <a:latin typeface="Book Antiqua" pitchFamily="18" charset="0"/>
              </a:rPr>
              <a:t>, </a:t>
            </a:r>
            <a:r>
              <a:rPr lang="en-US" dirty="0" err="1" smtClean="0">
                <a:latin typeface="Book Antiqua" pitchFamily="18" charset="0"/>
              </a:rPr>
              <a:t>pemegang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sertifikat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tidak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memiliki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tersebut</a:t>
            </a:r>
            <a:r>
              <a:rPr lang="en-US" dirty="0" smtClean="0">
                <a:latin typeface="Book Antiqua" pitchFamily="18" charset="0"/>
              </a:rPr>
              <a:t>.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Book Antiqua" pitchFamily="18" charset="0"/>
              </a:rPr>
              <a:t>Keuntungan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memiliki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sertifikat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saham</a:t>
            </a:r>
            <a:r>
              <a:rPr lang="en-US" sz="3200" dirty="0" smtClean="0">
                <a:latin typeface="Book Antiqua" pitchFamily="18" charset="0"/>
              </a:rPr>
              <a:t> :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>
                <a:latin typeface="Book Antiqua" pitchFamily="18" charset="0"/>
              </a:rPr>
              <a:t>Harganya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meningkat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naik</a:t>
            </a:r>
            <a:r>
              <a:rPr lang="en-US" dirty="0" smtClean="0"/>
              <a:t> ;</a:t>
            </a:r>
          </a:p>
          <a:p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deviden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diuangkan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bank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Indenesia</a:t>
            </a:r>
            <a:r>
              <a:rPr lang="en-US" dirty="0" smtClean="0"/>
              <a:t> </a:t>
            </a:r>
            <a:r>
              <a:rPr lang="en-US" dirty="0" err="1" smtClean="0"/>
              <a:t>bilamana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pengurangan</a:t>
            </a:r>
            <a:r>
              <a:rPr lang="en-US" dirty="0" smtClean="0"/>
              <a:t> 1 % ;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r>
              <a:rPr lang="en-US" dirty="0" smtClean="0"/>
              <a:t> </a:t>
            </a:r>
            <a:r>
              <a:rPr lang="en-US" dirty="0" err="1" smtClean="0"/>
              <a:t>saham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nominal </a:t>
            </a:r>
            <a:r>
              <a:rPr lang="en-US" dirty="0" err="1" smtClean="0"/>
              <a:t>saja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Penjamin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(</a:t>
            </a:r>
            <a:r>
              <a:rPr lang="en-US" dirty="0" err="1" smtClean="0"/>
              <a:t>pemerintah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Sertifikat</a:t>
            </a:r>
            <a:r>
              <a:rPr lang="en-US" sz="3200" dirty="0" smtClean="0"/>
              <a:t> </a:t>
            </a:r>
            <a:r>
              <a:rPr lang="en-US" sz="3200" dirty="0" err="1" smtClean="0"/>
              <a:t>dana</a:t>
            </a:r>
            <a:r>
              <a:rPr lang="en-US" sz="3200" dirty="0" smtClean="0"/>
              <a:t> :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Book Antiqua" pitchFamily="18" charset="0"/>
              </a:rPr>
              <a:t>Sertifikat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dana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adalah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sertifkat</a:t>
            </a:r>
            <a:r>
              <a:rPr lang="en-US" dirty="0" smtClean="0">
                <a:latin typeface="Book Antiqua" pitchFamily="18" charset="0"/>
              </a:rPr>
              <a:t> yang </a:t>
            </a:r>
            <a:r>
              <a:rPr lang="en-US" dirty="0" err="1" smtClean="0">
                <a:latin typeface="Book Antiqua" pitchFamily="18" charset="0"/>
              </a:rPr>
              <a:t>diterbitkan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oleh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PT.Danareksa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berdasarkan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dukungan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dana</a:t>
            </a:r>
            <a:r>
              <a:rPr lang="en-US" dirty="0" smtClean="0">
                <a:latin typeface="Book Antiqua" pitchFamily="18" charset="0"/>
              </a:rPr>
              <a:t> yang </a:t>
            </a:r>
            <a:r>
              <a:rPr lang="en-US" dirty="0" err="1" smtClean="0">
                <a:latin typeface="Book Antiqua" pitchFamily="18" charset="0"/>
              </a:rPr>
              <a:t>dihimpun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dengancara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membeli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membeli</a:t>
            </a:r>
            <a:r>
              <a:rPr lang="en-US" dirty="0" smtClean="0">
                <a:latin typeface="Book Antiqua" pitchFamily="18" charset="0"/>
              </a:rPr>
              <a:t>  </a:t>
            </a:r>
            <a:r>
              <a:rPr lang="en-US" dirty="0" err="1" smtClean="0">
                <a:latin typeface="Book Antiqua" pitchFamily="18" charset="0"/>
              </a:rPr>
              <a:t>banyak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dari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beberapa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perusahaan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yg</a:t>
            </a:r>
            <a:r>
              <a:rPr lang="en-US" dirty="0" smtClean="0">
                <a:latin typeface="Book Antiqua" pitchFamily="18" charset="0"/>
              </a:rPr>
              <a:t> “go public “yang </a:t>
            </a:r>
            <a:r>
              <a:rPr lang="en-US" dirty="0" err="1" smtClean="0">
                <a:latin typeface="Book Antiqua" pitchFamily="18" charset="0"/>
              </a:rPr>
              <a:t>bonafide</a:t>
            </a:r>
            <a:r>
              <a:rPr lang="en-US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r>
              <a:rPr lang="en-US" dirty="0" err="1" smtClean="0">
                <a:latin typeface="Book Antiqua" pitchFamily="18" charset="0"/>
              </a:rPr>
              <a:t>P</a:t>
            </a:r>
            <a:r>
              <a:rPr lang="en-US" dirty="0" err="1" smtClean="0">
                <a:latin typeface="Book Antiqua" pitchFamily="18" charset="0"/>
              </a:rPr>
              <a:t>emegang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sertifikat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mendapat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deviden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dari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PT </a:t>
            </a:r>
            <a:r>
              <a:rPr lang="en-US" dirty="0" err="1" smtClean="0">
                <a:latin typeface="Book Antiqua" pitchFamily="18" charset="0"/>
              </a:rPr>
              <a:t>Danareksa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dua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sekali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setahun</a:t>
            </a:r>
            <a:r>
              <a:rPr lang="en-US" dirty="0" smtClean="0">
                <a:latin typeface="Book Antiqua" pitchFamily="18" charset="0"/>
              </a:rPr>
              <a:t>. </a:t>
            </a:r>
            <a:r>
              <a:rPr lang="en-US" dirty="0" err="1" smtClean="0">
                <a:latin typeface="Book Antiqua" pitchFamily="18" charset="0"/>
              </a:rPr>
              <a:t>Sertifikat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diterbitkan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atas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tunjuk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sehingga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dapat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dijual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belikan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dengan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mudah</a:t>
            </a:r>
            <a:r>
              <a:rPr lang="en-US" dirty="0" smtClean="0">
                <a:latin typeface="Book Antiqua" pitchFamily="18" charset="0"/>
              </a:rPr>
              <a:t> ,</a:t>
            </a:r>
            <a:r>
              <a:rPr lang="en-US" dirty="0" err="1" smtClean="0">
                <a:latin typeface="Book Antiqua" pitchFamily="18" charset="0"/>
              </a:rPr>
              <a:t>jadi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sertifikat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dana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termasuk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surat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b="1" dirty="0" err="1" smtClean="0">
                <a:latin typeface="Book Antiqua" pitchFamily="18" charset="0"/>
              </a:rPr>
              <a:t>berharga</a:t>
            </a:r>
            <a:r>
              <a:rPr lang="en-US" b="1" dirty="0" smtClean="0">
                <a:latin typeface="Book Antiqua" pitchFamily="18" charset="0"/>
              </a:rPr>
              <a:t>.</a:t>
            </a:r>
            <a:endParaRPr lang="en-US" b="1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 smtClean="0">
                <a:latin typeface="Book Antiqua" pitchFamily="18" charset="0"/>
              </a:rPr>
              <a:t>Bila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pemegang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sertifikat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bila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butuh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menukarkannya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</a:t>
            </a:r>
            <a:r>
              <a:rPr lang="en-US" sz="2800" dirty="0" smtClean="0">
                <a:latin typeface="Book Antiqua" pitchFamily="18" charset="0"/>
              </a:rPr>
              <a:t> bank </a:t>
            </a:r>
            <a:r>
              <a:rPr lang="en-US" sz="2800" dirty="0" err="1" smtClean="0">
                <a:latin typeface="Book Antiqua" pitchFamily="18" charset="0"/>
              </a:rPr>
              <a:t>pemerintah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Keuntungan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memiliki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sertifikat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a,l</a:t>
            </a:r>
            <a:r>
              <a:rPr lang="en-US" sz="2800" dirty="0" smtClean="0">
                <a:latin typeface="Book Antiqua" pitchFamily="18" charset="0"/>
              </a:rPr>
              <a:t> :</a:t>
            </a:r>
          </a:p>
          <a:p>
            <a:r>
              <a:rPr lang="en-US" sz="2800" dirty="0" err="1" smtClean="0">
                <a:latin typeface="Book Antiqua" pitchFamily="18" charset="0"/>
              </a:rPr>
              <a:t>sebagai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;</a:t>
            </a:r>
          </a:p>
          <a:p>
            <a:r>
              <a:rPr lang="en-US" sz="2800" dirty="0" err="1" smtClean="0">
                <a:latin typeface="Book Antiqua" pitchFamily="18" charset="0"/>
              </a:rPr>
              <a:t>sertifikat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klausula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tunjuk</a:t>
            </a:r>
            <a:r>
              <a:rPr lang="en-US" sz="2800" dirty="0" smtClean="0">
                <a:latin typeface="Book Antiqua" pitchFamily="18" charset="0"/>
              </a:rPr>
              <a:t>;</a:t>
            </a:r>
          </a:p>
          <a:p>
            <a:r>
              <a:rPr lang="en-US" sz="2800" dirty="0" err="1" smtClean="0">
                <a:latin typeface="Book Antiqua" pitchFamily="18" charset="0"/>
              </a:rPr>
              <a:t>nilai</a:t>
            </a:r>
            <a:r>
              <a:rPr lang="en-US" sz="2800" dirty="0" smtClean="0">
                <a:latin typeface="Book Antiqua" pitchFamily="18" charset="0"/>
              </a:rPr>
              <a:t> nominal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rupiah;</a:t>
            </a:r>
          </a:p>
          <a:p>
            <a:r>
              <a:rPr lang="en-US" sz="2800" dirty="0" err="1" smtClean="0">
                <a:latin typeface="Book Antiqua" pitchFamily="18" charset="0"/>
              </a:rPr>
              <a:t>ciri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legitimasi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yaitu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pemegang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sebagai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orang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yg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nilai</a:t>
            </a:r>
            <a:r>
              <a:rPr lang="en-US" sz="2800" dirty="0" smtClean="0">
                <a:latin typeface="Book Antiqua" pitchFamily="18" charset="0"/>
              </a:rPr>
              <a:t>  yang </a:t>
            </a:r>
            <a:r>
              <a:rPr lang="en-US" sz="2800" dirty="0" err="1" smtClean="0">
                <a:latin typeface="Book Antiqua" pitchFamily="18" charset="0"/>
              </a:rPr>
              <a:t>tercantum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sertifikat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dana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(</a:t>
            </a:r>
            <a:r>
              <a:rPr lang="en-US" sz="2800" dirty="0" err="1" smtClean="0">
                <a:latin typeface="Book Antiqua" pitchFamily="18" charset="0"/>
              </a:rPr>
              <a:t>Contoh</a:t>
            </a:r>
            <a:r>
              <a:rPr lang="en-US" sz="2800" dirty="0" smtClean="0">
                <a:latin typeface="Book Antiqua" pitchFamily="18" charset="0"/>
              </a:rPr>
              <a:t> : </a:t>
            </a:r>
            <a:r>
              <a:rPr lang="en-US" sz="2800" b="1" dirty="0" err="1" smtClean="0">
                <a:latin typeface="Book Antiqua" pitchFamily="18" charset="0"/>
              </a:rPr>
              <a:t>Sertifikat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dana</a:t>
            </a:r>
            <a:r>
              <a:rPr lang="en-US" sz="2800" dirty="0" smtClean="0">
                <a:latin typeface="Book Antiqua" pitchFamily="18" charset="0"/>
              </a:rPr>
              <a:t> , hal.268. </a:t>
            </a:r>
            <a:r>
              <a:rPr lang="en-US" sz="2800" dirty="0" err="1" smtClean="0">
                <a:latin typeface="Book Antiqua" pitchFamily="18" charset="0"/>
              </a:rPr>
              <a:t>Bk.Surat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Abdulkadir</a:t>
            </a:r>
            <a:r>
              <a:rPr lang="en-US" sz="2800" dirty="0" smtClean="0">
                <a:latin typeface="Book Antiqua" pitchFamily="18" charset="0"/>
              </a:rPr>
              <a:t> M, 2013)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 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</a:t>
            </a:r>
            <a:r>
              <a:rPr lang="en-US" sz="2800" dirty="0" err="1" smtClean="0">
                <a:latin typeface="Book Antiqua" pitchFamily="18" charset="0"/>
              </a:rPr>
              <a:t>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smtClean="0">
                <a:latin typeface="Book Antiqua" pitchFamily="18" charset="0"/>
              </a:rPr>
              <a:t>yang </a:t>
            </a:r>
            <a:r>
              <a:rPr lang="en-US" sz="2800" dirty="0" err="1" smtClean="0">
                <a:latin typeface="Book Antiqua" pitchFamily="18" charset="0"/>
              </a:rPr>
              <a:t>B</a:t>
            </a:r>
            <a:r>
              <a:rPr lang="en-US" sz="2800" dirty="0" err="1" smtClean="0">
                <a:latin typeface="Book Antiqua" pitchFamily="18" charset="0"/>
              </a:rPr>
              <a:t>erharga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diluar</a:t>
            </a:r>
            <a:r>
              <a:rPr lang="en-US" sz="2800" dirty="0" smtClean="0">
                <a:latin typeface="Book Antiqua" pitchFamily="18" charset="0"/>
              </a:rPr>
              <a:t> KUHD </a:t>
            </a:r>
            <a:r>
              <a:rPr lang="en-US" sz="2800" dirty="0" err="1" smtClean="0">
                <a:latin typeface="Book Antiqua" pitchFamily="18" charset="0"/>
              </a:rPr>
              <a:t>terdiri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dari</a:t>
            </a:r>
            <a:r>
              <a:rPr lang="en-US" sz="2800" dirty="0" smtClean="0">
                <a:latin typeface="Book Antiqua" pitchFamily="18" charset="0"/>
              </a:rPr>
              <a:t> :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>
                <a:latin typeface="Book Antiqua" pitchFamily="18" charset="0"/>
              </a:rPr>
              <a:t>Sertikat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Deposito</a:t>
            </a:r>
            <a:r>
              <a:rPr lang="en-US" sz="2800" dirty="0" smtClean="0">
                <a:latin typeface="Book Antiqua" pitchFamily="18" charset="0"/>
              </a:rPr>
              <a:t> ;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>
                <a:latin typeface="Book Antiqua" pitchFamily="18" charset="0"/>
              </a:rPr>
              <a:t>Sertifikat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Saham</a:t>
            </a:r>
            <a:r>
              <a:rPr lang="en-US" sz="2800" dirty="0" smtClean="0">
                <a:latin typeface="Book Antiqua" pitchFamily="18" charset="0"/>
              </a:rPr>
              <a:t> ;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>
                <a:latin typeface="Book Antiqua" pitchFamily="18" charset="0"/>
              </a:rPr>
              <a:t>Sertifikat</a:t>
            </a:r>
            <a:r>
              <a:rPr lang="en-US" sz="2800" dirty="0" smtClean="0">
                <a:latin typeface="Book Antiqua" pitchFamily="18" charset="0"/>
              </a:rPr>
              <a:t>  Dana ;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>
                <a:latin typeface="Book Antiqua" pitchFamily="18" charset="0"/>
              </a:rPr>
              <a:t>Obligasi</a:t>
            </a:r>
            <a:r>
              <a:rPr lang="en-US" sz="2800" dirty="0" smtClean="0">
                <a:latin typeface="Book Antiqua" pitchFamily="18" charset="0"/>
              </a:rPr>
              <a:t>;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smtClean="0">
                <a:latin typeface="Book Antiqua" pitchFamily="18" charset="0"/>
              </a:rPr>
              <a:t>SUN ;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err="1" smtClean="0">
                <a:latin typeface="Book Antiqua" pitchFamily="18" charset="0"/>
              </a:rPr>
              <a:t>Efek-efek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marL="514350" indent="-514350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pertemuan</a:t>
            </a:r>
            <a:r>
              <a:rPr lang="en-US" sz="2800" dirty="0" smtClean="0">
                <a:latin typeface="Book Antiqua" pitchFamily="18" charset="0"/>
              </a:rPr>
              <a:t> 11, </a:t>
            </a:r>
            <a:r>
              <a:rPr lang="en-US" sz="2800" dirty="0" err="1" smtClean="0">
                <a:latin typeface="Book Antiqua" pitchFamily="18" charset="0"/>
              </a:rPr>
              <a:t>akan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dibahas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sertifikat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deposito</a:t>
            </a:r>
            <a:r>
              <a:rPr lang="en-US" sz="2800" b="1" dirty="0" smtClean="0">
                <a:latin typeface="Book Antiqua" pitchFamily="18" charset="0"/>
              </a:rPr>
              <a:t>, </a:t>
            </a:r>
            <a:r>
              <a:rPr lang="en-US" sz="2800" b="1" dirty="0" err="1" smtClean="0">
                <a:latin typeface="Book Antiqua" pitchFamily="18" charset="0"/>
              </a:rPr>
              <a:t>saham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dan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sertifikat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dana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yang lain </a:t>
            </a:r>
            <a:r>
              <a:rPr lang="en-US" sz="2800" dirty="0" err="1" smtClean="0">
                <a:latin typeface="Book Antiqua" pitchFamily="18" charset="0"/>
              </a:rPr>
              <a:t>dibahas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dlm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pertemuan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</a:t>
            </a:r>
            <a:r>
              <a:rPr lang="en-US" sz="2800" dirty="0" smtClean="0">
                <a:latin typeface="Book Antiqua" pitchFamily="18" charset="0"/>
              </a:rPr>
              <a:t> 12. </a:t>
            </a:r>
          </a:p>
          <a:p>
            <a:pPr marL="514350" indent="-514350">
              <a:buFont typeface="+mj-lt"/>
              <a:buAutoNum type="alphaLcPeriod"/>
            </a:pP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Book Antiqua" pitchFamily="18" charset="0"/>
              </a:rPr>
              <a:t>Sertifikat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Deposito</a:t>
            </a:r>
            <a:r>
              <a:rPr lang="en-US" sz="3200" dirty="0" smtClean="0">
                <a:latin typeface="Book Antiqua" pitchFamily="18" charset="0"/>
              </a:rPr>
              <a:t> :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	</a:t>
            </a:r>
            <a:r>
              <a:rPr lang="en-US" sz="2800" b="1" dirty="0" err="1" smtClean="0">
                <a:latin typeface="Book Antiqua" pitchFamily="18" charset="0"/>
              </a:rPr>
              <a:t>Sertifikat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deposito</a:t>
            </a:r>
            <a:r>
              <a:rPr lang="en-US" sz="2800" b="1" dirty="0" smtClean="0">
                <a:latin typeface="Book Antiqua" pitchFamily="18" charset="0"/>
              </a:rPr>
              <a:t> (</a:t>
            </a:r>
            <a:r>
              <a:rPr lang="en-US" sz="2800" b="1" dirty="0" err="1" smtClean="0">
                <a:latin typeface="Book Antiqua" pitchFamily="18" charset="0"/>
              </a:rPr>
              <a:t>sertifikat</a:t>
            </a:r>
            <a:r>
              <a:rPr lang="en-US" sz="2800" b="1" dirty="0" smtClean="0">
                <a:latin typeface="Book Antiqua" pitchFamily="18" charset="0"/>
              </a:rPr>
              <a:t> bank </a:t>
            </a:r>
            <a:r>
              <a:rPr lang="en-US" sz="2800" dirty="0" smtClean="0">
                <a:latin typeface="Book Antiqua" pitchFamily="18" charset="0"/>
              </a:rPr>
              <a:t>) </a:t>
            </a:r>
            <a:r>
              <a:rPr lang="en-US" sz="2800" dirty="0" err="1" smtClean="0">
                <a:latin typeface="Book Antiqua" pitchFamily="18" charset="0"/>
              </a:rPr>
              <a:t>adalah</a:t>
            </a:r>
            <a:endParaRPr lang="en-US" sz="2800" dirty="0" smtClean="0">
              <a:latin typeface="Book Antiqua" pitchFamily="18" charset="0"/>
            </a:endParaRP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bukti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penerimaan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pembawa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diterbitkan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oleh</a:t>
            </a:r>
            <a:r>
              <a:rPr lang="en-US" sz="2800" dirty="0" smtClean="0">
                <a:latin typeface="Book Antiqua" pitchFamily="18" charset="0"/>
              </a:rPr>
              <a:t> bank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sejumlah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uang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diserahkan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kepadanya</a:t>
            </a:r>
            <a:r>
              <a:rPr lang="en-US" sz="2800" dirty="0" smtClean="0">
                <a:latin typeface="Book Antiqua" pitchFamily="18" charset="0"/>
              </a:rPr>
              <a:t> (bank)  </a:t>
            </a:r>
            <a:r>
              <a:rPr lang="en-US" sz="2800" dirty="0" err="1" smtClean="0">
                <a:latin typeface="Book Antiqua" pitchFamily="18" charset="0"/>
              </a:rPr>
              <a:t>untuk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suatu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jangka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waktu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mendapat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bunga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sebagai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imbalannya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serta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dapat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dijual-belikan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mudah</a:t>
            </a:r>
            <a:r>
              <a:rPr lang="en-US" sz="2800" dirty="0" smtClean="0">
                <a:latin typeface="Book Antiqua" pitchFamily="18" charset="0"/>
              </a:rPr>
              <a:t> 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Hal </a:t>
            </a:r>
            <a:r>
              <a:rPr lang="en-US" sz="2800" dirty="0" err="1" smtClean="0">
                <a:latin typeface="Book Antiqua" pitchFamily="18" charset="0"/>
              </a:rPr>
              <a:t>ini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kalau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dikaitkan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UU </a:t>
            </a:r>
            <a:r>
              <a:rPr lang="en-US" sz="2800" dirty="0" err="1" smtClean="0">
                <a:latin typeface="Book Antiqua" pitchFamily="18" charset="0"/>
              </a:rPr>
              <a:t>Perbankan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smtClean="0">
                <a:latin typeface="Book Antiqua" pitchFamily="18" charset="0"/>
              </a:rPr>
              <a:t>No. 7 </a:t>
            </a:r>
            <a:r>
              <a:rPr lang="en-US" sz="2800" dirty="0" err="1" smtClean="0">
                <a:latin typeface="Book Antiqua" pitchFamily="18" charset="0"/>
              </a:rPr>
              <a:t>Tahun</a:t>
            </a:r>
            <a:r>
              <a:rPr lang="en-US" sz="2800" dirty="0" smtClean="0">
                <a:latin typeface="Book Antiqua" pitchFamily="18" charset="0"/>
              </a:rPr>
              <a:t> 1972  </a:t>
            </a:r>
            <a:r>
              <a:rPr lang="en-US" sz="2800" dirty="0" err="1" smtClean="0">
                <a:latin typeface="Book Antiqua" pitchFamily="18" charset="0"/>
              </a:rPr>
              <a:t>tentang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deposito</a:t>
            </a:r>
            <a:r>
              <a:rPr lang="en-US" sz="2800" dirty="0" smtClean="0">
                <a:latin typeface="Book Antiqua" pitchFamily="18" charset="0"/>
              </a:rPr>
              <a:t> , </a:t>
            </a:r>
            <a:r>
              <a:rPr lang="en-US" sz="2800" dirty="0" err="1" smtClean="0">
                <a:latin typeface="Book Antiqua" pitchFamily="18" charset="0"/>
              </a:rPr>
              <a:t>maka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bukti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simpanan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deposito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disebut</a:t>
            </a:r>
            <a:r>
              <a:rPr lang="en-US" sz="2800" dirty="0" smtClean="0">
                <a:latin typeface="Book Antiqua" pitchFamily="18" charset="0"/>
              </a:rPr>
              <a:t> : “</a:t>
            </a:r>
            <a:r>
              <a:rPr lang="en-US" sz="2800" dirty="0" err="1" smtClean="0">
                <a:latin typeface="Book Antiqua" pitchFamily="18" charset="0"/>
              </a:rPr>
              <a:t>sertifikat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deposito</a:t>
            </a:r>
            <a:r>
              <a:rPr lang="en-US" sz="2800" dirty="0" smtClean="0">
                <a:latin typeface="Book Antiqua" pitchFamily="18" charset="0"/>
              </a:rPr>
              <a:t>”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Selain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serifikat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deposito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dikenal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juga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sertifikat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berjangka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masuk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surat</a:t>
            </a:r>
            <a:r>
              <a:rPr lang="en-US" sz="2800" b="1" dirty="0" smtClean="0">
                <a:latin typeface="Book Antiqua" pitchFamily="18" charset="0"/>
              </a:rPr>
              <a:t> yang </a:t>
            </a:r>
            <a:r>
              <a:rPr lang="en-US" sz="2800" b="1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diterbit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nama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pengambilan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terikat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jangka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waktu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dijual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belikan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b="1" dirty="0" err="1" smtClean="0">
                <a:latin typeface="Book Antiqua" pitchFamily="18" charset="0"/>
              </a:rPr>
              <a:t>Sertifikat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deposito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masuk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surat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karena</a:t>
            </a:r>
            <a:r>
              <a:rPr lang="en-US" sz="2800" dirty="0" smtClean="0">
                <a:latin typeface="Book Antiqua" pitchFamily="18" charset="0"/>
              </a:rPr>
              <a:t>   </a:t>
            </a:r>
            <a:r>
              <a:rPr lang="en-US" sz="2800" dirty="0" err="1" smtClean="0">
                <a:latin typeface="Book Antiqua" pitchFamily="18" charset="0"/>
              </a:rPr>
              <a:t>diterbitkan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pembawa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sewaktu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waktu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diperjual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belikan</a:t>
            </a:r>
            <a:r>
              <a:rPr lang="en-US" sz="2800" dirty="0" smtClean="0">
                <a:latin typeface="Book Antiqua" pitchFamily="18" charset="0"/>
              </a:rPr>
              <a:t> 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Sertifikat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deposito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cukup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menarik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masyarakat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karena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smtClean="0">
                <a:latin typeface="Book Antiqua" pitchFamily="18" charset="0"/>
              </a:rPr>
              <a:t>bank </a:t>
            </a:r>
            <a:r>
              <a:rPr lang="en-US" sz="2800" dirty="0" err="1" smtClean="0">
                <a:latin typeface="Book Antiqua" pitchFamily="18" charset="0"/>
              </a:rPr>
              <a:t>berani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bunga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menarik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bagi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nasabahnya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tapi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mudah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kebijaksanaan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pemerintah</a:t>
            </a:r>
            <a:r>
              <a:rPr lang="en-US" sz="2800" dirty="0" smtClean="0">
                <a:latin typeface="Book Antiqua" pitchFamily="18" charset="0"/>
              </a:rPr>
              <a:t> (</a:t>
            </a:r>
            <a:r>
              <a:rPr lang="en-US" sz="2800" dirty="0" err="1" smtClean="0">
                <a:latin typeface="Book Antiqua" pitchFamily="18" charset="0"/>
              </a:rPr>
              <a:t>devaluasi</a:t>
            </a:r>
            <a:r>
              <a:rPr lang="en-US" sz="2800" dirty="0" smtClean="0">
                <a:latin typeface="Book Antiqua" pitchFamily="18" charset="0"/>
              </a:rPr>
              <a:t>). 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Contoh</a:t>
            </a:r>
            <a:r>
              <a:rPr lang="en-US" sz="2800" dirty="0" smtClean="0">
                <a:latin typeface="Book Antiqua" pitchFamily="18" charset="0"/>
              </a:rPr>
              <a:t> :</a:t>
            </a:r>
            <a:r>
              <a:rPr lang="en-US" sz="2800" dirty="0" err="1" smtClean="0">
                <a:latin typeface="Book Antiqua" pitchFamily="18" charset="0"/>
              </a:rPr>
              <a:t>Sertifikat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deposito</a:t>
            </a:r>
            <a:r>
              <a:rPr lang="en-US" sz="2800" dirty="0" smtClean="0">
                <a:latin typeface="Book Antiqua" pitchFamily="18" charset="0"/>
              </a:rPr>
              <a:t>, hal.195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197 Bk.7 </a:t>
            </a:r>
            <a:r>
              <a:rPr lang="en-US" sz="2800" dirty="0" err="1" smtClean="0">
                <a:latin typeface="Book Antiqua" pitchFamily="18" charset="0"/>
              </a:rPr>
              <a:t>Purwosutjipto</a:t>
            </a:r>
            <a:r>
              <a:rPr lang="en-US" sz="2800" dirty="0" smtClean="0">
                <a:latin typeface="Book Antiqua" pitchFamily="18" charset="0"/>
              </a:rPr>
              <a:t>, 1987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Abdulkadir</a:t>
            </a:r>
            <a:r>
              <a:rPr lang="en-US" sz="2800" dirty="0" smtClean="0">
                <a:latin typeface="Book Antiqua" pitchFamily="18" charset="0"/>
              </a:rPr>
              <a:t> M.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,hal.273, 2013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Book Antiqua" pitchFamily="18" charset="0"/>
              </a:rPr>
              <a:t>Keuntungan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milik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sertifikat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deposito</a:t>
            </a:r>
            <a:r>
              <a:rPr lang="en-US" sz="3200" dirty="0" smtClean="0">
                <a:latin typeface="Book Antiqua" pitchFamily="18" charset="0"/>
              </a:rPr>
              <a:t> :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err="1" smtClean="0">
                <a:latin typeface="Book Antiqua" pitchFamily="18" charset="0"/>
              </a:rPr>
              <a:t>Mudah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diperjual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belikan</a:t>
            </a:r>
            <a:r>
              <a:rPr lang="en-US" sz="2800" dirty="0" smtClean="0">
                <a:latin typeface="Book Antiqua" pitchFamily="18" charset="0"/>
              </a:rPr>
              <a:t>;</a:t>
            </a:r>
          </a:p>
          <a:p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;</a:t>
            </a:r>
          </a:p>
          <a:p>
            <a:r>
              <a:rPr lang="en-US" sz="2800" dirty="0" err="1" smtClean="0">
                <a:latin typeface="Book Antiqua" pitchFamily="18" charset="0"/>
              </a:rPr>
              <a:t>Dapat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dijadikan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jaminan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kredit</a:t>
            </a:r>
            <a:r>
              <a:rPr lang="en-US" sz="2800" dirty="0" smtClean="0">
                <a:latin typeface="Book Antiqua" pitchFamily="18" charset="0"/>
              </a:rPr>
              <a:t> bank;</a:t>
            </a:r>
          </a:p>
          <a:p>
            <a:r>
              <a:rPr lang="en-US" sz="2800" dirty="0" err="1" smtClean="0">
                <a:latin typeface="Book Antiqua" pitchFamily="18" charset="0"/>
              </a:rPr>
              <a:t>Kerahasiaan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dijamin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dapat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deviden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tidak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diusut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asal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usul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deposito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oleh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fiskal</a:t>
            </a:r>
            <a:r>
              <a:rPr lang="en-US" sz="2800" dirty="0" smtClean="0">
                <a:latin typeface="Book Antiqua" pitchFamily="18" charset="0"/>
              </a:rPr>
              <a:t>;’</a:t>
            </a:r>
          </a:p>
          <a:p>
            <a:r>
              <a:rPr lang="en-US" sz="2800" dirty="0" err="1" smtClean="0">
                <a:latin typeface="Book Antiqua" pitchFamily="18" charset="0"/>
              </a:rPr>
              <a:t>Berhak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bunga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dijanjikan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oleh</a:t>
            </a:r>
            <a:r>
              <a:rPr lang="en-US" sz="2800" dirty="0" smtClean="0">
                <a:latin typeface="Book Antiqua" pitchFamily="18" charset="0"/>
              </a:rPr>
              <a:t> bank </a:t>
            </a:r>
            <a:r>
              <a:rPr lang="en-US" sz="2800" dirty="0" err="1" smtClean="0">
                <a:latin typeface="Book Antiqua" pitchFamily="18" charset="0"/>
              </a:rPr>
              <a:t>penerbit</a:t>
            </a:r>
            <a:r>
              <a:rPr lang="en-US" sz="2800" dirty="0" smtClean="0">
                <a:latin typeface="Book Antiqua" pitchFamily="18" charset="0"/>
              </a:rPr>
              <a:t>;</a:t>
            </a:r>
          </a:p>
          <a:p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</a:t>
            </a:r>
            <a:r>
              <a:rPr lang="en-US" sz="2800" dirty="0" err="1" smtClean="0">
                <a:latin typeface="Book Antiqua" pitchFamily="18" charset="0"/>
              </a:rPr>
              <a:t>ebas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pajak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kekayaan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pajak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pendapatan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pajak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bunga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deviden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royalti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pajak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perseroan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Sertifikat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deposito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diterbitkan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oleh</a:t>
            </a:r>
            <a:r>
              <a:rPr lang="en-US" sz="2800" dirty="0" smtClean="0">
                <a:latin typeface="Book Antiqua" pitchFamily="18" charset="0"/>
              </a:rPr>
              <a:t> bank </a:t>
            </a:r>
            <a:r>
              <a:rPr lang="en-US" sz="2800" dirty="0" err="1" smtClean="0">
                <a:latin typeface="Book Antiqua" pitchFamily="18" charset="0"/>
              </a:rPr>
              <a:t>pemerintah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swasta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asing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telah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izin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dari</a:t>
            </a:r>
            <a:r>
              <a:rPr lang="en-US" sz="2800" dirty="0" smtClean="0">
                <a:latin typeface="Book Antiqua" pitchFamily="18" charset="0"/>
              </a:rPr>
              <a:t> Bank Indonesia. 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Sertifikat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arti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umum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smtClean="0">
                <a:latin typeface="Book Antiqua" pitchFamily="18" charset="0"/>
              </a:rPr>
              <a:t>=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keterangan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bukti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Dgn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demikian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sertifikat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adalah</a:t>
            </a:r>
            <a:r>
              <a:rPr lang="en-US" sz="2800" dirty="0" smtClean="0">
                <a:latin typeface="Book Antiqua" pitchFamily="18" charset="0"/>
              </a:rPr>
              <a:t> 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suatu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akta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sengaja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dibuat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untuk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bukti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tentang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suatu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peristiwa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Dalam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“</a:t>
            </a:r>
            <a:r>
              <a:rPr lang="en-US" sz="2800" b="1" dirty="0" err="1" smtClean="0">
                <a:latin typeface="Book Antiqua" pitchFamily="18" charset="0"/>
              </a:rPr>
              <a:t>sertifikat</a:t>
            </a:r>
            <a:r>
              <a:rPr lang="en-US" sz="2800" b="1" dirty="0" smtClean="0">
                <a:latin typeface="Book Antiqua" pitchFamily="18" charset="0"/>
              </a:rPr>
              <a:t>”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diartikan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kepada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pembawa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diterbitkan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oleh</a:t>
            </a:r>
            <a:r>
              <a:rPr lang="en-US" sz="2800" dirty="0" smtClean="0">
                <a:latin typeface="Book Antiqua" pitchFamily="18" charset="0"/>
              </a:rPr>
              <a:t> bank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suatu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hukum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 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Ada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tiga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jenis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sertifikat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dimaksud</a:t>
            </a:r>
            <a:r>
              <a:rPr lang="en-US" sz="2800" dirty="0" smtClean="0">
                <a:latin typeface="Book Antiqua" pitchFamily="18" charset="0"/>
              </a:rPr>
              <a:t> : </a:t>
            </a:r>
            <a:r>
              <a:rPr lang="en-US" sz="2800" b="1" dirty="0" err="1" smtClean="0">
                <a:latin typeface="Book Antiqua" pitchFamily="18" charset="0"/>
              </a:rPr>
              <a:t>Sertifikat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deposito</a:t>
            </a:r>
            <a:r>
              <a:rPr lang="en-US" sz="2800" b="1" dirty="0" smtClean="0">
                <a:latin typeface="Book Antiqua" pitchFamily="18" charset="0"/>
              </a:rPr>
              <a:t>, </a:t>
            </a:r>
            <a:r>
              <a:rPr lang="en-US" sz="2800" b="1" dirty="0" err="1" smtClean="0">
                <a:latin typeface="Book Antiqua" pitchFamily="18" charset="0"/>
              </a:rPr>
              <a:t>Sertifikat</a:t>
            </a:r>
            <a:r>
              <a:rPr lang="en-US" sz="2800" b="1" dirty="0" smtClean="0">
                <a:latin typeface="Book Antiqua" pitchFamily="18" charset="0"/>
              </a:rPr>
              <a:t>  </a:t>
            </a:r>
            <a:r>
              <a:rPr lang="en-US" sz="2800" b="1" dirty="0" err="1" smtClean="0">
                <a:latin typeface="Book Antiqua" pitchFamily="18" charset="0"/>
              </a:rPr>
              <a:t>saham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dan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Sertifikat</a:t>
            </a:r>
            <a:r>
              <a:rPr lang="en-US" sz="2800" b="1" dirty="0" smtClean="0">
                <a:latin typeface="Book Antiqua" pitchFamily="18" charset="0"/>
              </a:rPr>
              <a:t> Dana.</a:t>
            </a:r>
            <a:r>
              <a:rPr lang="en-US" sz="2800" dirty="0" smtClean="0">
                <a:latin typeface="Book Antiqua" pitchFamily="18" charset="0"/>
              </a:rPr>
              <a:t>  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b. </a:t>
            </a:r>
            <a:r>
              <a:rPr lang="en-US" sz="2800" dirty="0" err="1" smtClean="0">
                <a:latin typeface="Book Antiqua" pitchFamily="18" charset="0"/>
              </a:rPr>
              <a:t>Sertifikat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saham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b="1" dirty="0" err="1" smtClean="0">
                <a:latin typeface="Book Antiqua" pitchFamily="18" charset="0"/>
              </a:rPr>
              <a:t>Sertifikat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saham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adalah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sertifikat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diterbitkan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oleh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PT.Danareksa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selaku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pengelola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pengumpul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dana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masyarakat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membuktikan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bahwa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pemegangnya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memiliki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sebagian</a:t>
            </a:r>
            <a:r>
              <a:rPr lang="en-US" sz="2800" dirty="0" smtClean="0">
                <a:latin typeface="Book Antiqua" pitchFamily="18" charset="0"/>
              </a:rPr>
              <a:t>, </a:t>
            </a:r>
            <a:r>
              <a:rPr lang="en-US" sz="2800" dirty="0" err="1" smtClean="0">
                <a:latin typeface="Book Antiqua" pitchFamily="18" charset="0"/>
              </a:rPr>
              <a:t>satu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beberapa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lembar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saham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dari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perseroan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terbatas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tertentu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Pemegang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saham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nmendapat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deviden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dari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smtClean="0">
                <a:latin typeface="Book Antiqua" pitchFamily="18" charset="0"/>
              </a:rPr>
              <a:t>PT </a:t>
            </a:r>
            <a:r>
              <a:rPr lang="en-US" sz="2800" dirty="0" err="1" smtClean="0">
                <a:latin typeface="Book Antiqua" pitchFamily="18" charset="0"/>
              </a:rPr>
              <a:t>Danareksa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sesuai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deviden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perseroan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terbatas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diterbitkan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saham</a:t>
            </a:r>
            <a:r>
              <a:rPr lang="en-US" sz="2800" dirty="0" smtClean="0">
                <a:latin typeface="Book Antiqua" pitchFamily="18" charset="0"/>
              </a:rPr>
              <a:t>.</a:t>
            </a:r>
          </a:p>
          <a:p>
            <a:pPr algn="just">
              <a:buNone/>
            </a:pPr>
            <a:r>
              <a:rPr lang="en-US" sz="2800" dirty="0" smtClean="0">
                <a:latin typeface="Book Antiqua" pitchFamily="18" charset="0"/>
              </a:rPr>
              <a:t>	</a:t>
            </a:r>
            <a:r>
              <a:rPr lang="en-US" sz="2800" dirty="0" err="1" smtClean="0">
                <a:latin typeface="Book Antiqua" pitchFamily="18" charset="0"/>
              </a:rPr>
              <a:t>Sertifikat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saham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diterbitkan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atas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tunjuk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sehingga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mudah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dijual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belikan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dan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sertifikat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saham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adalah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surat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berharga</a:t>
            </a:r>
            <a:r>
              <a:rPr lang="en-US" sz="2800" b="1" dirty="0" smtClean="0">
                <a:latin typeface="Book Antiqua" pitchFamily="18" charset="0"/>
              </a:rPr>
              <a:t>.(</a:t>
            </a:r>
            <a:r>
              <a:rPr lang="en-US" sz="2800" b="1" dirty="0" err="1" smtClean="0">
                <a:latin typeface="Book Antiqua" pitchFamily="18" charset="0"/>
              </a:rPr>
              <a:t>contoh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Sertifikat</a:t>
            </a:r>
            <a:r>
              <a:rPr lang="en-US" sz="2800" b="1" dirty="0" smtClean="0">
                <a:latin typeface="Book Antiqua" pitchFamily="18" charset="0"/>
              </a:rPr>
              <a:t> </a:t>
            </a:r>
            <a:r>
              <a:rPr lang="en-US" sz="2800" b="1" dirty="0" err="1" smtClean="0">
                <a:latin typeface="Book Antiqua" pitchFamily="18" charset="0"/>
              </a:rPr>
              <a:t>Saham</a:t>
            </a:r>
            <a:r>
              <a:rPr lang="en-US" sz="2800" b="1" dirty="0" smtClean="0">
                <a:latin typeface="Book Antiqua" pitchFamily="18" charset="0"/>
              </a:rPr>
              <a:t>, </a:t>
            </a:r>
            <a:r>
              <a:rPr lang="en-US" sz="2800" dirty="0" smtClean="0">
                <a:latin typeface="Book Antiqua" pitchFamily="18" charset="0"/>
              </a:rPr>
              <a:t>hal.271 ,</a:t>
            </a:r>
            <a:r>
              <a:rPr lang="en-US" sz="2800" dirty="0" err="1" smtClean="0">
                <a:latin typeface="Book Antiqua" pitchFamily="18" charset="0"/>
              </a:rPr>
              <a:t>Bk.Surat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Berharga</a:t>
            </a:r>
            <a:r>
              <a:rPr lang="en-US" sz="2800" dirty="0" smtClean="0">
                <a:latin typeface="Book Antiqua" pitchFamily="18" charset="0"/>
              </a:rPr>
              <a:t>,  </a:t>
            </a:r>
            <a:r>
              <a:rPr lang="en-US" sz="2800" dirty="0" err="1" smtClean="0">
                <a:latin typeface="Book Antiqua" pitchFamily="18" charset="0"/>
              </a:rPr>
              <a:t>Abd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kadir</a:t>
            </a:r>
            <a:r>
              <a:rPr lang="en-US" sz="2800" dirty="0" smtClean="0">
                <a:latin typeface="Book Antiqua" pitchFamily="18" charset="0"/>
              </a:rPr>
              <a:t> .M , 2013)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Book Antiqua" pitchFamily="18" charset="0"/>
              </a:rPr>
              <a:t>Beda </a:t>
            </a:r>
            <a:r>
              <a:rPr lang="en-US" sz="3200" dirty="0" err="1" smtClean="0">
                <a:latin typeface="Book Antiqua" pitchFamily="18" charset="0"/>
              </a:rPr>
              <a:t>surat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saham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dengan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sertifikat</a:t>
            </a:r>
            <a:r>
              <a:rPr lang="en-US" sz="3200" dirty="0" smtClean="0">
                <a:latin typeface="Book Antiqua" pitchFamily="18" charset="0"/>
              </a:rPr>
              <a:t> </a:t>
            </a:r>
            <a:r>
              <a:rPr lang="en-US" sz="3200" dirty="0" err="1" smtClean="0">
                <a:latin typeface="Book Antiqua" pitchFamily="18" charset="0"/>
              </a:rPr>
              <a:t>saham</a:t>
            </a:r>
            <a:r>
              <a:rPr lang="en-US" sz="3200" dirty="0" smtClean="0">
                <a:latin typeface="Book Antiqua" pitchFamily="18" charset="0"/>
              </a:rPr>
              <a:t> :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	</a:t>
            </a:r>
            <a:r>
              <a:rPr lang="en-US" sz="2800" dirty="0" err="1" smtClean="0">
                <a:latin typeface="Book Antiqua" pitchFamily="18" charset="0"/>
              </a:rPr>
              <a:t>Surat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saham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sebagai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bukti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penyertaan</a:t>
            </a:r>
            <a:r>
              <a:rPr lang="en-US" sz="2800" dirty="0" smtClean="0">
                <a:latin typeface="Book Antiqua" pitchFamily="18" charset="0"/>
              </a:rPr>
              <a:t> modal </a:t>
            </a:r>
            <a:r>
              <a:rPr lang="en-US" sz="2800" dirty="0" err="1" smtClean="0">
                <a:latin typeface="Book Antiqua" pitchFamily="18" charset="0"/>
              </a:rPr>
              <a:t>didalam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suatu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perusahaan</a:t>
            </a:r>
            <a:r>
              <a:rPr lang="en-US" sz="2800" dirty="0" smtClean="0">
                <a:latin typeface="Book Antiqua" pitchFamily="18" charset="0"/>
              </a:rPr>
              <a:t> yang </a:t>
            </a:r>
            <a:r>
              <a:rPr lang="en-US" sz="2800" dirty="0" err="1" smtClean="0">
                <a:latin typeface="Book Antiqua" pitchFamily="18" charset="0"/>
              </a:rPr>
              <a:t>bentuk</a:t>
            </a:r>
            <a:r>
              <a:rPr lang="en-US" sz="2800" dirty="0" smtClean="0">
                <a:latin typeface="Book Antiqua" pitchFamily="18" charset="0"/>
              </a:rPr>
              <a:t> PT. (</a:t>
            </a:r>
            <a:r>
              <a:rPr lang="en-US" sz="2800" dirty="0" err="1" smtClean="0">
                <a:latin typeface="Book Antiqua" pitchFamily="18" charset="0"/>
              </a:rPr>
              <a:t>ikut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pemilik</a:t>
            </a:r>
            <a:r>
              <a:rPr lang="en-US" sz="2800" dirty="0" smtClean="0">
                <a:latin typeface="Book Antiqua" pitchFamily="18" charset="0"/>
              </a:rPr>
              <a:t>  </a:t>
            </a:r>
            <a:r>
              <a:rPr lang="en-US" sz="2800" dirty="0" err="1" smtClean="0">
                <a:latin typeface="Book Antiqua" pitchFamily="18" charset="0"/>
              </a:rPr>
              <a:t>perseroan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tersebut</a:t>
            </a:r>
            <a:r>
              <a:rPr lang="en-US" sz="2800" dirty="0" smtClean="0">
                <a:latin typeface="Book Antiqua" pitchFamily="18" charset="0"/>
              </a:rPr>
              <a:t> ) </a:t>
            </a:r>
            <a:r>
              <a:rPr lang="en-US" sz="2800" dirty="0" err="1" smtClean="0">
                <a:latin typeface="Book Antiqua" pitchFamily="18" charset="0"/>
              </a:rPr>
              <a:t>dengan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hak-hak</a:t>
            </a:r>
            <a:r>
              <a:rPr lang="en-US" sz="2800" dirty="0" smtClean="0">
                <a:latin typeface="Book Antiqua" pitchFamily="18" charset="0"/>
              </a:rPr>
              <a:t> </a:t>
            </a:r>
            <a:r>
              <a:rPr lang="en-US" sz="2800" dirty="0" err="1" smtClean="0">
                <a:latin typeface="Book Antiqua" pitchFamily="18" charset="0"/>
              </a:rPr>
              <a:t>sbb</a:t>
            </a:r>
            <a:r>
              <a:rPr lang="en-US" sz="2800" dirty="0" smtClean="0">
                <a:latin typeface="Book Antiqua" pitchFamily="18" charset="0"/>
              </a:rPr>
              <a:t> :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z="2400" dirty="0" err="1" smtClean="0">
                <a:latin typeface="Book Antiqua" pitchFamily="18" charset="0"/>
              </a:rPr>
              <a:t>Hak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deviden</a:t>
            </a:r>
            <a:r>
              <a:rPr lang="en-US" sz="2400" dirty="0" smtClean="0">
                <a:latin typeface="Book Antiqua" pitchFamily="18" charset="0"/>
              </a:rPr>
              <a:t> (</a:t>
            </a:r>
            <a:r>
              <a:rPr lang="en-US" sz="2400" dirty="0" err="1" smtClean="0">
                <a:latin typeface="Book Antiqua" pitchFamily="18" charset="0"/>
              </a:rPr>
              <a:t>keuntungan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perusahaan</a:t>
            </a:r>
            <a:r>
              <a:rPr lang="en-US" sz="2400" dirty="0" smtClean="0">
                <a:latin typeface="Book Antiqua" pitchFamily="18" charset="0"/>
              </a:rPr>
              <a:t> );’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z="2400" dirty="0" err="1" smtClean="0">
                <a:latin typeface="Book Antiqua" pitchFamily="18" charset="0"/>
              </a:rPr>
              <a:t>Hak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suara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dalam</a:t>
            </a:r>
            <a:r>
              <a:rPr lang="en-US" sz="2400" dirty="0" smtClean="0">
                <a:latin typeface="Book Antiqua" pitchFamily="18" charset="0"/>
              </a:rPr>
              <a:t> RUPS  (</a:t>
            </a:r>
            <a:r>
              <a:rPr lang="en-US" sz="2400" dirty="0" err="1" smtClean="0">
                <a:latin typeface="Book Antiqua" pitchFamily="18" charset="0"/>
              </a:rPr>
              <a:t>ttg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kebijaksanaan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pokok,sahkan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neraca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danndaftar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laba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rugi</a:t>
            </a:r>
            <a:r>
              <a:rPr lang="en-US" sz="2400" dirty="0" smtClean="0">
                <a:latin typeface="Book Antiqua" pitchFamily="18" charset="0"/>
              </a:rPr>
              <a:t> );</a:t>
            </a:r>
          </a:p>
          <a:p>
            <a:pPr marL="514350" indent="-514350" algn="just">
              <a:buFont typeface="+mj-lt"/>
              <a:buAutoNum type="alphaLcPeriod"/>
            </a:pPr>
            <a:r>
              <a:rPr lang="en-US" sz="2400" dirty="0" err="1" smtClean="0">
                <a:latin typeface="Book Antiqua" pitchFamily="18" charset="0"/>
              </a:rPr>
              <a:t>Hak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menetapkan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anggota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direksi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dan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err="1" smtClean="0">
                <a:latin typeface="Book Antiqua" pitchFamily="18" charset="0"/>
              </a:rPr>
              <a:t>komisaris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r>
              <a:rPr lang="en-US" dirty="0" err="1" smtClean="0">
                <a:latin typeface="Book Antiqua" pitchFamily="18" charset="0"/>
              </a:rPr>
              <a:t>Sertifikat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=  </a:t>
            </a:r>
            <a:r>
              <a:rPr lang="en-US" dirty="0" err="1" smtClean="0">
                <a:latin typeface="Book Antiqua" pitchFamily="18" charset="0"/>
              </a:rPr>
              <a:t>bukti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penyerahan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sejumlah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uang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yang </a:t>
            </a:r>
            <a:r>
              <a:rPr lang="en-US" dirty="0" err="1" smtClean="0">
                <a:latin typeface="Book Antiqua" pitchFamily="18" charset="0"/>
              </a:rPr>
              <a:t>diterbitkan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oleh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PT.Danareksa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isinya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sebagai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pemilik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hak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atas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sebagian,satu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atau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beberapa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lembar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perusahaan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tertentu</a:t>
            </a:r>
            <a:r>
              <a:rPr lang="en-US" dirty="0" smtClean="0">
                <a:latin typeface="Book Antiqua" pitchFamily="18" charset="0"/>
              </a:rPr>
              <a:t>.	</a:t>
            </a:r>
          </a:p>
          <a:p>
            <a:pPr algn="just"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  <a:r>
              <a:rPr lang="en-US" dirty="0" err="1" smtClean="0">
                <a:latin typeface="Book Antiqua" pitchFamily="18" charset="0"/>
              </a:rPr>
              <a:t>Jadi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perbedaaan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sertifikat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dengan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surat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saham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dilihat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dari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segi</a:t>
            </a:r>
            <a:r>
              <a:rPr lang="en-US" dirty="0" smtClean="0">
                <a:latin typeface="Book Antiqua" pitchFamily="18" charset="0"/>
              </a:rPr>
              <a:t> :</a:t>
            </a:r>
          </a:p>
          <a:p>
            <a:pPr algn="just">
              <a:buNone/>
            </a:pPr>
            <a:r>
              <a:rPr lang="en-US" dirty="0" smtClean="0">
                <a:latin typeface="Book Antiqua" pitchFamily="18" charset="0"/>
              </a:rPr>
              <a:t> 	</a:t>
            </a:r>
            <a:r>
              <a:rPr lang="en-US" b="1" dirty="0" err="1" smtClean="0">
                <a:latin typeface="Book Antiqua" pitchFamily="18" charset="0"/>
              </a:rPr>
              <a:t>Penerbitnya</a:t>
            </a:r>
            <a:r>
              <a:rPr lang="en-US" b="1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adalah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PT.Danareksa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atas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perusahaan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 err="1" smtClean="0">
                <a:latin typeface="Book Antiqua" pitchFamily="18" charset="0"/>
              </a:rPr>
              <a:t>perseroan</a:t>
            </a:r>
            <a:r>
              <a:rPr lang="en-US" dirty="0" smtClean="0">
                <a:latin typeface="Book Antiqua" pitchFamily="18" charset="0"/>
              </a:rPr>
              <a:t> yang </a:t>
            </a:r>
            <a:r>
              <a:rPr lang="en-US" dirty="0" err="1" smtClean="0">
                <a:latin typeface="Book Antiqua" pitchFamily="18" charset="0"/>
              </a:rPr>
              <a:t>sudah</a:t>
            </a:r>
            <a:r>
              <a:rPr lang="en-US" dirty="0" smtClean="0">
                <a:latin typeface="Book Antiqua" pitchFamily="18" charset="0"/>
              </a:rPr>
              <a:t> go public.</a:t>
            </a:r>
          </a:p>
          <a:p>
            <a:pPr algn="just">
              <a:buNone/>
            </a:pPr>
            <a:r>
              <a:rPr lang="en-US" dirty="0" smtClean="0">
                <a:latin typeface="Book Antiqua" pitchFamily="18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B72EE-E830-4E49-826E-8C528139DCF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246</Words>
  <Application>Microsoft Office PowerPoint</Application>
  <PresentationFormat>On-screen Show (4:3)</PresentationFormat>
  <Paragraphs>81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Pertemuan 11</vt:lpstr>
      <vt:lpstr>Slide 2</vt:lpstr>
      <vt:lpstr>Sertifikat Deposito :</vt:lpstr>
      <vt:lpstr>Slide 4</vt:lpstr>
      <vt:lpstr>Keuntungan milik sertifikat deposito :</vt:lpstr>
      <vt:lpstr>Slide 6</vt:lpstr>
      <vt:lpstr>Slide 7</vt:lpstr>
      <vt:lpstr>Beda surat saham dengan sertifikat saham :</vt:lpstr>
      <vt:lpstr>Slide 9</vt:lpstr>
      <vt:lpstr>Keuntungannya :</vt:lpstr>
      <vt:lpstr>Keuntungan memiliki sertifikat saham :</vt:lpstr>
      <vt:lpstr>Sertifikat dana :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11</dc:title>
  <dc:creator>user</dc:creator>
  <cp:lastModifiedBy>user</cp:lastModifiedBy>
  <cp:revision>22</cp:revision>
  <dcterms:created xsi:type="dcterms:W3CDTF">2015-03-09T07:01:24Z</dcterms:created>
  <dcterms:modified xsi:type="dcterms:W3CDTF">2015-05-18T06:19:43Z</dcterms:modified>
</cp:coreProperties>
</file>