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67" r:id="rId15"/>
    <p:sldId id="268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9" autoAdjust="0"/>
    <p:restoredTop sz="94527" autoAdjust="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30E39-1B20-471C-A4B5-4BB0CF6A7927}" type="datetimeFigureOut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7926F-1798-40BB-8351-A2404EB173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1BD6-5FC6-4D82-94BC-4314C79D7F2C}" type="datetime1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1EB8-937F-4701-8F5B-8B1BAC1DEA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0159-11CF-42E7-B010-4BB7D32F0D96}" type="datetime1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1EB8-937F-4701-8F5B-8B1BAC1DEA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39C4-BCC4-4914-AF2C-07E6F069D66F}" type="datetime1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1EB8-937F-4701-8F5B-8B1BAC1DEA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DC2B-8829-4E37-A170-66014EE664EA}" type="datetime1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1EB8-937F-4701-8F5B-8B1BAC1DEA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F538E-A980-4E64-9FF7-E1C936497AAF}" type="datetime1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1EB8-937F-4701-8F5B-8B1BAC1DEA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4D5E-9F01-4CE4-BA4F-612787D335EA}" type="datetime1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1EB8-937F-4701-8F5B-8B1BAC1DEA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F29B-6F41-44BC-866E-70537D138FE7}" type="datetime1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1EB8-937F-4701-8F5B-8B1BAC1DEA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2EC6-7167-4019-9A7C-29723DA4811A}" type="datetime1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1EB8-937F-4701-8F5B-8B1BAC1DEA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4BB0-BBEF-45BA-A37A-6D592A70B000}" type="datetime1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1EB8-937F-4701-8F5B-8B1BAC1DEA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B0F4F-3E99-45E1-AC23-A6DC910D06FD}" type="datetime1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1EB8-937F-4701-8F5B-8B1BAC1DEA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6DE1-9613-4A6E-99A4-AEB41701F493}" type="datetime1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1EB8-937F-4701-8F5B-8B1BAC1DEA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FEEBB-F69E-4E9A-AFB2-FB42AFA12469}" type="datetime1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91EB8-937F-4701-8F5B-8B1BAC1DEA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620000" cy="2609851"/>
          </a:xfrm>
        </p:spPr>
        <p:txBody>
          <a:bodyPr/>
          <a:lstStyle/>
          <a:p>
            <a:r>
              <a:rPr lang="en-US" sz="2800" dirty="0" err="1" smtClean="0">
                <a:latin typeface="Book Antiqua" pitchFamily="18" charset="0"/>
              </a:rPr>
              <a:t>Pertemuan</a:t>
            </a:r>
            <a:r>
              <a:rPr lang="en-US" sz="2800" dirty="0" smtClean="0">
                <a:latin typeface="Book Antiqua" pitchFamily="18" charset="0"/>
              </a:rPr>
              <a:t> 2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200400"/>
            <a:ext cx="6172200" cy="24384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Perniagaan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smtClean="0"/>
              <a:t>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 (</a:t>
            </a:r>
            <a:r>
              <a:rPr lang="en-US" dirty="0" err="1" smtClean="0"/>
              <a:t>waardepapier</a:t>
            </a:r>
            <a:r>
              <a:rPr lang="en-US" dirty="0" smtClean="0"/>
              <a:t>, </a:t>
            </a:r>
            <a:r>
              <a:rPr lang="en-US" dirty="0" err="1" smtClean="0"/>
              <a:t>Bld</a:t>
            </a:r>
            <a:r>
              <a:rPr lang="en-US" dirty="0" smtClean="0"/>
              <a:t>, negotiable instrument, </a:t>
            </a:r>
            <a:r>
              <a:rPr lang="en-US" dirty="0" err="1" smtClean="0"/>
              <a:t>Inggeris</a:t>
            </a:r>
            <a:r>
              <a:rPr lang="en-US" dirty="0" smtClean="0"/>
              <a:t> ),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Surat</a:t>
            </a:r>
            <a:r>
              <a:rPr lang="en-US" dirty="0" smtClean="0"/>
              <a:t> yang </a:t>
            </a:r>
            <a:r>
              <a:rPr lang="en-US" dirty="0" err="1" smtClean="0"/>
              <a:t>Berharga</a:t>
            </a:r>
            <a:r>
              <a:rPr lang="en-US" dirty="0" smtClean="0"/>
              <a:t> (</a:t>
            </a:r>
            <a:r>
              <a:rPr lang="en-US" dirty="0" err="1" smtClean="0"/>
              <a:t>Papieren</a:t>
            </a:r>
            <a:r>
              <a:rPr lang="en-US" dirty="0" smtClean="0"/>
              <a:t> van </a:t>
            </a:r>
            <a:r>
              <a:rPr lang="en-US" dirty="0" err="1" smtClean="0"/>
              <a:t>waarde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1EB8-937F-4701-8F5B-8B1BAC1DEA9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	</a:t>
            </a: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Utang</a:t>
            </a:r>
            <a:r>
              <a:rPr lang="en-US" dirty="0" smtClean="0">
                <a:latin typeface="Book Antiqua" pitchFamily="18" charset="0"/>
              </a:rPr>
              <a:t> Negara (SUN) </a:t>
            </a:r>
            <a:r>
              <a:rPr lang="en-US" dirty="0" err="1" smtClean="0">
                <a:latin typeface="Book Antiqua" pitchFamily="18" charset="0"/>
              </a:rPr>
              <a:t>yaitu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berharga</a:t>
            </a:r>
            <a:r>
              <a:rPr lang="en-US" dirty="0" smtClean="0">
                <a:latin typeface="Book Antiqua" pitchFamily="18" charset="0"/>
              </a:rPr>
              <a:t> yang </a:t>
            </a:r>
            <a:r>
              <a:rPr lang="en-US" dirty="0" err="1" smtClean="0">
                <a:latin typeface="Book Antiqua" pitchFamily="18" charset="0"/>
              </a:rPr>
              <a:t>berupa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pengakuan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utang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dalam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mata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uang</a:t>
            </a:r>
            <a:r>
              <a:rPr lang="en-US" dirty="0" smtClean="0">
                <a:latin typeface="Book Antiqua" pitchFamily="18" charset="0"/>
              </a:rPr>
              <a:t> rupiah </a:t>
            </a:r>
            <a:r>
              <a:rPr lang="en-US" dirty="0" err="1" smtClean="0">
                <a:latin typeface="Book Antiqua" pitchFamily="18" charset="0"/>
              </a:rPr>
              <a:t>maupun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valuta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asing</a:t>
            </a:r>
            <a:r>
              <a:rPr lang="en-US" dirty="0" smtClean="0">
                <a:latin typeface="Book Antiqua" pitchFamily="18" charset="0"/>
              </a:rPr>
              <a:t> yang </a:t>
            </a:r>
            <a:r>
              <a:rPr lang="en-US" dirty="0" err="1" smtClean="0">
                <a:latin typeface="Book Antiqua" pitchFamily="18" charset="0"/>
              </a:rPr>
              <a:t>dijamin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pembayaran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bunga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pokoknya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oleh</a:t>
            </a:r>
            <a:r>
              <a:rPr lang="en-US" dirty="0" smtClean="0">
                <a:latin typeface="Book Antiqua" pitchFamily="18" charset="0"/>
              </a:rPr>
              <a:t> Negara </a:t>
            </a:r>
            <a:r>
              <a:rPr lang="en-US" dirty="0" err="1" smtClean="0">
                <a:latin typeface="Book Antiqua" pitchFamily="18" charset="0"/>
              </a:rPr>
              <a:t>Republik</a:t>
            </a:r>
            <a:r>
              <a:rPr lang="en-US" dirty="0" smtClean="0">
                <a:latin typeface="Book Antiqua" pitchFamily="18" charset="0"/>
              </a:rPr>
              <a:t> Indonesia </a:t>
            </a:r>
            <a:r>
              <a:rPr lang="en-US" dirty="0" err="1" smtClean="0">
                <a:latin typeface="Book Antiqua" pitchFamily="18" charset="0"/>
              </a:rPr>
              <a:t>sesuai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dengan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masa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berlakunya</a:t>
            </a:r>
            <a:r>
              <a:rPr lang="en-US" dirty="0" smtClean="0">
                <a:latin typeface="Book Antiqua" pitchFamily="18" charset="0"/>
              </a:rPr>
              <a:t>.(</a:t>
            </a:r>
            <a:r>
              <a:rPr lang="en-US" sz="2400" dirty="0" smtClean="0">
                <a:latin typeface="Book Antiqua" pitchFamily="18" charset="0"/>
              </a:rPr>
              <a:t>ps.1 </a:t>
            </a:r>
            <a:r>
              <a:rPr lang="en-US" sz="2400" dirty="0" err="1" smtClean="0">
                <a:latin typeface="Book Antiqua" pitchFamily="18" charset="0"/>
              </a:rPr>
              <a:t>angka</a:t>
            </a:r>
            <a:r>
              <a:rPr lang="en-US" sz="2400" dirty="0" smtClean="0">
                <a:latin typeface="Book Antiqua" pitchFamily="18" charset="0"/>
              </a:rPr>
              <a:t> 19).</a:t>
            </a: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	</a:t>
            </a: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Berharga</a:t>
            </a:r>
            <a:r>
              <a:rPr lang="en-US" dirty="0" smtClean="0">
                <a:latin typeface="Book Antiqua" pitchFamily="18" charset="0"/>
              </a:rPr>
              <a:t> Negara </a:t>
            </a:r>
            <a:r>
              <a:rPr lang="en-US" dirty="0" err="1" smtClean="0">
                <a:latin typeface="Book Antiqua" pitchFamily="18" charset="0"/>
              </a:rPr>
              <a:t>adalah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Utang</a:t>
            </a:r>
            <a:r>
              <a:rPr lang="en-US" dirty="0" smtClean="0">
                <a:latin typeface="Book Antiqua" pitchFamily="18" charset="0"/>
              </a:rPr>
              <a:t> Negara (SUN) </a:t>
            </a:r>
            <a:r>
              <a:rPr lang="en-US" dirty="0" err="1" smtClean="0">
                <a:latin typeface="Book Antiqua" pitchFamily="18" charset="0"/>
              </a:rPr>
              <a:t>dan</a:t>
            </a:r>
            <a:r>
              <a:rPr lang="en-US" dirty="0" smtClean="0">
                <a:latin typeface="Book Antiqua" pitchFamily="18" charset="0"/>
              </a:rPr>
              <a:t> SBSN.</a:t>
            </a:r>
            <a:r>
              <a:rPr lang="en-US" sz="2600" dirty="0" smtClean="0">
                <a:latin typeface="Book Antiqua" pitchFamily="18" charset="0"/>
              </a:rPr>
              <a:t>(ps.1 </a:t>
            </a:r>
            <a:r>
              <a:rPr lang="en-US" sz="2600" dirty="0" err="1" smtClean="0">
                <a:latin typeface="Book Antiqua" pitchFamily="18" charset="0"/>
              </a:rPr>
              <a:t>angka</a:t>
            </a:r>
            <a:r>
              <a:rPr lang="en-US" sz="2600" dirty="0" smtClean="0">
                <a:latin typeface="Book Antiqua" pitchFamily="18" charset="0"/>
              </a:rPr>
              <a:t> 20)</a:t>
            </a: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	</a:t>
            </a:r>
            <a:r>
              <a:rPr lang="en-US" dirty="0" err="1" smtClean="0">
                <a:latin typeface="Book Antiqua" pitchFamily="18" charset="0"/>
              </a:rPr>
              <a:t>Korporasi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yaitu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kumpulan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orang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dan</a:t>
            </a:r>
            <a:r>
              <a:rPr lang="en-US" dirty="0" smtClean="0">
                <a:latin typeface="Book Antiqua" pitchFamily="18" charset="0"/>
              </a:rPr>
              <a:t> /</a:t>
            </a:r>
            <a:r>
              <a:rPr lang="en-US" dirty="0" err="1" smtClean="0">
                <a:latin typeface="Book Antiqua" pitchFamily="18" charset="0"/>
              </a:rPr>
              <a:t>atau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kekayaan</a:t>
            </a:r>
            <a:r>
              <a:rPr lang="en-US" dirty="0" smtClean="0">
                <a:latin typeface="Book Antiqua" pitchFamily="18" charset="0"/>
              </a:rPr>
              <a:t> yang </a:t>
            </a:r>
            <a:r>
              <a:rPr lang="en-US" dirty="0" err="1" smtClean="0">
                <a:latin typeface="Book Antiqua" pitchFamily="18" charset="0"/>
              </a:rPr>
              <a:t>terorganisasi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baik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berupa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badan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hukum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maupun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bukan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badan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hukum</a:t>
            </a:r>
            <a:r>
              <a:rPr lang="en-US" dirty="0" smtClean="0">
                <a:latin typeface="Book Antiqua" pitchFamily="18" charset="0"/>
              </a:rPr>
              <a:t>.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1EB8-937F-4701-8F5B-8B1BAC1DEA9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Book Antiqua" pitchFamily="18" charset="0"/>
              </a:rPr>
              <a:t>Fungsi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Utama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Surat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Berharga</a:t>
            </a:r>
            <a:r>
              <a:rPr lang="en-US" sz="3200" dirty="0" smtClean="0">
                <a:latin typeface="Book Antiqua" pitchFamily="18" charset="0"/>
              </a:rPr>
              <a:t>: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Book Antiqua" pitchFamily="18" charset="0"/>
              </a:rPr>
              <a:t>A</a:t>
            </a:r>
            <a:r>
              <a:rPr lang="en-US" smtClean="0">
                <a:latin typeface="Book Antiqua" pitchFamily="18" charset="0"/>
              </a:rPr>
              <a:t>lat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pembayaran</a:t>
            </a:r>
            <a:r>
              <a:rPr lang="en-US" dirty="0" smtClean="0">
                <a:latin typeface="Book Antiqua" pitchFamily="18" charset="0"/>
              </a:rPr>
              <a:t> (</a:t>
            </a:r>
            <a:r>
              <a:rPr lang="en-US" dirty="0" err="1" smtClean="0">
                <a:latin typeface="Book Antiqua" pitchFamily="18" charset="0"/>
              </a:rPr>
              <a:t>alat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tukar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uang</a:t>
            </a:r>
            <a:r>
              <a:rPr lang="en-US" dirty="0" smtClean="0">
                <a:latin typeface="Book Antiqua" pitchFamily="18" charset="0"/>
              </a:rPr>
              <a:t> ),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Book Antiqua" pitchFamily="18" charset="0"/>
              </a:rPr>
              <a:t>Alat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memudahkan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hak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tagih</a:t>
            </a:r>
            <a:r>
              <a:rPr lang="en-US" dirty="0" smtClean="0">
                <a:latin typeface="Book Antiqua" pitchFamily="18" charset="0"/>
              </a:rPr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bukti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hak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tagih</a:t>
            </a:r>
            <a:r>
              <a:rPr lang="en-US" dirty="0" smtClean="0">
                <a:latin typeface="Book Antiqua" pitchFamily="18" charset="0"/>
              </a:rPr>
              <a:t> (</a:t>
            </a:r>
            <a:r>
              <a:rPr lang="en-US" dirty="0" err="1" smtClean="0">
                <a:latin typeface="Book Antiqua" pitchFamily="18" charset="0"/>
              </a:rPr>
              <a:t>legitimasi</a:t>
            </a:r>
            <a:r>
              <a:rPr lang="en-US" dirty="0" smtClean="0">
                <a:latin typeface="Book Antiqua" pitchFamily="18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1EB8-937F-4701-8F5B-8B1BAC1DEA9D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Book Antiqua" pitchFamily="18" charset="0"/>
              </a:rPr>
              <a:t>Jenis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surat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berharga</a:t>
            </a:r>
            <a:r>
              <a:rPr lang="en-US" sz="3200" dirty="0" smtClean="0">
                <a:latin typeface="Book Antiqua" pitchFamily="18" charset="0"/>
              </a:rPr>
              <a:t> :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Surat</a:t>
            </a:r>
            <a:r>
              <a:rPr lang="en-US" dirty="0" smtClean="0"/>
              <a:t> Wesel (</a:t>
            </a:r>
            <a:r>
              <a:rPr lang="en-US" dirty="0" err="1" smtClean="0"/>
              <a:t>wisselbrief</a:t>
            </a:r>
            <a:r>
              <a:rPr lang="en-US" dirty="0" smtClean="0"/>
              <a:t> (</a:t>
            </a:r>
            <a:r>
              <a:rPr lang="en-US" dirty="0" err="1" smtClean="0"/>
              <a:t>bld</a:t>
            </a:r>
            <a:r>
              <a:rPr lang="en-US" dirty="0" smtClean="0"/>
              <a:t>)-bill of exchange (</a:t>
            </a:r>
            <a:r>
              <a:rPr lang="en-US" dirty="0" err="1" smtClean="0"/>
              <a:t>inggris</a:t>
            </a:r>
            <a:r>
              <a:rPr lang="en-US" dirty="0" smtClean="0"/>
              <a:t>),</a:t>
            </a:r>
            <a:r>
              <a:rPr lang="en-US" dirty="0" err="1" smtClean="0"/>
              <a:t>wechsel</a:t>
            </a:r>
            <a:r>
              <a:rPr lang="en-US" dirty="0" smtClean="0"/>
              <a:t>(</a:t>
            </a:r>
            <a:r>
              <a:rPr lang="en-US" dirty="0" err="1" smtClean="0"/>
              <a:t>jerman</a:t>
            </a:r>
            <a:r>
              <a:rPr lang="en-US" dirty="0" smtClean="0"/>
              <a:t>), </a:t>
            </a:r>
            <a:r>
              <a:rPr lang="en-US" dirty="0" err="1" smtClean="0"/>
              <a:t>lettre</a:t>
            </a:r>
            <a:r>
              <a:rPr lang="en-US" dirty="0" smtClean="0"/>
              <a:t> de change (Francis);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Sanggup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cek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Carter </a:t>
            </a:r>
            <a:r>
              <a:rPr lang="en-US" dirty="0" err="1" smtClean="0"/>
              <a:t>partai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Konosemen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Delivery order;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1EB8-937F-4701-8F5B-8B1BAC1DEA9D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g. </a:t>
            </a:r>
            <a:r>
              <a:rPr lang="en-US" dirty="0" err="1" smtClean="0"/>
              <a:t>Ceel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h.Volgbriefji</a:t>
            </a:r>
            <a:r>
              <a:rPr lang="en-US" dirty="0" smtClean="0"/>
              <a:t>;</a:t>
            </a:r>
          </a:p>
          <a:p>
            <a:pPr marL="571500" indent="-571500">
              <a:buNone/>
            </a:pPr>
            <a:r>
              <a:rPr lang="en-US" dirty="0" err="1" smtClean="0"/>
              <a:t>i</a:t>
            </a:r>
            <a:r>
              <a:rPr lang="en-US" dirty="0" smtClean="0"/>
              <a:t>.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;</a:t>
            </a:r>
          </a:p>
          <a:p>
            <a:pPr marL="571500" indent="-571500">
              <a:buNone/>
            </a:pPr>
            <a:r>
              <a:rPr lang="en-US" dirty="0" smtClean="0"/>
              <a:t>j.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obligasi</a:t>
            </a:r>
            <a:r>
              <a:rPr lang="en-US" dirty="0" smtClean="0"/>
              <a:t>;</a:t>
            </a:r>
          </a:p>
          <a:p>
            <a:pPr marL="571500" indent="-571500">
              <a:buNone/>
            </a:pPr>
            <a:r>
              <a:rPr lang="en-US" dirty="0" smtClean="0"/>
              <a:t>k. </a:t>
            </a:r>
            <a:r>
              <a:rPr lang="en-US" dirty="0" err="1" smtClean="0"/>
              <a:t>Sertifikat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1EB8-937F-4701-8F5B-8B1BAC1DEA9D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latin typeface="Book Antiqua" pitchFamily="18" charset="0"/>
              </a:rPr>
              <a:t>Surat</a:t>
            </a:r>
            <a:r>
              <a:rPr lang="en-US" sz="3200" dirty="0" smtClean="0">
                <a:latin typeface="Book Antiqua" pitchFamily="18" charset="0"/>
              </a:rPr>
              <a:t> Yang </a:t>
            </a:r>
            <a:r>
              <a:rPr lang="en-US" sz="3200" dirty="0" err="1" smtClean="0">
                <a:latin typeface="Book Antiqua" pitchFamily="18" charset="0"/>
              </a:rPr>
              <a:t>Berharga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-	</a:t>
            </a: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Yang </a:t>
            </a:r>
            <a:r>
              <a:rPr lang="en-US" dirty="0" err="1" smtClean="0">
                <a:latin typeface="Book Antiqua" pitchFamily="18" charset="0"/>
              </a:rPr>
              <a:t>berharga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adalah</a:t>
            </a:r>
            <a:endParaRPr lang="en-US" dirty="0" smtClean="0">
              <a:latin typeface="Book Antiqua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Book Antiqua" pitchFamily="18" charset="0"/>
              </a:rPr>
              <a:t>	</a:t>
            </a:r>
            <a:r>
              <a:rPr lang="en-US" dirty="0" err="1" smtClean="0">
                <a:latin typeface="Book Antiqua" pitchFamily="18" charset="0"/>
              </a:rPr>
              <a:t>alat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bukti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diri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bagi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pemegangnya</a:t>
            </a:r>
            <a:r>
              <a:rPr lang="en-US" dirty="0" smtClean="0">
                <a:latin typeface="Book Antiqua" pitchFamily="18" charset="0"/>
              </a:rPr>
              <a:t> (</a:t>
            </a:r>
            <a:r>
              <a:rPr lang="en-US" dirty="0" err="1" smtClean="0">
                <a:latin typeface="Book Antiqua" pitchFamily="18" charset="0"/>
              </a:rPr>
              <a:t>sebagai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orang</a:t>
            </a:r>
            <a:r>
              <a:rPr lang="en-US" dirty="0" smtClean="0">
                <a:latin typeface="Book Antiqua" pitchFamily="18" charset="0"/>
              </a:rPr>
              <a:t> yang </a:t>
            </a:r>
            <a:r>
              <a:rPr lang="en-US" dirty="0" err="1" smtClean="0">
                <a:latin typeface="Book Antiqua" pitchFamily="18" charset="0"/>
              </a:rPr>
              <a:t>berhak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apa</a:t>
            </a:r>
            <a:r>
              <a:rPr lang="en-US" dirty="0" smtClean="0">
                <a:latin typeface="Book Antiqua" pitchFamily="18" charset="0"/>
              </a:rPr>
              <a:t> yang </a:t>
            </a:r>
            <a:r>
              <a:rPr lang="en-US" dirty="0" err="1" smtClean="0">
                <a:latin typeface="Book Antiqua" pitchFamily="18" charset="0"/>
              </a:rPr>
              <a:t>disebutkan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dalam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tersebut</a:t>
            </a:r>
            <a:r>
              <a:rPr lang="en-US" dirty="0" smtClean="0">
                <a:latin typeface="Book Antiqua" pitchFamily="18" charset="0"/>
              </a:rPr>
              <a:t> ).</a:t>
            </a:r>
          </a:p>
          <a:p>
            <a:pPr marL="514350" indent="-514350">
              <a:buNone/>
            </a:pPr>
            <a:r>
              <a:rPr lang="en-US" dirty="0" smtClean="0">
                <a:latin typeface="Book Antiqua" pitchFamily="18" charset="0"/>
              </a:rPr>
              <a:t>-	</a:t>
            </a: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yang </a:t>
            </a:r>
            <a:r>
              <a:rPr lang="en-US" dirty="0" err="1" smtClean="0">
                <a:latin typeface="Book Antiqua" pitchFamily="18" charset="0"/>
              </a:rPr>
              <a:t>berharga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ini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bilang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hilang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bisa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diganti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bukti</a:t>
            </a:r>
            <a:r>
              <a:rPr lang="en-US" dirty="0" smtClean="0">
                <a:latin typeface="Book Antiqua" pitchFamily="18" charset="0"/>
              </a:rPr>
              <a:t> lain.</a:t>
            </a:r>
          </a:p>
          <a:p>
            <a:pPr marL="514350" indent="-514350">
              <a:buNone/>
            </a:pPr>
            <a:r>
              <a:rPr lang="en-US" dirty="0" smtClean="0">
                <a:latin typeface="Book Antiqua" pitchFamily="18" charset="0"/>
              </a:rPr>
              <a:t>-	Hal </a:t>
            </a:r>
            <a:r>
              <a:rPr lang="en-US" dirty="0" err="1" smtClean="0">
                <a:latin typeface="Book Antiqua" pitchFamily="18" charset="0"/>
              </a:rPr>
              <a:t>ini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berbeda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dengan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berharga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bilamana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hilang</a:t>
            </a:r>
            <a:r>
              <a:rPr lang="en-US" dirty="0" smtClean="0">
                <a:latin typeface="Book Antiqua" pitchFamily="18" charset="0"/>
              </a:rPr>
              <a:t> /</a:t>
            </a:r>
            <a:r>
              <a:rPr lang="en-US" dirty="0" err="1" smtClean="0">
                <a:latin typeface="Book Antiqua" pitchFamily="18" charset="0"/>
              </a:rPr>
              <a:t>lepas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penguasaan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pemegangnya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tidak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dapat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diwujudkan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hak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tagihnya</a:t>
            </a:r>
            <a:r>
              <a:rPr lang="en-US" dirty="0" smtClean="0">
                <a:latin typeface="Book Antiqua" pitchFamily="18" charset="0"/>
              </a:rPr>
              <a:t>. 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1EB8-937F-4701-8F5B-8B1BAC1DEA9D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Book Antiqua" pitchFamily="18" charset="0"/>
              </a:rPr>
              <a:t>Catatan</a:t>
            </a:r>
            <a:r>
              <a:rPr lang="en-US" sz="2800" dirty="0" smtClean="0">
                <a:latin typeface="Book Antiqua" pitchFamily="18" charset="0"/>
              </a:rPr>
              <a:t> :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b="1" dirty="0" err="1" smtClean="0">
                <a:latin typeface="Book Antiqua" pitchFamily="18" charset="0"/>
              </a:rPr>
              <a:t>Kartu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kredit</a:t>
            </a:r>
            <a:r>
              <a:rPr lang="en-US" sz="2800" b="1" dirty="0" smtClean="0">
                <a:latin typeface="Book Antiqua" pitchFamily="18" charset="0"/>
              </a:rPr>
              <a:t> (credit card) </a:t>
            </a:r>
            <a:r>
              <a:rPr lang="en-US" sz="2800" dirty="0" err="1" smtClean="0">
                <a:latin typeface="Book Antiqua" pitchFamily="18" charset="0"/>
              </a:rPr>
              <a:t>berarti</a:t>
            </a:r>
            <a:r>
              <a:rPr lang="en-US" sz="2800" dirty="0" smtClean="0">
                <a:latin typeface="Book Antiqua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suatu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kartu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pembayaran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dikeluarkan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oleh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perusahaan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keuangan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dimana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pemegang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kartu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dapat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membeli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produk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servis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dalam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bentuk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kredit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n-US" sz="2800" b="1" dirty="0" smtClean="0">
                <a:latin typeface="Book Antiqua" pitchFamily="18" charset="0"/>
              </a:rPr>
              <a:t>	</a:t>
            </a:r>
            <a:r>
              <a:rPr lang="en-US" sz="2800" b="1" dirty="0" err="1" smtClean="0">
                <a:latin typeface="Book Antiqua" pitchFamily="18" charset="0"/>
              </a:rPr>
              <a:t>Macam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nya</a:t>
            </a:r>
            <a:r>
              <a:rPr lang="en-US" sz="2800" b="1" dirty="0" smtClean="0">
                <a:latin typeface="Book Antiqua" pitchFamily="18" charset="0"/>
              </a:rPr>
              <a:t> :</a:t>
            </a:r>
            <a:endParaRPr lang="en-US" sz="2800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sz="2800" smtClean="0">
                <a:latin typeface="Book Antiqua" pitchFamily="18" charset="0"/>
              </a:rPr>
              <a:t>	Visa</a:t>
            </a:r>
            <a:r>
              <a:rPr lang="en-US" sz="2800" dirty="0" smtClean="0">
                <a:latin typeface="Book Antiqua" pitchFamily="18" charset="0"/>
              </a:rPr>
              <a:t>, Master Card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American Express.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1EB8-937F-4701-8F5B-8B1BAC1DEA9D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Book Antiqua" pitchFamily="18" charset="0"/>
              </a:rPr>
              <a:t>Jenis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surat</a:t>
            </a:r>
            <a:r>
              <a:rPr lang="en-US" sz="3200" dirty="0" smtClean="0">
                <a:latin typeface="Book Antiqua" pitchFamily="18" charset="0"/>
              </a:rPr>
              <a:t> yang </a:t>
            </a:r>
            <a:r>
              <a:rPr lang="en-US" sz="3200" dirty="0" err="1" smtClean="0">
                <a:latin typeface="Book Antiqua" pitchFamily="18" charset="0"/>
              </a:rPr>
              <a:t>berharga</a:t>
            </a:r>
            <a:r>
              <a:rPr lang="en-US" sz="3200" dirty="0" smtClean="0">
                <a:latin typeface="Book Antiqua" pitchFamily="18" charset="0"/>
              </a:rPr>
              <a:t> :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Rekta</a:t>
            </a:r>
            <a:r>
              <a:rPr lang="en-US" dirty="0" smtClean="0">
                <a:latin typeface="Book Antiqua" pitchFamily="18" charset="0"/>
              </a:rPr>
              <a:t> (</a:t>
            </a:r>
            <a:r>
              <a:rPr lang="en-US" dirty="0" err="1" smtClean="0">
                <a:latin typeface="Book Antiqua" pitchFamily="18" charset="0"/>
              </a:rPr>
              <a:t>rekta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papieren</a:t>
            </a:r>
            <a:r>
              <a:rPr lang="en-US" dirty="0" smtClean="0">
                <a:latin typeface="Book Antiqua" pitchFamily="18" charset="0"/>
              </a:rPr>
              <a:t>);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Bukti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diri</a:t>
            </a:r>
            <a:r>
              <a:rPr lang="en-US" dirty="0" smtClean="0">
                <a:latin typeface="Book Antiqua" pitchFamily="18" charset="0"/>
              </a:rPr>
              <a:t>;(</a:t>
            </a:r>
            <a:r>
              <a:rPr lang="en-US" dirty="0" err="1" smtClean="0">
                <a:latin typeface="Book Antiqua" pitchFamily="18" charset="0"/>
              </a:rPr>
              <a:t>legitimatiepaper</a:t>
            </a:r>
            <a:r>
              <a:rPr lang="en-US" dirty="0" smtClean="0">
                <a:latin typeface="Book Antiqua" pitchFamily="18" charset="0"/>
              </a:rPr>
              <a:t>)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Pengakuan</a:t>
            </a:r>
            <a:r>
              <a:rPr lang="en-US" dirty="0" smtClean="0">
                <a:latin typeface="Book Antiqua" pitchFamily="18" charset="0"/>
              </a:rPr>
              <a:t> /</a:t>
            </a:r>
            <a:r>
              <a:rPr lang="en-US" dirty="0" err="1" smtClean="0">
                <a:latin typeface="Book Antiqua" pitchFamily="18" charset="0"/>
              </a:rPr>
              <a:t>perintah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membayar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utang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atas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nama</a:t>
            </a:r>
            <a:r>
              <a:rPr lang="en-US" dirty="0" smtClean="0">
                <a:latin typeface="Book Antiqua" pitchFamily="18" charset="0"/>
              </a:rPr>
              <a:t> ( </a:t>
            </a:r>
            <a:r>
              <a:rPr lang="en-US" dirty="0" err="1" smtClean="0">
                <a:latin typeface="Book Antiqua" pitchFamily="18" charset="0"/>
              </a:rPr>
              <a:t>schuldbrief</a:t>
            </a:r>
            <a:r>
              <a:rPr lang="en-US" dirty="0" smtClean="0">
                <a:latin typeface="Book Antiqua" pitchFamily="18" charset="0"/>
              </a:rPr>
              <a:t> of </a:t>
            </a:r>
            <a:r>
              <a:rPr lang="en-US" dirty="0" err="1" smtClean="0">
                <a:latin typeface="Book Antiqua" pitchFamily="18" charset="0"/>
              </a:rPr>
              <a:t>schuldbekentenis</a:t>
            </a:r>
            <a:r>
              <a:rPr lang="en-US" dirty="0" smtClean="0">
                <a:latin typeface="Book Antiqua" pitchFamily="18" charset="0"/>
              </a:rPr>
              <a:t> op </a:t>
            </a:r>
            <a:r>
              <a:rPr lang="en-US" dirty="0" err="1" smtClean="0">
                <a:latin typeface="Book Antiqua" pitchFamily="18" charset="0"/>
              </a:rPr>
              <a:t>naam</a:t>
            </a:r>
            <a:r>
              <a:rPr lang="en-US" dirty="0" smtClean="0">
                <a:latin typeface="Book Antiqua" pitchFamily="18" charset="0"/>
              </a:rPr>
              <a:t>) - (</a:t>
            </a:r>
            <a:r>
              <a:rPr lang="en-US" dirty="0" err="1" smtClean="0">
                <a:latin typeface="Book Antiqua" pitchFamily="18" charset="0"/>
              </a:rPr>
              <a:t>mis.bilyet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giro</a:t>
            </a:r>
            <a:r>
              <a:rPr lang="en-US" dirty="0" smtClean="0">
                <a:latin typeface="Book Antiqua" pitchFamily="18" charset="0"/>
              </a:rPr>
              <a:t>).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1EB8-937F-4701-8F5B-8B1BAC1DEA9D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Book Antiqua" pitchFamily="18" charset="0"/>
              </a:rPr>
              <a:t>Penyimpangan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azas</a:t>
            </a:r>
            <a:r>
              <a:rPr lang="en-US" sz="3200" dirty="0" smtClean="0">
                <a:latin typeface="Book Antiqua" pitchFamily="18" charset="0"/>
              </a:rPr>
              <a:t> “Nomo Plus </a:t>
            </a:r>
            <a:r>
              <a:rPr lang="en-US" sz="3200" dirty="0" err="1" smtClean="0">
                <a:latin typeface="Book Antiqua" pitchFamily="18" charset="0"/>
              </a:rPr>
              <a:t>Juris</a:t>
            </a:r>
            <a:r>
              <a:rPr lang="en-US" sz="3200" dirty="0" smtClean="0">
                <a:latin typeface="Book Antiqua" pitchFamily="18" charset="0"/>
              </a:rPr>
              <a:t> “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err="1" smtClean="0">
                <a:latin typeface="Book Antiqua" pitchFamily="18" charset="0"/>
              </a:rPr>
              <a:t>Azas</a:t>
            </a:r>
            <a:r>
              <a:rPr lang="en-US" sz="2800" dirty="0" smtClean="0">
                <a:latin typeface="Book Antiqua" pitchFamily="18" charset="0"/>
              </a:rPr>
              <a:t> “</a:t>
            </a:r>
            <a:r>
              <a:rPr lang="en-US" sz="2800" dirty="0" err="1" smtClean="0">
                <a:latin typeface="Book Antiqua" pitchFamily="18" charset="0"/>
              </a:rPr>
              <a:t>nomo</a:t>
            </a:r>
            <a:r>
              <a:rPr lang="en-US" sz="2800" dirty="0" smtClean="0">
                <a:latin typeface="Book Antiqua" pitchFamily="18" charset="0"/>
              </a:rPr>
              <a:t> plus </a:t>
            </a:r>
            <a:r>
              <a:rPr lang="en-US" sz="2800" dirty="0" err="1" smtClean="0">
                <a:latin typeface="Book Antiqua" pitchFamily="18" charset="0"/>
              </a:rPr>
              <a:t>juris</a:t>
            </a:r>
            <a:r>
              <a:rPr lang="en-US" sz="2800" dirty="0" smtClean="0">
                <a:latin typeface="Book Antiqua" pitchFamily="18" charset="0"/>
              </a:rPr>
              <a:t> in </a:t>
            </a:r>
            <a:r>
              <a:rPr lang="en-US" sz="2800" dirty="0" err="1" smtClean="0">
                <a:latin typeface="Book Antiqua" pitchFamily="18" charset="0"/>
              </a:rPr>
              <a:t>alium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transferre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potest</a:t>
            </a:r>
            <a:r>
              <a:rPr lang="en-US" sz="2800" dirty="0" smtClean="0">
                <a:latin typeface="Book Antiqua" pitchFamily="18" charset="0"/>
              </a:rPr>
              <a:t> quam ipse </a:t>
            </a:r>
            <a:r>
              <a:rPr lang="en-US" sz="2800" dirty="0" err="1" smtClean="0">
                <a:latin typeface="Book Antiqua" pitchFamily="18" charset="0"/>
              </a:rPr>
              <a:t>habet</a:t>
            </a:r>
            <a:r>
              <a:rPr lang="en-US" sz="2800" dirty="0" smtClean="0">
                <a:latin typeface="Book Antiqua" pitchFamily="18" charset="0"/>
              </a:rPr>
              <a:t>” ( </a:t>
            </a:r>
            <a:r>
              <a:rPr lang="en-US" sz="2800" dirty="0" err="1" smtClean="0">
                <a:latin typeface="Book Antiqua" pitchFamily="18" charset="0"/>
              </a:rPr>
              <a:t>disingkat</a:t>
            </a:r>
            <a:r>
              <a:rPr lang="en-US" sz="2800" dirty="0" smtClean="0">
                <a:latin typeface="Book Antiqua" pitchFamily="18" charset="0"/>
              </a:rPr>
              <a:t> “</a:t>
            </a:r>
            <a:r>
              <a:rPr lang="en-US" sz="2800" dirty="0" err="1" smtClean="0">
                <a:latin typeface="Book Antiqua" pitchFamily="18" charset="0"/>
              </a:rPr>
              <a:t>nomo</a:t>
            </a:r>
            <a:r>
              <a:rPr lang="en-US" sz="2800" dirty="0" smtClean="0">
                <a:latin typeface="Book Antiqua" pitchFamily="18" charset="0"/>
              </a:rPr>
              <a:t> plus </a:t>
            </a:r>
            <a:r>
              <a:rPr lang="en-US" sz="2800" dirty="0" err="1" smtClean="0">
                <a:latin typeface="Book Antiqua" pitchFamily="18" charset="0"/>
              </a:rPr>
              <a:t>juris</a:t>
            </a:r>
            <a:r>
              <a:rPr lang="en-US" sz="2800" dirty="0" smtClean="0">
                <a:latin typeface="Book Antiqua" pitchFamily="18" charset="0"/>
              </a:rPr>
              <a:t>”) </a:t>
            </a:r>
            <a:r>
              <a:rPr lang="en-US" sz="2800" dirty="0" err="1" smtClean="0">
                <a:latin typeface="Book Antiqua" pitchFamily="18" charset="0"/>
              </a:rPr>
              <a:t>artinya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tidak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seorangpun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dapat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menyerahkan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lebih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banyak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daripada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hak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dimilikinya</a:t>
            </a:r>
            <a:r>
              <a:rPr lang="en-US" sz="2800" dirty="0" smtClean="0">
                <a:latin typeface="Book Antiqua" pitchFamily="18" charset="0"/>
              </a:rPr>
              <a:t>. </a:t>
            </a:r>
            <a:r>
              <a:rPr lang="en-US" sz="2800" dirty="0" err="1" smtClean="0">
                <a:latin typeface="Book Antiqua" pitchFamily="18" charset="0"/>
              </a:rPr>
              <a:t>Dgn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kata</a:t>
            </a:r>
            <a:r>
              <a:rPr lang="en-US" sz="2800" dirty="0" smtClean="0">
                <a:latin typeface="Book Antiqua" pitchFamily="18" charset="0"/>
              </a:rPr>
              <a:t> lain </a:t>
            </a:r>
            <a:r>
              <a:rPr lang="en-US" sz="2800" dirty="0" err="1" smtClean="0">
                <a:latin typeface="Book Antiqua" pitchFamily="18" charset="0"/>
              </a:rPr>
              <a:t>seseorang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dapat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menyerahkan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sekian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hak-hak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dimilikinya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saja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Jadi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kaitan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bhw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pemegang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 (</a:t>
            </a:r>
            <a:r>
              <a:rPr lang="en-US" sz="2800" dirty="0" err="1" smtClean="0">
                <a:latin typeface="Book Antiqua" pitchFamily="18" charset="0"/>
              </a:rPr>
              <a:t>wesel</a:t>
            </a:r>
            <a:r>
              <a:rPr lang="en-US" sz="2800" dirty="0" smtClean="0">
                <a:latin typeface="Book Antiqua" pitchFamily="18" charset="0"/>
              </a:rPr>
              <a:t>) </a:t>
            </a:r>
            <a:r>
              <a:rPr lang="en-US" sz="2800" smtClean="0">
                <a:latin typeface="Book Antiqua" pitchFamily="18" charset="0"/>
              </a:rPr>
              <a:t>(K) mempunyai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lebih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banyak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penerima</a:t>
            </a:r>
            <a:r>
              <a:rPr lang="en-US" sz="2800" dirty="0" smtClean="0">
                <a:latin typeface="Book Antiqua" pitchFamily="18" charset="0"/>
              </a:rPr>
              <a:t>. (D)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1EB8-937F-4701-8F5B-8B1BAC1DEA9D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Book Antiqua" pitchFamily="18" charset="0"/>
              </a:rPr>
              <a:t>Penjelasan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Umum</a:t>
            </a:r>
            <a:r>
              <a:rPr lang="en-US" sz="3600" dirty="0" smtClean="0">
                <a:latin typeface="Book Antiqua" pitchFamily="18" charset="0"/>
              </a:rPr>
              <a:t> ;</a:t>
            </a:r>
            <a:endParaRPr lang="en-US" sz="36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legitimasi</a:t>
            </a:r>
            <a:r>
              <a:rPr lang="en-US" sz="2800" dirty="0" smtClean="0">
                <a:latin typeface="Book Antiqua" pitchFamily="18" charset="0"/>
              </a:rPr>
              <a:t> (</a:t>
            </a:r>
            <a:r>
              <a:rPr lang="en-US" sz="2800" dirty="0" err="1" smtClean="0">
                <a:latin typeface="Book Antiqua" pitchFamily="18" charset="0"/>
              </a:rPr>
              <a:t>legitimatie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papieren</a:t>
            </a:r>
            <a:r>
              <a:rPr lang="en-US" sz="2800" dirty="0" smtClean="0">
                <a:latin typeface="Book Antiqua" pitchFamily="18" charset="0"/>
              </a:rPr>
              <a:t>) =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 </a:t>
            </a:r>
            <a:r>
              <a:rPr lang="en-US" sz="2800" dirty="0" err="1" smtClean="0">
                <a:latin typeface="Book Antiqua" pitchFamily="18" charset="0"/>
              </a:rPr>
              <a:t>alat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legitimasi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yaitu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pemegang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dianggap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sebagai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orang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dapat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melaksanakan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mempuyai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tertentu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u="sng" dirty="0" err="1" smtClean="0">
                <a:latin typeface="Book Antiqua" pitchFamily="18" charset="0"/>
              </a:rPr>
              <a:t>Misal</a:t>
            </a:r>
            <a:r>
              <a:rPr lang="en-US" sz="2800" u="sng" dirty="0" smtClean="0">
                <a:latin typeface="Book Antiqua" pitchFamily="18" charset="0"/>
              </a:rPr>
              <a:t> </a:t>
            </a:r>
            <a:r>
              <a:rPr lang="en-US" sz="2800" u="sng" dirty="0" err="1" smtClean="0">
                <a:latin typeface="Book Antiqua" pitchFamily="18" charset="0"/>
              </a:rPr>
              <a:t>nya</a:t>
            </a:r>
            <a:r>
              <a:rPr lang="en-US" sz="2800" u="sng" dirty="0" smtClean="0">
                <a:latin typeface="Book Antiqua" pitchFamily="18" charset="0"/>
              </a:rPr>
              <a:t> </a:t>
            </a:r>
            <a:r>
              <a:rPr lang="en-US" sz="2800" u="sng" dirty="0" err="1" smtClean="0">
                <a:latin typeface="Book Antiqua" pitchFamily="18" charset="0"/>
              </a:rPr>
              <a:t>Surat</a:t>
            </a:r>
            <a:r>
              <a:rPr lang="en-US" sz="2800" u="sng" dirty="0" smtClean="0">
                <a:latin typeface="Book Antiqua" pitchFamily="18" charset="0"/>
              </a:rPr>
              <a:t> </a:t>
            </a:r>
            <a:r>
              <a:rPr lang="en-US" sz="2800" u="sng" dirty="0" err="1" smtClean="0">
                <a:latin typeface="Book Antiqua" pitchFamily="18" charset="0"/>
              </a:rPr>
              <a:t>Berharga</a:t>
            </a:r>
            <a:r>
              <a:rPr lang="en-US" sz="2800" u="sng" dirty="0" smtClean="0">
                <a:latin typeface="Book Antiqua" pitchFamily="18" charset="0"/>
              </a:rPr>
              <a:t> </a:t>
            </a:r>
            <a:r>
              <a:rPr lang="en-US" sz="2800" u="sng" dirty="0" err="1" smtClean="0">
                <a:latin typeface="Book Antiqua" pitchFamily="18" charset="0"/>
              </a:rPr>
              <a:t>dan</a:t>
            </a:r>
            <a:r>
              <a:rPr lang="en-US" sz="2800" u="sng" dirty="0" smtClean="0">
                <a:latin typeface="Book Antiqua" pitchFamily="18" charset="0"/>
              </a:rPr>
              <a:t> </a:t>
            </a:r>
            <a:r>
              <a:rPr lang="en-US" sz="2800" u="sng" dirty="0" err="1" smtClean="0">
                <a:latin typeface="Book Antiqua" pitchFamily="18" charset="0"/>
              </a:rPr>
              <a:t>Surat</a:t>
            </a:r>
            <a:r>
              <a:rPr lang="en-US" sz="2800" u="sng" dirty="0" smtClean="0">
                <a:latin typeface="Book Antiqua" pitchFamily="18" charset="0"/>
              </a:rPr>
              <a:t> yang </a:t>
            </a:r>
            <a:r>
              <a:rPr lang="en-US" sz="2800" u="sng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   </a:t>
            </a:r>
            <a:r>
              <a:rPr lang="en-US" sz="2800" dirty="0" err="1" smtClean="0">
                <a:latin typeface="Book Antiqua" pitchFamily="18" charset="0"/>
              </a:rPr>
              <a:t>dibedakan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sbb</a:t>
            </a:r>
            <a:r>
              <a:rPr lang="en-US" sz="2800" dirty="0" smtClean="0">
                <a:latin typeface="Book Antiqua" pitchFamily="18" charset="0"/>
              </a:rPr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 (</a:t>
            </a:r>
            <a:r>
              <a:rPr lang="en-US" sz="2800" dirty="0" err="1" smtClean="0">
                <a:latin typeface="Book Antiqua" pitchFamily="18" charset="0"/>
              </a:rPr>
              <a:t>waarde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papieren</a:t>
            </a:r>
            <a:r>
              <a:rPr lang="en-US" sz="2800" dirty="0" smtClean="0">
                <a:latin typeface="Book Antiqua" pitchFamily="18" charset="0"/>
              </a:rPr>
              <a:t>) = SB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 (</a:t>
            </a:r>
            <a:r>
              <a:rPr lang="en-US" sz="2800" dirty="0" err="1" smtClean="0">
                <a:latin typeface="Book Antiqua" pitchFamily="18" charset="0"/>
              </a:rPr>
              <a:t>papieren</a:t>
            </a:r>
            <a:r>
              <a:rPr lang="en-US" sz="2800" dirty="0" smtClean="0">
                <a:latin typeface="Book Antiqua" pitchFamily="18" charset="0"/>
              </a:rPr>
              <a:t> van </a:t>
            </a:r>
            <a:r>
              <a:rPr lang="en-US" sz="2800" dirty="0" err="1" smtClean="0">
                <a:latin typeface="Book Antiqua" pitchFamily="18" charset="0"/>
              </a:rPr>
              <a:t>waarde</a:t>
            </a:r>
            <a:r>
              <a:rPr lang="en-US" sz="2800" dirty="0" smtClean="0">
                <a:latin typeface="Book Antiqua" pitchFamily="18" charset="0"/>
              </a:rPr>
              <a:t>) = </a:t>
            </a:r>
            <a:r>
              <a:rPr lang="en-US" sz="2800" dirty="0" err="1" smtClean="0">
                <a:latin typeface="Book Antiqua" pitchFamily="18" charset="0"/>
              </a:rPr>
              <a:t>SyB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algn="just">
              <a:buNone/>
            </a:pPr>
            <a:r>
              <a:rPr lang="en-US" sz="2000" dirty="0" smtClean="0">
                <a:latin typeface="Book Antiqua" pitchFamily="18" charset="0"/>
              </a:rPr>
              <a:t>	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1EB8-937F-4701-8F5B-8B1BAC1DEA9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Book Antiqua" pitchFamily="18" charset="0"/>
              </a:rPr>
              <a:t>   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dgn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ciri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sbb</a:t>
            </a:r>
            <a:r>
              <a:rPr lang="en-US" sz="2800" dirty="0" smtClean="0">
                <a:latin typeface="Book Antiqua" pitchFamily="18" charset="0"/>
              </a:rPr>
              <a:t> :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  <a:tabLst>
                <a:tab pos="3941763" algn="l"/>
              </a:tabLst>
            </a:pPr>
            <a:r>
              <a:rPr lang="en-US" dirty="0" smtClean="0"/>
              <a:t>	</a:t>
            </a:r>
            <a:r>
              <a:rPr lang="en-US" dirty="0" smtClean="0">
                <a:latin typeface="Book Antiqua" pitchFamily="18" charset="0"/>
              </a:rPr>
              <a:t>SB =                                  </a:t>
            </a:r>
            <a:r>
              <a:rPr lang="en-US" dirty="0" err="1" smtClean="0">
                <a:latin typeface="Book Antiqua" pitchFamily="18" charset="0"/>
              </a:rPr>
              <a:t>SyB</a:t>
            </a:r>
            <a:endParaRPr lang="en-US" dirty="0" smtClean="0"/>
          </a:p>
          <a:p>
            <a:pPr marL="514350" indent="-514350">
              <a:buFont typeface="+mj-lt"/>
              <a:buAutoNum type="arabicPeriod"/>
              <a:tabLst>
                <a:tab pos="3941763" algn="l"/>
              </a:tabLst>
            </a:pPr>
            <a:r>
              <a:rPr lang="en-US" sz="2400" dirty="0" err="1" smtClean="0">
                <a:latin typeface="Book Antiqua" pitchFamily="18" charset="0"/>
              </a:rPr>
              <a:t>Aspek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obyektif</a:t>
            </a:r>
            <a:r>
              <a:rPr lang="en-US" sz="2400" dirty="0" smtClean="0">
                <a:latin typeface="Book Antiqua" pitchFamily="18" charset="0"/>
              </a:rPr>
              <a:t>                        1. </a:t>
            </a:r>
            <a:r>
              <a:rPr lang="en-US" sz="2400" dirty="0" err="1" smtClean="0">
                <a:latin typeface="Book Antiqua" pitchFamily="18" charset="0"/>
              </a:rPr>
              <a:t>aspek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subyektif</a:t>
            </a:r>
            <a:r>
              <a:rPr lang="en-US" sz="2400" dirty="0" smtClean="0">
                <a:latin typeface="Book Antiqua" pitchFamily="18" charset="0"/>
              </a:rPr>
              <a:t>,</a:t>
            </a:r>
          </a:p>
          <a:p>
            <a:pPr marL="514350" indent="-514350">
              <a:buFont typeface="+mj-lt"/>
              <a:buAutoNum type="arabicPeriod"/>
              <a:tabLst>
                <a:tab pos="3941763" algn="l"/>
              </a:tabLst>
            </a:pPr>
            <a:r>
              <a:rPr lang="en-US" sz="2400" dirty="0" err="1" smtClean="0">
                <a:latin typeface="Book Antiqua" pitchFamily="18" charset="0"/>
              </a:rPr>
              <a:t>Arti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sempit</a:t>
            </a:r>
            <a:r>
              <a:rPr lang="en-US" sz="2400" dirty="0" smtClean="0">
                <a:latin typeface="Book Antiqua" pitchFamily="18" charset="0"/>
              </a:rPr>
              <a:t>	      2.arti </a:t>
            </a:r>
            <a:r>
              <a:rPr lang="en-US" sz="2400" dirty="0" err="1" smtClean="0">
                <a:latin typeface="Book Antiqua" pitchFamily="18" charset="0"/>
              </a:rPr>
              <a:t>luas</a:t>
            </a:r>
            <a:endParaRPr lang="en-US" sz="2400" dirty="0" smtClean="0">
              <a:latin typeface="Book Antiqua" pitchFamily="18" charset="0"/>
            </a:endParaRPr>
          </a:p>
          <a:p>
            <a:pPr marL="514350" indent="-514350">
              <a:buFont typeface="+mj-lt"/>
              <a:buAutoNum type="arabicPeriod"/>
              <a:tabLst>
                <a:tab pos="3941763" algn="l"/>
              </a:tabLst>
            </a:pPr>
            <a:r>
              <a:rPr lang="en-US" sz="2400" dirty="0" err="1" smtClean="0">
                <a:latin typeface="Book Antiqua" pitchFamily="18" charset="0"/>
              </a:rPr>
              <a:t>Gabung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jadi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satu</a:t>
            </a:r>
            <a:r>
              <a:rPr lang="en-US" sz="2400" dirty="0" smtClean="0">
                <a:latin typeface="Book Antiqua" pitchFamily="18" charset="0"/>
              </a:rPr>
              <a:t> (</a:t>
            </a:r>
            <a:r>
              <a:rPr lang="en-US" sz="2400" dirty="0" err="1" smtClean="0">
                <a:latin typeface="Book Antiqua" pitchFamily="18" charset="0"/>
              </a:rPr>
              <a:t>hak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tagih</a:t>
            </a:r>
            <a:r>
              <a:rPr lang="en-US" sz="2400" dirty="0" smtClean="0">
                <a:latin typeface="Book Antiqua" pitchFamily="18" charset="0"/>
              </a:rPr>
              <a:t>) 3.penagihan </a:t>
            </a:r>
            <a:r>
              <a:rPr lang="en-US" sz="2400" dirty="0" err="1" smtClean="0">
                <a:latin typeface="Book Antiqua" pitchFamily="18" charset="0"/>
              </a:rPr>
              <a:t>perlu</a:t>
            </a:r>
            <a:r>
              <a:rPr lang="en-US" sz="2400" dirty="0" smtClean="0">
                <a:latin typeface="Book Antiqua" pitchFamily="18" charset="0"/>
              </a:rPr>
              <a:t> syarat2 </a:t>
            </a:r>
          </a:p>
          <a:p>
            <a:pPr marL="514350" indent="-514350">
              <a:buNone/>
              <a:tabLst>
                <a:tab pos="3941763" algn="l"/>
              </a:tabLst>
            </a:pPr>
            <a:r>
              <a:rPr lang="en-US" sz="2400" dirty="0" smtClean="0">
                <a:latin typeface="Book Antiqua" pitchFamily="18" charset="0"/>
              </a:rPr>
              <a:t>			</a:t>
            </a:r>
            <a:r>
              <a:rPr lang="en-US" sz="2400" dirty="0" err="1" smtClean="0">
                <a:latin typeface="Book Antiqua" pitchFamily="18" charset="0"/>
              </a:rPr>
              <a:t>akte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tertulis</a:t>
            </a:r>
            <a:r>
              <a:rPr lang="en-US" sz="2400" dirty="0" smtClean="0">
                <a:latin typeface="Book Antiqua" pitchFamily="18" charset="0"/>
              </a:rPr>
              <a:t>.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1EB8-937F-4701-8F5B-8B1BAC1DEA9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b="1" dirty="0" err="1" smtClean="0">
                <a:latin typeface="Book Antiqua" pitchFamily="18" charset="0"/>
              </a:rPr>
              <a:t>Surat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 yang  </a:t>
            </a:r>
            <a:r>
              <a:rPr lang="en-US" sz="2800" dirty="0" err="1" smtClean="0">
                <a:latin typeface="Book Antiqua" pitchFamily="18" charset="0"/>
              </a:rPr>
              <a:t>pemegangnya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sekaligus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punya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tagih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dgn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contoh</a:t>
            </a:r>
            <a:r>
              <a:rPr lang="en-US" sz="2800" dirty="0" smtClean="0">
                <a:latin typeface="Book Antiqua" pitchFamily="18" charset="0"/>
              </a:rPr>
              <a:t> : 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konosemen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wesel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cek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aksep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promes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marL="303213" indent="-485775">
              <a:spcBef>
                <a:spcPts val="0"/>
              </a:spcBef>
              <a:buNone/>
            </a:pPr>
            <a:r>
              <a:rPr lang="en-US" sz="2800" dirty="0" smtClean="0">
                <a:latin typeface="Book Antiqua" pitchFamily="18" charset="0"/>
              </a:rPr>
              <a:t>   </a:t>
            </a:r>
            <a:r>
              <a:rPr lang="en-US" sz="2800" u="sng" dirty="0" smtClean="0">
                <a:latin typeface="Book Antiqua" pitchFamily="18" charset="0"/>
              </a:rPr>
              <a:t> </a:t>
            </a:r>
            <a:r>
              <a:rPr lang="en-US" sz="2800" b="1" u="sng" dirty="0" err="1" smtClean="0">
                <a:latin typeface="Book Antiqua" pitchFamily="18" charset="0"/>
              </a:rPr>
              <a:t>Aksep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dirty="0" smtClean="0">
                <a:latin typeface="Book Antiqua" pitchFamily="18" charset="0"/>
              </a:rPr>
              <a:t>= </a:t>
            </a:r>
            <a:r>
              <a:rPr lang="en-US" sz="2800" dirty="0" err="1" smtClean="0">
                <a:latin typeface="Book Antiqua" pitchFamily="18" charset="0"/>
              </a:rPr>
              <a:t>suatu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hutang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keluarkan</a:t>
            </a:r>
            <a:r>
              <a:rPr lang="en-US" sz="2800" dirty="0" smtClean="0">
                <a:latin typeface="Book Antiqua" pitchFamily="18" charset="0"/>
              </a:rPr>
              <a:t>        </a:t>
            </a:r>
            <a:r>
              <a:rPr lang="en-US" sz="2800" dirty="0" err="1" smtClean="0">
                <a:latin typeface="Book Antiqua" pitchFamily="18" charset="0"/>
              </a:rPr>
              <a:t>aksep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sipemegang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aksep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itu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marL="303213" indent="-485775">
              <a:spcBef>
                <a:spcPts val="0"/>
              </a:spcBef>
              <a:buNone/>
            </a:pPr>
            <a:r>
              <a:rPr lang="en-US" sz="2800" dirty="0" smtClean="0">
                <a:latin typeface="Book Antiqua" pitchFamily="18" charset="0"/>
              </a:rPr>
              <a:t>   (note </a:t>
            </a:r>
            <a:r>
              <a:rPr lang="en-US" sz="2800" dirty="0" err="1" smtClean="0">
                <a:latin typeface="Book Antiqua" pitchFamily="18" charset="0"/>
              </a:rPr>
              <a:t>aksep</a:t>
            </a:r>
            <a:r>
              <a:rPr lang="en-US" sz="2800" dirty="0" smtClean="0">
                <a:latin typeface="Book Antiqua" pitchFamily="18" charset="0"/>
              </a:rPr>
              <a:t> = </a:t>
            </a:r>
            <a:r>
              <a:rPr lang="en-US" sz="2800" dirty="0" err="1" smtClean="0">
                <a:latin typeface="Book Antiqua" pitchFamily="18" charset="0"/>
              </a:rPr>
              <a:t>menerima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kewajiban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utk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membayar</a:t>
            </a:r>
            <a:r>
              <a:rPr lang="en-US" sz="2800" dirty="0" smtClean="0">
                <a:latin typeface="Book Antiqua" pitchFamily="18" charset="0"/>
              </a:rPr>
              <a:t>).</a:t>
            </a:r>
          </a:p>
          <a:p>
            <a:pPr marL="303213" indent="-485775">
              <a:spcBef>
                <a:spcPts val="0"/>
              </a:spcBef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b="1" dirty="0" err="1" smtClean="0">
                <a:latin typeface="Book Antiqua" pitchFamily="18" charset="0"/>
              </a:rPr>
              <a:t>Endosemen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dirty="0" smtClean="0">
                <a:latin typeface="Book Antiqua" pitchFamily="18" charset="0"/>
              </a:rPr>
              <a:t>: </a:t>
            </a:r>
            <a:r>
              <a:rPr lang="en-US" sz="2800" dirty="0" err="1" smtClean="0">
                <a:latin typeface="Book Antiqua" pitchFamily="18" charset="0"/>
              </a:rPr>
              <a:t>pemberian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keterangan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disertai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penanda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kreditur</a:t>
            </a:r>
            <a:r>
              <a:rPr lang="en-US" sz="2800" dirty="0" smtClean="0">
                <a:latin typeface="Book Antiqua" pitchFamily="18" charset="0"/>
              </a:rPr>
              <a:t> lama (</a:t>
            </a:r>
            <a:r>
              <a:rPr lang="en-US" sz="2800" dirty="0" err="1" smtClean="0">
                <a:latin typeface="Book Antiqua" pitchFamily="18" charset="0"/>
              </a:rPr>
              <a:t>endosan</a:t>
            </a:r>
            <a:r>
              <a:rPr lang="en-US" sz="2800" dirty="0" smtClean="0">
                <a:latin typeface="Book Antiqua" pitchFamily="18" charset="0"/>
              </a:rPr>
              <a:t>) ,</a:t>
            </a:r>
            <a:r>
              <a:rPr lang="en-US" sz="2800" dirty="0" err="1" smtClean="0">
                <a:latin typeface="Book Antiqua" pitchFamily="18" charset="0"/>
              </a:rPr>
              <a:t>kreditur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baru</a:t>
            </a:r>
            <a:r>
              <a:rPr lang="en-US" sz="2800" dirty="0" smtClean="0">
                <a:latin typeface="Book Antiqua" pitchFamily="18" charset="0"/>
              </a:rPr>
              <a:t> (</a:t>
            </a:r>
            <a:r>
              <a:rPr lang="en-US" sz="2800" dirty="0" err="1" smtClean="0">
                <a:latin typeface="Book Antiqua" pitchFamily="18" charset="0"/>
              </a:rPr>
              <a:t>andose</a:t>
            </a:r>
            <a:r>
              <a:rPr lang="en-US" sz="2800" dirty="0" smtClean="0">
                <a:latin typeface="Book Antiqua" pitchFamily="18" charset="0"/>
              </a:rPr>
              <a:t>)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pemberian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keterangan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endosemen</a:t>
            </a:r>
            <a:r>
              <a:rPr lang="en-US" sz="2800" dirty="0" smtClean="0">
                <a:latin typeface="Book Antiqua" pitchFamily="18" charset="0"/>
              </a:rPr>
              <a:t>. 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1EB8-937F-4701-8F5B-8B1BAC1DEA9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b="1" dirty="0" err="1" smtClean="0">
                <a:latin typeface="Book Antiqua" pitchFamily="18" charset="0"/>
              </a:rPr>
              <a:t>Surat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toonder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berarti</a:t>
            </a:r>
            <a:r>
              <a:rPr lang="en-US" sz="2800" dirty="0" smtClean="0">
                <a:latin typeface="Book Antiqua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menjadi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satu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Misal</a:t>
            </a:r>
            <a:r>
              <a:rPr lang="en-US" sz="2800" dirty="0" smtClean="0">
                <a:latin typeface="Book Antiqua" pitchFamily="18" charset="0"/>
              </a:rPr>
              <a:t> : </a:t>
            </a:r>
            <a:r>
              <a:rPr lang="en-US" sz="2800" dirty="0" err="1" smtClean="0">
                <a:latin typeface="Book Antiqua" pitchFamily="18" charset="0"/>
              </a:rPr>
              <a:t>chek</a:t>
            </a:r>
            <a:r>
              <a:rPr lang="en-US" sz="2800" dirty="0" smtClean="0">
                <a:latin typeface="Book Antiqua" pitchFamily="18" charset="0"/>
              </a:rPr>
              <a:t> an </a:t>
            </a:r>
            <a:r>
              <a:rPr lang="en-US" sz="2800" dirty="0" err="1" smtClean="0">
                <a:latin typeface="Book Antiqua" pitchFamily="18" charset="0"/>
              </a:rPr>
              <a:t>toonder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saham</a:t>
            </a:r>
            <a:r>
              <a:rPr lang="en-US" sz="2800" dirty="0" smtClean="0">
                <a:latin typeface="Book Antiqua" pitchFamily="18" charset="0"/>
              </a:rPr>
              <a:t> PT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Obligasi</a:t>
            </a:r>
            <a:endParaRPr lang="en-US" sz="2800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b="1" dirty="0" err="1" smtClean="0">
                <a:latin typeface="Book Antiqua" pitchFamily="18" charset="0"/>
              </a:rPr>
              <a:t>Surat</a:t>
            </a:r>
            <a:r>
              <a:rPr lang="en-US" sz="2800" b="1" dirty="0" smtClean="0">
                <a:latin typeface="Book Antiqua" pitchFamily="18" charset="0"/>
              </a:rPr>
              <a:t> Order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berarti</a:t>
            </a:r>
            <a:endParaRPr lang="en-US" sz="2800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 </a:t>
            </a:r>
            <a:r>
              <a:rPr lang="en-US" sz="2800" dirty="0" err="1" smtClean="0">
                <a:latin typeface="Book Antiqua" pitchFamily="18" charset="0"/>
              </a:rPr>
              <a:t>menunjuk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seseorang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punya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wewenang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untuk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mengalihkan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dalam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pihak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ketiga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Contoh</a:t>
            </a:r>
            <a:r>
              <a:rPr lang="en-US" sz="2800" dirty="0" smtClean="0">
                <a:latin typeface="Book Antiqua" pitchFamily="18" charset="0"/>
              </a:rPr>
              <a:t> : </a:t>
            </a:r>
            <a:r>
              <a:rPr lang="en-US" sz="2800" dirty="0" err="1" smtClean="0">
                <a:latin typeface="Book Antiqua" pitchFamily="18" charset="0"/>
              </a:rPr>
              <a:t>wesel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aksep</a:t>
            </a:r>
            <a:r>
              <a:rPr lang="en-US" sz="2800" dirty="0" smtClean="0">
                <a:latin typeface="Book Antiqua" pitchFamily="18" charset="0"/>
              </a:rPr>
              <a:t> check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konosemen</a:t>
            </a:r>
            <a:r>
              <a:rPr lang="en-US" sz="2800" dirty="0" smtClean="0">
                <a:latin typeface="Book Antiqua" pitchFamily="18" charset="0"/>
              </a:rPr>
              <a:t>.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1EB8-937F-4701-8F5B-8B1BAC1DEA9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latin typeface="Book Antiqua" pitchFamily="18" charset="0"/>
              </a:rPr>
              <a:t>BEBERAPA PENGERTIAN :</a:t>
            </a:r>
            <a:endParaRPr lang="en-US" sz="20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Berharga</a:t>
            </a:r>
            <a:r>
              <a:rPr lang="en-US" sz="2400" dirty="0" smtClean="0">
                <a:latin typeface="Book Antiqua" pitchFamily="18" charset="0"/>
              </a:rPr>
              <a:t> 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>
                <a:latin typeface="Book Antiqua" pitchFamily="18" charset="0"/>
              </a:rPr>
              <a:t>Mvt</a:t>
            </a:r>
            <a:r>
              <a:rPr lang="en-US" sz="2400" dirty="0" smtClean="0">
                <a:latin typeface="Book Antiqua" pitchFamily="18" charset="0"/>
              </a:rPr>
              <a:t> = </a:t>
            </a:r>
            <a:r>
              <a:rPr lang="en-US" sz="2400" dirty="0" err="1" smtClean="0">
                <a:latin typeface="Book Antiqua" pitchFamily="18" charset="0"/>
              </a:rPr>
              <a:t>surat-surat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pemilikan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yg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diperlukan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untuk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melaksanakan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hak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yg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ada</a:t>
            </a:r>
            <a:r>
              <a:rPr lang="en-US" sz="2400" dirty="0" smtClean="0">
                <a:latin typeface="Book Antiqua" pitchFamily="18" charset="0"/>
              </a:rPr>
              <a:t>  </a:t>
            </a:r>
            <a:r>
              <a:rPr lang="en-US" sz="2400" dirty="0" err="1" smtClean="0">
                <a:latin typeface="Book Antiqua" pitchFamily="18" charset="0"/>
              </a:rPr>
              <a:t>didalam</a:t>
            </a:r>
            <a:r>
              <a:rPr lang="en-US" sz="2400" dirty="0" smtClean="0">
                <a:latin typeface="Book Antiqua" pitchFamily="18" charset="0"/>
              </a:rPr>
              <a:t>/</a:t>
            </a:r>
            <a:r>
              <a:rPr lang="en-US" sz="2400" dirty="0" err="1" smtClean="0">
                <a:latin typeface="Book Antiqua" pitchFamily="18" charset="0"/>
              </a:rPr>
              <a:t>melekat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dengan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hak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ybs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dirty="0" err="1" smtClean="0">
                <a:latin typeface="Book Antiqua" pitchFamily="18" charset="0"/>
              </a:rPr>
              <a:t>walaupun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pelaksanaan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hak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prestasi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bayar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tunai</a:t>
            </a:r>
            <a:r>
              <a:rPr lang="en-US" sz="2400" dirty="0" smtClean="0">
                <a:latin typeface="Book Antiqua" pitchFamily="18" charset="0"/>
              </a:rPr>
              <a:t>/</a:t>
            </a:r>
            <a:r>
              <a:rPr lang="en-US" sz="2400" dirty="0" err="1" smtClean="0">
                <a:latin typeface="Book Antiqua" pitchFamily="18" charset="0"/>
              </a:rPr>
              <a:t>uang</a:t>
            </a:r>
            <a:r>
              <a:rPr lang="en-US" sz="2400" dirty="0" smtClean="0">
                <a:latin typeface="Book Antiqua" pitchFamily="18" charset="0"/>
              </a:rPr>
              <a:t>/</a:t>
            </a:r>
            <a:r>
              <a:rPr lang="en-US" sz="2400" dirty="0" err="1" smtClean="0">
                <a:latin typeface="Book Antiqua" pitchFamily="18" charset="0"/>
              </a:rPr>
              <a:t>uang</a:t>
            </a:r>
            <a:r>
              <a:rPr lang="en-US" sz="2400" dirty="0" smtClean="0">
                <a:latin typeface="Book Antiqua" pitchFamily="18" charset="0"/>
              </a:rPr>
              <a:t>.   </a:t>
            </a:r>
            <a:r>
              <a:rPr lang="en-US" sz="2400" dirty="0" err="1" smtClean="0">
                <a:latin typeface="Book Antiqua" pitchFamily="18" charset="0"/>
              </a:rPr>
              <a:t>Misal</a:t>
            </a:r>
            <a:r>
              <a:rPr lang="en-US" sz="2400" dirty="0" smtClean="0">
                <a:latin typeface="Book Antiqua" pitchFamily="18" charset="0"/>
              </a:rPr>
              <a:t> :</a:t>
            </a:r>
            <a:r>
              <a:rPr lang="en-US" sz="2400" dirty="0" err="1" smtClean="0">
                <a:latin typeface="Book Antiqua" pitchFamily="18" charset="0"/>
              </a:rPr>
              <a:t>konosemen</a:t>
            </a:r>
            <a:r>
              <a:rPr lang="en-US" sz="2400" dirty="0" smtClean="0">
                <a:latin typeface="Book Antiqua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>
                <a:latin typeface="Book Antiqua" pitchFamily="18" charset="0"/>
              </a:rPr>
              <a:t>Mollenggraf</a:t>
            </a:r>
            <a:r>
              <a:rPr lang="en-US" sz="2400" dirty="0" smtClean="0">
                <a:latin typeface="Book Antiqua" pitchFamily="18" charset="0"/>
              </a:rPr>
              <a:t> =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berharga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yang </a:t>
            </a:r>
            <a:r>
              <a:rPr lang="en-US" sz="2400" dirty="0" err="1" smtClean="0">
                <a:latin typeface="Book Antiqua" pitchFamily="18" charset="0"/>
              </a:rPr>
              <a:t>berharga</a:t>
            </a:r>
            <a:r>
              <a:rPr lang="en-US" sz="2400" dirty="0" smtClean="0">
                <a:latin typeface="Book Antiqua" pitchFamily="18" charset="0"/>
              </a:rPr>
              <a:t> ;</a:t>
            </a:r>
          </a:p>
          <a:p>
            <a:pPr marL="514350" indent="-514350" algn="just">
              <a:buNone/>
            </a:pPr>
            <a:r>
              <a:rPr lang="en-US" sz="2400" dirty="0" smtClean="0">
                <a:latin typeface="Book Antiqua" pitchFamily="18" charset="0"/>
              </a:rPr>
              <a:t>	</a:t>
            </a:r>
            <a:r>
              <a:rPr lang="en-US" sz="2400" dirty="0" err="1" smtClean="0">
                <a:latin typeface="Book Antiqua" pitchFamily="18" charset="0"/>
              </a:rPr>
              <a:t>Akta-akta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atau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alat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bukti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menurut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kehendak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penerbitnya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atau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ketentuan</a:t>
            </a:r>
            <a:r>
              <a:rPr lang="en-US" sz="2400" dirty="0" smtClean="0">
                <a:latin typeface="Book Antiqua" pitchFamily="18" charset="0"/>
              </a:rPr>
              <a:t> undang2 </a:t>
            </a:r>
            <a:r>
              <a:rPr lang="en-US" sz="2400" dirty="0" err="1" smtClean="0">
                <a:latin typeface="Book Antiqua" pitchFamily="18" charset="0"/>
              </a:rPr>
              <a:t>diperuntukan</a:t>
            </a:r>
            <a:r>
              <a:rPr lang="en-US" sz="2400" dirty="0" smtClean="0">
                <a:latin typeface="Book Antiqua" pitchFamily="18" charset="0"/>
              </a:rPr>
              <a:t>  </a:t>
            </a:r>
            <a:r>
              <a:rPr lang="en-US" sz="2400" dirty="0" err="1" smtClean="0">
                <a:latin typeface="Book Antiqua" pitchFamily="18" charset="0"/>
              </a:rPr>
              <a:t>semata-mata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sebagai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upaya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bukti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diri</a:t>
            </a:r>
            <a:r>
              <a:rPr lang="en-US" sz="2400" dirty="0" smtClean="0">
                <a:latin typeface="Book Antiqua" pitchFamily="18" charset="0"/>
              </a:rPr>
              <a:t> (</a:t>
            </a:r>
            <a:r>
              <a:rPr lang="en-US" sz="2400" dirty="0" err="1" smtClean="0">
                <a:latin typeface="Book Antiqua" pitchFamily="18" charset="0"/>
              </a:rPr>
              <a:t>legitamasi</a:t>
            </a:r>
            <a:r>
              <a:rPr lang="en-US" sz="2400" dirty="0" smtClean="0">
                <a:latin typeface="Book Antiqua" pitchFamily="18" charset="0"/>
              </a:rPr>
              <a:t>), </a:t>
            </a:r>
            <a:r>
              <a:rPr lang="en-US" sz="2400" dirty="0" err="1" smtClean="0">
                <a:latin typeface="Book Antiqua" pitchFamily="18" charset="0"/>
              </a:rPr>
              <a:t>akta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mana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diperlukan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utk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menagih</a:t>
            </a:r>
            <a:r>
              <a:rPr lang="en-US" sz="2400" dirty="0" smtClean="0">
                <a:latin typeface="Book Antiqua" pitchFamily="18" charset="0"/>
              </a:rPr>
              <a:t>.</a:t>
            </a:r>
          </a:p>
          <a:p>
            <a:pPr marL="514350" indent="-514350" algn="just">
              <a:buNone/>
            </a:pPr>
            <a:r>
              <a:rPr lang="en-US" sz="2400" dirty="0" smtClean="0">
                <a:latin typeface="Book Antiqua" pitchFamily="18" charset="0"/>
              </a:rPr>
              <a:t>	</a:t>
            </a:r>
            <a:r>
              <a:rPr lang="en-US" sz="2400" dirty="0" err="1" smtClean="0">
                <a:latin typeface="Book Antiqua" pitchFamily="18" charset="0"/>
              </a:rPr>
              <a:t>Jadi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disimpulkan</a:t>
            </a:r>
            <a:r>
              <a:rPr lang="en-US" sz="2400" dirty="0" smtClean="0">
                <a:latin typeface="Book Antiqua" pitchFamily="18" charset="0"/>
              </a:rPr>
              <a:t>  </a:t>
            </a:r>
            <a:r>
              <a:rPr lang="en-US" sz="2400" dirty="0" err="1" smtClean="0">
                <a:latin typeface="Book Antiqua" pitchFamily="18" charset="0"/>
              </a:rPr>
              <a:t>yaitu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yang </a:t>
            </a:r>
            <a:r>
              <a:rPr lang="en-US" sz="2400" dirty="0" err="1" smtClean="0">
                <a:latin typeface="Book Antiqua" pitchFamily="18" charset="0"/>
              </a:rPr>
              <a:t>diadakan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oleh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seseorang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sebagai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pelaksanaan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pemenuhan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suatu</a:t>
            </a:r>
            <a:r>
              <a:rPr lang="en-US" sz="2400" dirty="0" smtClean="0">
                <a:latin typeface="Book Antiqua" pitchFamily="18" charset="0"/>
              </a:rPr>
              <a:t> 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1EB8-937F-4701-8F5B-8B1BAC1DEA9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Book Antiqua" pitchFamily="18" charset="0"/>
              </a:rPr>
              <a:t>	</a:t>
            </a:r>
            <a:r>
              <a:rPr lang="en-US" sz="2400" dirty="0" err="1" smtClean="0">
                <a:latin typeface="Book Antiqua" pitchFamily="18" charset="0"/>
              </a:rPr>
              <a:t>prestasi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dirty="0" err="1" smtClean="0">
                <a:latin typeface="Book Antiqua" pitchFamily="18" charset="0"/>
              </a:rPr>
              <a:t>merupakan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pembayaran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sejumlah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harga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uang</a:t>
            </a:r>
            <a:r>
              <a:rPr lang="en-US" sz="2400" dirty="0" smtClean="0">
                <a:latin typeface="Book Antiqua" pitchFamily="18" charset="0"/>
              </a:rPr>
              <a:t> (</a:t>
            </a:r>
            <a:r>
              <a:rPr lang="en-US" sz="2400" dirty="0" err="1" smtClean="0">
                <a:latin typeface="Book Antiqua" pitchFamily="18" charset="0"/>
              </a:rPr>
              <a:t>pembayaran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dgn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alat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pembayaran</a:t>
            </a:r>
            <a:r>
              <a:rPr lang="en-US" sz="2400" dirty="0" smtClean="0">
                <a:latin typeface="Book Antiqua" pitchFamily="18" charset="0"/>
              </a:rPr>
              <a:t> lain).</a:t>
            </a:r>
          </a:p>
          <a:p>
            <a:pPr marL="457200" indent="-457200">
              <a:buAutoNum type="arabicPeriod" startAt="3"/>
            </a:pPr>
            <a:r>
              <a:rPr lang="en-US" sz="2400" dirty="0" err="1" smtClean="0">
                <a:latin typeface="Book Antiqua" pitchFamily="18" charset="0"/>
              </a:rPr>
              <a:t>Menurut</a:t>
            </a:r>
            <a:r>
              <a:rPr lang="en-US" sz="2400" dirty="0" smtClean="0">
                <a:latin typeface="Book Antiqua" pitchFamily="18" charset="0"/>
              </a:rPr>
              <a:t> UU No.7/1992 </a:t>
            </a:r>
            <a:r>
              <a:rPr lang="en-US" sz="2400" dirty="0" err="1" smtClean="0">
                <a:latin typeface="Book Antiqua" pitchFamily="18" charset="0"/>
              </a:rPr>
              <a:t>ttg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Perbankan</a:t>
            </a:r>
            <a:r>
              <a:rPr lang="en-US" sz="2400" dirty="0" smtClean="0">
                <a:latin typeface="Book Antiqua" pitchFamily="18" charset="0"/>
              </a:rPr>
              <a:t> :</a:t>
            </a:r>
          </a:p>
          <a:p>
            <a:pPr marL="457200" indent="-457200">
              <a:buNone/>
            </a:pPr>
            <a:r>
              <a:rPr lang="en-US" sz="2400" dirty="0" smtClean="0">
                <a:latin typeface="Book Antiqua" pitchFamily="18" charset="0"/>
              </a:rPr>
              <a:t>	</a:t>
            </a:r>
            <a:r>
              <a:rPr lang="en-US" sz="2400" dirty="0" err="1" smtClean="0">
                <a:latin typeface="Book Antiqua" pitchFamily="18" charset="0"/>
              </a:rPr>
              <a:t>suat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berharga</a:t>
            </a:r>
            <a:r>
              <a:rPr lang="en-US" sz="2400" dirty="0" smtClean="0">
                <a:latin typeface="Book Antiqua" pitchFamily="18" charset="0"/>
              </a:rPr>
              <a:t> =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pengakuan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hutang,wesel,saham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dirty="0" err="1" smtClean="0">
                <a:latin typeface="Book Antiqua" pitchFamily="18" charset="0"/>
              </a:rPr>
              <a:t>obligasi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dirty="0" err="1" smtClean="0">
                <a:latin typeface="Book Antiqua" pitchFamily="18" charset="0"/>
              </a:rPr>
              <a:t>sekuritas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kredit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atau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setiap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derivatifnya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dirty="0" err="1" smtClean="0">
                <a:latin typeface="Book Antiqua" pitchFamily="18" charset="0"/>
              </a:rPr>
              <a:t>atau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kepentingan</a:t>
            </a:r>
            <a:r>
              <a:rPr lang="en-US" sz="2400" dirty="0" smtClean="0">
                <a:latin typeface="Book Antiqua" pitchFamily="18" charset="0"/>
              </a:rPr>
              <a:t> lain </a:t>
            </a:r>
            <a:r>
              <a:rPr lang="en-US" sz="2400" dirty="0" err="1" smtClean="0">
                <a:latin typeface="Book Antiqua" pitchFamily="18" charset="0"/>
              </a:rPr>
              <a:t>atau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suatu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kewajiban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dari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penerbit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dirty="0" err="1" smtClean="0">
                <a:latin typeface="Book Antiqua" pitchFamily="18" charset="0"/>
              </a:rPr>
              <a:t>dalam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bentuk</a:t>
            </a:r>
            <a:r>
              <a:rPr lang="en-US" sz="2400" dirty="0" smtClean="0">
                <a:latin typeface="Book Antiqua" pitchFamily="18" charset="0"/>
              </a:rPr>
              <a:t> yang </a:t>
            </a:r>
            <a:r>
              <a:rPr lang="en-US" sz="2400" dirty="0" err="1" smtClean="0">
                <a:latin typeface="Book Antiqua" pitchFamily="18" charset="0"/>
              </a:rPr>
              <a:t>lazim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diperdagangkan</a:t>
            </a:r>
            <a:r>
              <a:rPr lang="en-US" sz="2400" dirty="0" smtClean="0">
                <a:latin typeface="Book Antiqua" pitchFamily="18" charset="0"/>
              </a:rPr>
              <a:t>  </a:t>
            </a:r>
            <a:r>
              <a:rPr lang="en-US" sz="2400" dirty="0" err="1" smtClean="0">
                <a:latin typeface="Book Antiqua" pitchFamily="18" charset="0"/>
              </a:rPr>
              <a:t>dalam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pasar</a:t>
            </a:r>
            <a:r>
              <a:rPr lang="en-US" sz="2400" dirty="0" smtClean="0">
                <a:latin typeface="Book Antiqua" pitchFamily="18" charset="0"/>
              </a:rPr>
              <a:t> modal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pasar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uang</a:t>
            </a:r>
            <a:r>
              <a:rPr lang="en-US" sz="2400" dirty="0" smtClean="0">
                <a:latin typeface="Book Antiqua" pitchFamily="18" charset="0"/>
              </a:rPr>
              <a:t>.</a:t>
            </a:r>
          </a:p>
          <a:p>
            <a:pPr marL="457200" indent="-457200">
              <a:buNone/>
            </a:pPr>
            <a:r>
              <a:rPr lang="en-US" sz="2400" dirty="0" smtClean="0">
                <a:latin typeface="Book Antiqua" pitchFamily="18" charset="0"/>
              </a:rPr>
              <a:t>4.   H.M.N </a:t>
            </a:r>
            <a:r>
              <a:rPr lang="en-US" sz="2400" dirty="0" err="1" smtClean="0">
                <a:latin typeface="Book Antiqua" pitchFamily="18" charset="0"/>
              </a:rPr>
              <a:t>Purwosutjipto,SH</a:t>
            </a:r>
            <a:r>
              <a:rPr lang="en-US" sz="2400" dirty="0" smtClean="0">
                <a:latin typeface="Book Antiqua" pitchFamily="18" charset="0"/>
              </a:rPr>
              <a:t> =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bukti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tuntutan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utang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dirty="0" err="1" smtClean="0">
                <a:latin typeface="Book Antiqua" pitchFamily="18" charset="0"/>
              </a:rPr>
              <a:t>pembawa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hak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mudah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dijual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belikan</a:t>
            </a:r>
            <a:r>
              <a:rPr lang="en-US" sz="2400" dirty="0" smtClean="0">
                <a:latin typeface="Book Antiqua" pitchFamily="18" charset="0"/>
              </a:rPr>
              <a:t>. (</a:t>
            </a:r>
            <a:r>
              <a:rPr lang="en-US" sz="2400" dirty="0" err="1" smtClean="0">
                <a:latin typeface="Book Antiqua" pitchFamily="18" charset="0"/>
              </a:rPr>
              <a:t>ada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unsur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srt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bukti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tuntutan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utang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pembawa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hak</a:t>
            </a:r>
            <a:r>
              <a:rPr lang="en-US" sz="2400" dirty="0" smtClean="0">
                <a:latin typeface="Book Antiqua" pitchFamily="18" charset="0"/>
              </a:rPr>
              <a:t>.</a:t>
            </a:r>
          </a:p>
          <a:p>
            <a:pPr marL="457200" indent="-457200">
              <a:buNone/>
            </a:pPr>
            <a:endParaRPr lang="en-US" sz="2400" dirty="0" smtClean="0">
              <a:latin typeface="Book Antiqua" pitchFamily="18" charset="0"/>
            </a:endParaRPr>
          </a:p>
          <a:p>
            <a:pPr marL="457200" indent="-457200">
              <a:buNone/>
            </a:pPr>
            <a:endParaRPr lang="en-US" sz="24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1EB8-937F-4701-8F5B-8B1BAC1DEA9D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Book Antiqua" pitchFamily="18" charset="0"/>
              </a:rPr>
              <a:t> 5.  </a:t>
            </a:r>
            <a:r>
              <a:rPr lang="en-US" sz="2400" dirty="0" err="1" smtClean="0">
                <a:latin typeface="Book Antiqua" pitchFamily="18" charset="0"/>
              </a:rPr>
              <a:t>Munir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Fuady</a:t>
            </a:r>
            <a:r>
              <a:rPr lang="en-US" sz="2400" dirty="0" smtClean="0">
                <a:latin typeface="Book Antiqua" pitchFamily="18" charset="0"/>
              </a:rPr>
              <a:t> =  </a:t>
            </a:r>
          </a:p>
          <a:p>
            <a:pPr algn="just">
              <a:buNone/>
            </a:pPr>
            <a:r>
              <a:rPr lang="en-US" sz="2400" dirty="0" smtClean="0">
                <a:latin typeface="Book Antiqua" pitchFamily="18" charset="0"/>
              </a:rPr>
              <a:t>	</a:t>
            </a:r>
            <a:r>
              <a:rPr lang="en-US" sz="2400" dirty="0" err="1" smtClean="0">
                <a:latin typeface="Book Antiqua" pitchFamily="18" charset="0"/>
              </a:rPr>
              <a:t>sebuah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dokumen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yg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diterbitkan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oleh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penerbitnya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sebagai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pemenuhan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suatu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prestasi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berupa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pembayaran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sejumlah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sehingga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berfungsi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sebagai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alat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pembayaran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yg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didalamnya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berisikan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perintah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untuk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membayar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kepada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pihak-pihak</a:t>
            </a:r>
            <a:r>
              <a:rPr lang="en-US" sz="2400" dirty="0" smtClean="0">
                <a:latin typeface="Book Antiqua" pitchFamily="18" charset="0"/>
              </a:rPr>
              <a:t> yang </a:t>
            </a:r>
            <a:r>
              <a:rPr lang="en-US" sz="2400" dirty="0" err="1" smtClean="0">
                <a:latin typeface="Book Antiqua" pitchFamily="18" charset="0"/>
              </a:rPr>
              <a:t>memegang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tersebut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dirty="0" err="1" smtClean="0">
                <a:latin typeface="Book Antiqua" pitchFamily="18" charset="0"/>
              </a:rPr>
              <a:t>baik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pihak</a:t>
            </a:r>
            <a:r>
              <a:rPr lang="en-US" sz="2400" dirty="0" smtClean="0">
                <a:latin typeface="Book Antiqua" pitchFamily="18" charset="0"/>
              </a:rPr>
              <a:t> yang </a:t>
            </a:r>
            <a:r>
              <a:rPr lang="en-US" sz="2400" dirty="0" err="1" smtClean="0">
                <a:latin typeface="Book Antiqua" pitchFamily="18" charset="0"/>
              </a:rPr>
              <a:t>diberikan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berharga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oleh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penerbitnya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atau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pihak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ketiga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kepada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siapa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berharga</a:t>
            </a:r>
            <a:r>
              <a:rPr lang="en-US" sz="2400" dirty="0" smtClean="0">
                <a:latin typeface="Book Antiqua" pitchFamily="18" charset="0"/>
              </a:rPr>
              <a:t>  </a:t>
            </a:r>
            <a:r>
              <a:rPr lang="en-US" sz="2400" dirty="0" err="1" smtClean="0">
                <a:latin typeface="Book Antiqua" pitchFamily="18" charset="0"/>
              </a:rPr>
              <a:t>tsb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telah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dialihkan</a:t>
            </a:r>
            <a:r>
              <a:rPr lang="en-US" sz="2400" dirty="0" smtClean="0">
                <a:latin typeface="Book Antiqua" pitchFamily="18" charset="0"/>
              </a:rPr>
              <a:t>. 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1EB8-937F-4701-8F5B-8B1BAC1DEA9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Book Antiqua" pitchFamily="18" charset="0"/>
              </a:rPr>
              <a:t>Surat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Berharga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Syariah</a:t>
            </a:r>
            <a:r>
              <a:rPr lang="en-US" sz="3200" dirty="0" smtClean="0">
                <a:latin typeface="Book Antiqua" pitchFamily="18" charset="0"/>
              </a:rPr>
              <a:t> Negara (SBSN)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	</a:t>
            </a:r>
            <a:r>
              <a:rPr lang="en-US" sz="2800" dirty="0" err="1" smtClean="0">
                <a:latin typeface="Book Antiqua" pitchFamily="18" charset="0"/>
              </a:rPr>
              <a:t>Selain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kita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kenal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Syariah</a:t>
            </a:r>
            <a:r>
              <a:rPr lang="en-US" sz="2800" dirty="0" smtClean="0">
                <a:latin typeface="Book Antiqua" pitchFamily="18" charset="0"/>
              </a:rPr>
              <a:t> Negara</a:t>
            </a:r>
            <a:r>
              <a:rPr lang="en-US" sz="2800" dirty="0" smtClean="0"/>
              <a:t> (</a:t>
            </a:r>
            <a:r>
              <a:rPr lang="en-US" sz="2800" dirty="0" smtClean="0">
                <a:latin typeface="Book Antiqua" pitchFamily="18" charset="0"/>
              </a:rPr>
              <a:t>SBSN)= </a:t>
            </a:r>
            <a:r>
              <a:rPr lang="en-US" sz="2800" dirty="0" err="1" smtClean="0">
                <a:latin typeface="Book Antiqua" pitchFamily="18" charset="0"/>
              </a:rPr>
              <a:t>Sukuk</a:t>
            </a:r>
            <a:r>
              <a:rPr lang="en-US" sz="2800" dirty="0" smtClean="0">
                <a:latin typeface="Book Antiqua" pitchFamily="18" charset="0"/>
              </a:rPr>
              <a:t> Negara  </a:t>
            </a:r>
            <a:r>
              <a:rPr lang="en-US" sz="2800" dirty="0" err="1" smtClean="0">
                <a:latin typeface="Book Antiqua" pitchFamily="18" charset="0"/>
              </a:rPr>
              <a:t>berarti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negara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diterbitkan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berdasarkan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prinsip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syariah</a:t>
            </a:r>
            <a:r>
              <a:rPr lang="en-US" sz="2800" dirty="0" smtClean="0">
                <a:latin typeface="Book Antiqua" pitchFamily="18" charset="0"/>
              </a:rPr>
              <a:t>,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sebagai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bukti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bagian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penyertaan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terhadap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Aset</a:t>
            </a:r>
            <a:r>
              <a:rPr lang="en-US" sz="2800" dirty="0" smtClean="0">
                <a:latin typeface="Book Antiqua" pitchFamily="18" charset="0"/>
              </a:rPr>
              <a:t> SBSN, </a:t>
            </a:r>
            <a:r>
              <a:rPr lang="en-US" sz="2800" dirty="0" err="1" smtClean="0">
                <a:latin typeface="Book Antiqua" pitchFamily="18" charset="0"/>
              </a:rPr>
              <a:t>baik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dalam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mata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uang</a:t>
            </a:r>
            <a:r>
              <a:rPr lang="en-US" sz="2800" dirty="0" smtClean="0">
                <a:latin typeface="Book Antiqua" pitchFamily="18" charset="0"/>
              </a:rPr>
              <a:t> rupiah </a:t>
            </a:r>
            <a:r>
              <a:rPr lang="en-US" sz="2800" dirty="0" err="1" smtClean="0">
                <a:latin typeface="Book Antiqua" pitchFamily="18" charset="0"/>
              </a:rPr>
              <a:t>maupun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valuta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asing</a:t>
            </a:r>
            <a:r>
              <a:rPr lang="en-US" sz="2800" dirty="0" smtClean="0">
                <a:latin typeface="Book Antiqua" pitchFamily="18" charset="0"/>
              </a:rPr>
              <a:t>. (UU No.19 </a:t>
            </a:r>
            <a:r>
              <a:rPr lang="en-US" sz="2800" dirty="0" err="1" smtClean="0">
                <a:latin typeface="Book Antiqua" pitchFamily="18" charset="0"/>
              </a:rPr>
              <a:t>Tahun</a:t>
            </a:r>
            <a:r>
              <a:rPr lang="en-US" sz="2800" dirty="0" smtClean="0">
                <a:latin typeface="Book Antiqua" pitchFamily="18" charset="0"/>
              </a:rPr>
              <a:t> 2008) </a:t>
            </a:r>
            <a:r>
              <a:rPr lang="en-US" sz="2800" dirty="0" err="1" smtClean="0">
                <a:latin typeface="Book Antiqua" pitchFamily="18" charset="0"/>
              </a:rPr>
              <a:t>pasal</a:t>
            </a:r>
            <a:r>
              <a:rPr lang="en-US" sz="2800" dirty="0" smtClean="0">
                <a:latin typeface="Book Antiqua" pitchFamily="18" charset="0"/>
              </a:rPr>
              <a:t> 1 </a:t>
            </a:r>
            <a:r>
              <a:rPr lang="en-US" sz="2800" dirty="0" err="1" smtClean="0">
                <a:latin typeface="Book Antiqua" pitchFamily="18" charset="0"/>
              </a:rPr>
              <a:t>angka</a:t>
            </a:r>
            <a:r>
              <a:rPr lang="en-US" sz="2800" dirty="0" smtClean="0">
                <a:latin typeface="Book Antiqua" pitchFamily="18" charset="0"/>
              </a:rPr>
              <a:t> 1.) 		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1EB8-937F-4701-8F5B-8B1BAC1DEA9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245</Words>
  <Application>Microsoft Office PowerPoint</Application>
  <PresentationFormat>On-screen Show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Pertemuan 2</vt:lpstr>
      <vt:lpstr>Penjelasan Umum ;</vt:lpstr>
      <vt:lpstr>    Surat berharga dan Surat yang berharga  dgn ciri sbb :</vt:lpstr>
      <vt:lpstr>Slide 4</vt:lpstr>
      <vt:lpstr>Slide 5</vt:lpstr>
      <vt:lpstr>BEBERAPA PENGERTIAN :</vt:lpstr>
      <vt:lpstr>Slide 7</vt:lpstr>
      <vt:lpstr>Slide 8</vt:lpstr>
      <vt:lpstr>Surat Berharga Syariah Negara (SBSN)</vt:lpstr>
      <vt:lpstr>Slide 10</vt:lpstr>
      <vt:lpstr>Fungsi Utama Surat Berharga:</vt:lpstr>
      <vt:lpstr>Jenis surat berharga :</vt:lpstr>
      <vt:lpstr>Slide 13</vt:lpstr>
      <vt:lpstr>Surat Yang Berharga</vt:lpstr>
      <vt:lpstr>Slide 15</vt:lpstr>
      <vt:lpstr>Jenis surat yang berharga :</vt:lpstr>
      <vt:lpstr>Penyimpangan azas “Nomo Plus Juris 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2</dc:title>
  <dc:creator>user</dc:creator>
  <cp:lastModifiedBy>user</cp:lastModifiedBy>
  <cp:revision>47</cp:revision>
  <dcterms:created xsi:type="dcterms:W3CDTF">2015-03-04T09:07:10Z</dcterms:created>
  <dcterms:modified xsi:type="dcterms:W3CDTF">2015-03-13T15:55:21Z</dcterms:modified>
</cp:coreProperties>
</file>