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266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D7AFF-9B2C-4072-93C5-C5C6DD2C0B1F}" type="datetimeFigureOut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FD921-9C02-40D1-ADC8-20762A3F1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FD921-9C02-40D1-ADC8-20762A3F10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144-7F03-41E4-ADD7-6C355C45E7E8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25F6-7BBA-4DFD-8E2B-14A84057392D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A9A3A-E0E3-4215-9829-27098A322790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EEE-D4A0-48B7-AA0D-7F97B59FF76D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B817-3F8D-436F-9F6F-A66D74AD7D9A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65A0-C383-4CA7-A51A-B69EDFD6D2C0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AD1A-0C4F-4DAF-A53C-000A3633F1B7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8B2-E4D9-49C1-A09D-4D28418E882F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DC64-DFAD-4AFA-8719-661876438097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B1E-13D9-4B2F-BEBF-EF83B65A2A45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031A8-09BE-4A1E-AE6D-AC28079E014E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A12A-087B-497F-9A4B-3E829E8447D2}" type="datetime1">
              <a:rPr lang="en-US" smtClean="0"/>
              <a:pPr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195AA-B7A4-4B4F-83A0-8AAD28980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>
                <a:latin typeface="Book Antiqua" pitchFamily="18" charset="0"/>
              </a:rPr>
              <a:t>Pertemuan</a:t>
            </a:r>
            <a:r>
              <a:rPr lang="en-US" sz="2800" dirty="0" smtClean="0">
                <a:latin typeface="Book Antiqua" pitchFamily="18" charset="0"/>
              </a:rPr>
              <a:t> 4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553200" cy="2209800"/>
          </a:xfrm>
        </p:spPr>
        <p:txBody>
          <a:bodyPr/>
          <a:lstStyle/>
          <a:p>
            <a:r>
              <a:rPr lang="en-US" dirty="0" err="1" smtClean="0">
                <a:latin typeface="Book Antiqua" pitchFamily="18" charset="0"/>
                <a:cs typeface="Angsana New" pitchFamily="18" charset="-34"/>
              </a:rPr>
              <a:t>Surat</a:t>
            </a:r>
            <a:r>
              <a:rPr lang="en-US" dirty="0" smtClean="0">
                <a:latin typeface="Book Antiqua" pitchFamily="18" charset="0"/>
                <a:cs typeface="Angsana New" pitchFamily="18" charset="-34"/>
              </a:rPr>
              <a:t> Wesel</a:t>
            </a:r>
          </a:p>
          <a:p>
            <a:r>
              <a:rPr lang="en-US" dirty="0" err="1" smtClean="0">
                <a:latin typeface="Book Antiqua" pitchFamily="18" charset="0"/>
                <a:cs typeface="Angsana New" pitchFamily="18" charset="-34"/>
              </a:rPr>
              <a:t>Sejarah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u="sng" dirty="0" err="1" smtClean="0">
                <a:latin typeface="Book Antiqua" pitchFamily="18" charset="0"/>
                <a:cs typeface="Angsana New" pitchFamily="18" charset="-34"/>
              </a:rPr>
              <a:t>dan</a:t>
            </a:r>
            <a:r>
              <a:rPr lang="en-US" u="sng" dirty="0" smtClean="0">
                <a:latin typeface="Book Antiqua" pitchFamily="18" charset="0"/>
                <a:cs typeface="Angsana New" pitchFamily="18" charset="-34"/>
              </a:rPr>
              <a:t> </a:t>
            </a:r>
            <a:r>
              <a:rPr lang="en-US" u="sng" dirty="0" err="1" smtClean="0">
                <a:latin typeface="Book Antiqua" pitchFamily="18" charset="0"/>
                <a:cs typeface="Angsana New" pitchFamily="18" charset="-34"/>
              </a:rPr>
              <a:t>Pengaturannya</a:t>
            </a:r>
            <a:endParaRPr lang="en-US" u="sng" dirty="0">
              <a:latin typeface="Book Antiqua" pitchFamily="18" charset="0"/>
              <a:cs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Sejarah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;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dimulai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abad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</a:t>
            </a:r>
            <a:r>
              <a:rPr lang="en-US" sz="2400" dirty="0" smtClean="0">
                <a:latin typeface="Book Antiqua" pitchFamily="18" charset="0"/>
              </a:rPr>
              <a:t> 13 yang </a:t>
            </a:r>
            <a:r>
              <a:rPr lang="en-US" sz="2400" dirty="0" err="1" smtClean="0">
                <a:latin typeface="Book Antiqua" pitchFamily="18" charset="0"/>
              </a:rPr>
              <a:t>erat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hubungan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penukaran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wisselen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vaan</a:t>
            </a:r>
            <a:r>
              <a:rPr lang="en-US" sz="2400" dirty="0" smtClean="0">
                <a:latin typeface="Book Antiqua" pitchFamily="18" charset="0"/>
              </a:rPr>
              <a:t> geld)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dimulai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kata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pergi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negara</a:t>
            </a:r>
            <a:r>
              <a:rPr lang="en-US" sz="2400" dirty="0" smtClean="0">
                <a:latin typeface="Book Antiqua" pitchFamily="18" charset="0"/>
              </a:rPr>
              <a:t> lain </a:t>
            </a:r>
            <a:r>
              <a:rPr lang="en-US" sz="2400" dirty="0" err="1" smtClean="0">
                <a:latin typeface="Book Antiqua" pitchFamily="18" charset="0"/>
              </a:rPr>
              <a:t>tidak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bawa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banyak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kontan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pergi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penukaran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sepucuk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nanti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harus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ditukar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ditempat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tujuannya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mendapat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senilai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tersebut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perniagaan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internasional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dipusatkan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</a:t>
            </a:r>
            <a:r>
              <a:rPr lang="en-US" sz="2400" dirty="0" smtClean="0">
                <a:latin typeface="Book Antiqua" pitchFamily="18" charset="0"/>
              </a:rPr>
              <a:t> bursa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merupakan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.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Dari </a:t>
            </a:r>
            <a:r>
              <a:rPr lang="en-US" sz="2400" dirty="0" err="1" smtClean="0">
                <a:latin typeface="Book Antiqua" pitchFamily="18" charset="0"/>
              </a:rPr>
              <a:t>sini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timbul</a:t>
            </a:r>
            <a:r>
              <a:rPr lang="en-US" sz="2400" dirty="0" smtClean="0">
                <a:latin typeface="Book Antiqua" pitchFamily="18" charset="0"/>
              </a:rPr>
              <a:t> “</a:t>
            </a:r>
            <a:r>
              <a:rPr lang="en-US" sz="2400" dirty="0" err="1" smtClean="0">
                <a:latin typeface="Book Antiqua" pitchFamily="18" charset="0"/>
              </a:rPr>
              <a:t>miswesel</a:t>
            </a:r>
            <a:r>
              <a:rPr lang="en-US" sz="2400" dirty="0" smtClean="0">
                <a:latin typeface="Book Antiqua" pitchFamily="18" charset="0"/>
              </a:rPr>
              <a:t>” </a:t>
            </a:r>
            <a:r>
              <a:rPr lang="en-US" sz="2400" dirty="0" err="1" smtClean="0">
                <a:latin typeface="Book Antiqua" pitchFamily="18" charset="0"/>
              </a:rPr>
              <a:t>yaitu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berlaku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dibursa</a:t>
            </a:r>
            <a:r>
              <a:rPr lang="en-US" sz="2400" dirty="0" smtClean="0">
                <a:latin typeface="Book Antiqua" pitchFamily="18" charset="0"/>
              </a:rPr>
              <a:t>. </a:t>
            </a:r>
            <a:r>
              <a:rPr lang="en-US" sz="2400" dirty="0" err="1" smtClean="0">
                <a:latin typeface="Book Antiqua" pitchFamily="18" charset="0"/>
              </a:rPr>
              <a:t>Kemudian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timbul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rekta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wissel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tidak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kpd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dimana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pemilik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tidak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diganti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diambil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penukaran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dilakukan</a:t>
            </a:r>
            <a:r>
              <a:rPr lang="en-US" sz="2400" smtClean="0">
                <a:latin typeface="Book Antiqua" pitchFamily="18" charset="0"/>
              </a:rPr>
              <a:t> dgn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dibuat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kuasa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kpd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lain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mengambil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penukar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tertentu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negara</a:t>
            </a:r>
            <a:r>
              <a:rPr lang="en-US" sz="2400" dirty="0" smtClean="0">
                <a:latin typeface="Book Antiqua" pitchFamily="18" charset="0"/>
              </a:rPr>
              <a:t> lain, </a:t>
            </a:r>
            <a:r>
              <a:rPr lang="en-US" sz="2400" dirty="0" err="1" smtClean="0">
                <a:latin typeface="Book Antiqua" pitchFamily="18" charset="0"/>
              </a:rPr>
              <a:t>dimana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sekarang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berada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Pengertian</a:t>
            </a:r>
            <a:r>
              <a:rPr lang="en-US" sz="3200" dirty="0" smtClean="0">
                <a:latin typeface="Book Antiqua" pitchFamily="18" charset="0"/>
              </a:rPr>
              <a:t> Wesel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 </a:t>
            </a:r>
            <a:r>
              <a:rPr lang="en-US" sz="2800" dirty="0" err="1" smtClean="0">
                <a:latin typeface="Book Antiqua" pitchFamily="18" charset="0"/>
              </a:rPr>
              <a:t>Istilah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wesel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berasal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i="1" dirty="0" err="1" smtClean="0">
                <a:latin typeface="Book Antiqua" pitchFamily="18" charset="0"/>
              </a:rPr>
              <a:t>wisselbrief</a:t>
            </a:r>
            <a:r>
              <a:rPr lang="en-US" sz="2800" b="1" i="1" dirty="0" smtClean="0">
                <a:latin typeface="Book Antiqua" pitchFamily="18" charset="0"/>
              </a:rPr>
              <a:t> (B), </a:t>
            </a:r>
            <a:r>
              <a:rPr lang="en-US" sz="2800" b="1" i="1" dirty="0" err="1" smtClean="0">
                <a:latin typeface="Book Antiqua" pitchFamily="18" charset="0"/>
              </a:rPr>
              <a:t>wechsel</a:t>
            </a:r>
            <a:r>
              <a:rPr lang="en-US" sz="2800" b="1" i="1" dirty="0" smtClean="0">
                <a:latin typeface="Book Antiqua" pitchFamily="18" charset="0"/>
              </a:rPr>
              <a:t> (J), </a:t>
            </a:r>
            <a:r>
              <a:rPr lang="en-US" sz="2800" b="1" i="1" dirty="0" err="1" smtClean="0">
                <a:latin typeface="Book Antiqua" pitchFamily="18" charset="0"/>
              </a:rPr>
              <a:t>lettre</a:t>
            </a:r>
            <a:r>
              <a:rPr lang="en-US" sz="2800" b="1" i="1" dirty="0" smtClean="0">
                <a:latin typeface="Book Antiqua" pitchFamily="18" charset="0"/>
              </a:rPr>
              <a:t> de change (P) </a:t>
            </a:r>
            <a:r>
              <a:rPr lang="en-US" sz="2800" b="1" i="1" dirty="0" err="1" smtClean="0">
                <a:latin typeface="Book Antiqua" pitchFamily="18" charset="0"/>
              </a:rPr>
              <a:t>dan</a:t>
            </a:r>
            <a:r>
              <a:rPr lang="en-US" sz="2800" b="1" i="1" dirty="0" smtClean="0">
                <a:latin typeface="Book Antiqua" pitchFamily="18" charset="0"/>
              </a:rPr>
              <a:t> bill of change </a:t>
            </a:r>
            <a:r>
              <a:rPr lang="en-US" sz="2800" b="1" i="1" dirty="0" err="1" smtClean="0">
                <a:latin typeface="Book Antiqua" pitchFamily="18" charset="0"/>
              </a:rPr>
              <a:t>atau</a:t>
            </a:r>
            <a:r>
              <a:rPr lang="en-US" sz="2800" b="1" i="1" dirty="0" smtClean="0">
                <a:latin typeface="Book Antiqua" pitchFamily="18" charset="0"/>
              </a:rPr>
              <a:t> draft (I)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b="1" dirty="0" smtClean="0">
                <a:latin typeface="Book Antiqua" pitchFamily="18" charset="0"/>
              </a:rPr>
              <a:t>	</a:t>
            </a:r>
            <a:r>
              <a:rPr lang="en-US" sz="2400" b="1" dirty="0" err="1" smtClean="0">
                <a:latin typeface="Book Antiqua" pitchFamily="18" charset="0"/>
              </a:rPr>
              <a:t>Surat</a:t>
            </a:r>
            <a:r>
              <a:rPr lang="en-US" sz="2400" b="1" dirty="0" smtClean="0">
                <a:latin typeface="Book Antiqua" pitchFamily="18" charset="0"/>
              </a:rPr>
              <a:t> Wesel 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dirty="0" err="1" smtClean="0">
                <a:latin typeface="Book Antiqua" pitchFamily="18" charset="0"/>
              </a:rPr>
              <a:t>Purwosutjipto</a:t>
            </a:r>
            <a:r>
              <a:rPr lang="en-US" sz="2400" dirty="0" smtClean="0">
                <a:latin typeface="Book Antiqua" pitchFamily="18" charset="0"/>
              </a:rPr>
              <a:t>) : </a:t>
            </a:r>
          </a:p>
          <a:p>
            <a:pPr algn="just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memuat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kata</a:t>
            </a:r>
            <a:r>
              <a:rPr lang="en-US" sz="2400" dirty="0" smtClean="0">
                <a:latin typeface="Book Antiqua" pitchFamily="18" charset="0"/>
              </a:rPr>
              <a:t> “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”</a:t>
            </a:r>
            <a:r>
              <a:rPr lang="en-US" sz="2400" dirty="0" err="1" smtClean="0">
                <a:latin typeface="Book Antiqua" pitchFamily="18" charset="0"/>
              </a:rPr>
              <a:t>didalamnya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ditanggali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tanggani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mana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penerbit</a:t>
            </a:r>
            <a:r>
              <a:rPr lang="en-US" sz="2400" dirty="0" smtClean="0">
                <a:latin typeface="Book Antiqua" pitchFamily="18" charset="0"/>
              </a:rPr>
              <a:t> ( trekker) </a:t>
            </a:r>
            <a:r>
              <a:rPr lang="en-US" sz="2400" dirty="0" err="1" smtClean="0">
                <a:latin typeface="Book Antiqua" pitchFamily="18" charset="0"/>
              </a:rPr>
              <a:t>memberi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perintah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bersyarat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tersangkut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betrokkene</a:t>
            </a:r>
            <a:r>
              <a:rPr lang="en-US" sz="2400" dirty="0" smtClean="0">
                <a:latin typeface="Book Antiqua" pitchFamily="18" charset="0"/>
              </a:rPr>
              <a:t>) 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sejumlah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vervaldag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ditunjuk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oleh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penerbit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disebut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penerima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nemer</a:t>
            </a:r>
            <a:r>
              <a:rPr lang="en-US" sz="2400" dirty="0" smtClean="0">
                <a:latin typeface="Book Antiqua" pitchFamily="18" charset="0"/>
              </a:rPr>
              <a:t>)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penggantinya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tempat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tertentu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wesel</a:t>
            </a:r>
            <a:r>
              <a:rPr lang="en-US" sz="2800" b="1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Abdulkadir</a:t>
            </a:r>
            <a:r>
              <a:rPr lang="en-US" sz="2800" dirty="0" smtClean="0">
                <a:latin typeface="Book Antiqua" pitchFamily="18" charset="0"/>
              </a:rPr>
              <a:t> Muhammad) :</a:t>
            </a:r>
          </a:p>
          <a:p>
            <a:pPr algn="just">
              <a:buNone/>
              <a:tabLst>
                <a:tab pos="627063" algn="l"/>
              </a:tabLst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memuat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kata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i="1" dirty="0" err="1" smtClean="0">
                <a:latin typeface="Book Antiqua" pitchFamily="18" charset="0"/>
              </a:rPr>
              <a:t>wesel</a:t>
            </a:r>
            <a:r>
              <a:rPr lang="en-US" sz="2800" i="1" dirty="0" smtClean="0">
                <a:latin typeface="Book Antiqua" pitchFamily="18" charset="0"/>
              </a:rPr>
              <a:t> ,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,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penerbit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memerintahkan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tanpa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syarat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tersangkut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membayar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penggantinya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tanggal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tempat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  <a:tabLst>
                <a:tab pos="627063" algn="l"/>
              </a:tabLst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(Imam </a:t>
            </a:r>
            <a:r>
              <a:rPr lang="en-US" sz="2800" dirty="0" err="1" smtClean="0">
                <a:latin typeface="Book Antiqua" pitchFamily="18" charset="0"/>
              </a:rPr>
              <a:t>Prayogo</a:t>
            </a:r>
            <a:r>
              <a:rPr lang="en-US" sz="2800" dirty="0" smtClean="0">
                <a:latin typeface="Book Antiqua" pitchFamily="18" charset="0"/>
              </a:rPr>
              <a:t> S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Djoko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Prakoso</a:t>
            </a:r>
            <a:r>
              <a:rPr lang="en-US" sz="2800" dirty="0" smtClean="0">
                <a:latin typeface="Book Antiqua" pitchFamily="18" charset="0"/>
              </a:rPr>
              <a:t>) :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sama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yang </a:t>
            </a:r>
            <a:r>
              <a:rPr lang="en-US" sz="2800" dirty="0" err="1" smtClean="0">
                <a:latin typeface="Book Antiqua" pitchFamily="18" charset="0"/>
              </a:rPr>
              <a:t>diatas</a:t>
            </a:r>
            <a:r>
              <a:rPr lang="en-US" sz="2800" dirty="0" smtClean="0">
                <a:latin typeface="Book Antiqua" pitchFamily="18" charset="0"/>
              </a:rPr>
              <a:t>).</a:t>
            </a:r>
          </a:p>
          <a:p>
            <a:pPr algn="just">
              <a:buNone/>
              <a:tabLst>
                <a:tab pos="627063" algn="l"/>
              </a:tabLst>
            </a:pPr>
            <a:r>
              <a:rPr lang="en-US" sz="2800" dirty="0" smtClean="0">
                <a:latin typeface="Book Antiqua" pitchFamily="18" charset="0"/>
              </a:rPr>
              <a:t>    Wesel </a:t>
            </a:r>
            <a:r>
              <a:rPr lang="en-US" sz="2800" dirty="0" err="1" smtClean="0">
                <a:latin typeface="Book Antiqua" pitchFamily="18" charset="0"/>
              </a:rPr>
              <a:t>rekta</a:t>
            </a:r>
            <a:r>
              <a:rPr lang="en-US" sz="2800" dirty="0" smtClean="0">
                <a:latin typeface="Book Antiqua" pitchFamily="18" charset="0"/>
              </a:rPr>
              <a:t> = </a:t>
            </a:r>
            <a:r>
              <a:rPr lang="en-US" sz="2800" dirty="0" err="1" smtClean="0">
                <a:latin typeface="Book Antiqua" pitchFamily="18" charset="0"/>
              </a:rPr>
              <a:t>srt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 yang </a:t>
            </a:r>
            <a:r>
              <a:rPr lang="en-US" sz="2800" dirty="0" err="1" smtClean="0">
                <a:latin typeface="Book Antiqua" pitchFamily="18" charset="0"/>
              </a:rPr>
              <a:t>diberi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klausula</a:t>
            </a:r>
            <a:r>
              <a:rPr lang="en-US" sz="2800" dirty="0" smtClean="0">
                <a:latin typeface="Book Antiqua" pitchFamily="18" charset="0"/>
              </a:rPr>
              <a:t> “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pengganti</a:t>
            </a:r>
            <a:r>
              <a:rPr lang="en-US" sz="2800" dirty="0" smtClean="0">
                <a:latin typeface="Book Antiqua" pitchFamily="18" charset="0"/>
              </a:rPr>
              <a:t> “(ps.110 </a:t>
            </a:r>
            <a:r>
              <a:rPr lang="en-US" sz="2800" dirty="0" err="1" smtClean="0">
                <a:latin typeface="Book Antiqua" pitchFamily="18" charset="0"/>
              </a:rPr>
              <a:t>ayat</a:t>
            </a:r>
            <a:r>
              <a:rPr lang="en-US" sz="2800" dirty="0" smtClean="0">
                <a:latin typeface="Book Antiqua" pitchFamily="18" charset="0"/>
              </a:rPr>
              <a:t> 2 KUHD).</a:t>
            </a:r>
            <a:endParaRPr lang="en-US" sz="2800" dirty="0" smtClean="0">
              <a:latin typeface="Book Antiqua" pitchFamily="18" charset="0"/>
            </a:endParaRPr>
          </a:p>
          <a:p>
            <a:pPr algn="just">
              <a:buNone/>
              <a:tabLst>
                <a:tab pos="627063" algn="l"/>
              </a:tabLst>
            </a:pPr>
            <a:r>
              <a:rPr lang="en-US" sz="2800" dirty="0" smtClean="0">
                <a:latin typeface="Book Antiqua" pitchFamily="18" charset="0"/>
              </a:rPr>
              <a:t>	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Pihak-pihak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wesel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berikut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 smtClean="0">
                <a:latin typeface="Book Antiqua" pitchFamily="18" charset="0"/>
              </a:rPr>
              <a:t>Penerbit</a:t>
            </a:r>
            <a:r>
              <a:rPr lang="en-US" sz="20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trekker,B</a:t>
            </a:r>
            <a:r>
              <a:rPr lang="en-US" sz="2000" dirty="0" smtClean="0">
                <a:latin typeface="Book Antiqua" pitchFamily="18" charset="0"/>
              </a:rPr>
              <a:t>), drawer (I)  =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yg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membuat</a:t>
            </a:r>
            <a:r>
              <a:rPr lang="en-US" sz="2000" dirty="0" smtClean="0">
                <a:latin typeface="Book Antiqua" pitchFamily="18" charset="0"/>
              </a:rPr>
              <a:t>/</a:t>
            </a:r>
            <a:r>
              <a:rPr lang="en-US" sz="2000" dirty="0" err="1" smtClean="0">
                <a:latin typeface="Book Antiqua" pitchFamily="18" charset="0"/>
              </a:rPr>
              <a:t>menerbitkan</a:t>
            </a:r>
            <a:r>
              <a:rPr lang="en-US" sz="2000" dirty="0" smtClean="0">
                <a:latin typeface="Book Antiqua" pitchFamily="18" charset="0"/>
              </a:rPr>
              <a:t>/</a:t>
            </a:r>
            <a:r>
              <a:rPr lang="en-US" sz="2000" dirty="0" err="1" smtClean="0">
                <a:latin typeface="Book Antiqua" pitchFamily="18" charset="0"/>
              </a:rPr>
              <a:t>mengeluarkan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;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 smtClean="0">
                <a:latin typeface="Book Antiqua" pitchFamily="18" charset="0"/>
              </a:rPr>
              <a:t>Tersangkut</a:t>
            </a:r>
            <a:r>
              <a:rPr lang="en-US" sz="20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betrokkenne,B</a:t>
            </a:r>
            <a:r>
              <a:rPr lang="en-US" sz="2000" dirty="0" smtClean="0">
                <a:latin typeface="Book Antiqua" pitchFamily="18" charset="0"/>
              </a:rPr>
              <a:t>), </a:t>
            </a:r>
            <a:r>
              <a:rPr lang="en-US" sz="2000" dirty="0" err="1" smtClean="0">
                <a:latin typeface="Book Antiqua" pitchFamily="18" charset="0"/>
              </a:rPr>
              <a:t>drawee,I</a:t>
            </a:r>
            <a:r>
              <a:rPr lang="en-US" sz="2000" dirty="0" smtClean="0">
                <a:latin typeface="Book Antiqua" pitchFamily="18" charset="0"/>
              </a:rPr>
              <a:t>) =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yang </a:t>
            </a:r>
            <a:r>
              <a:rPr lang="en-US" sz="2000" dirty="0" err="1" smtClean="0">
                <a:latin typeface="Book Antiqua" pitchFamily="18" charset="0"/>
              </a:rPr>
              <a:t>mendapat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perintah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penerbit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utk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sejumlah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penerima</a:t>
            </a:r>
            <a:r>
              <a:rPr lang="en-US" sz="2000" dirty="0" smtClean="0">
                <a:latin typeface="Book Antiqua" pitchFamily="18" charset="0"/>
              </a:rPr>
              <a:t>, ;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 smtClean="0">
                <a:latin typeface="Book Antiqua" pitchFamily="18" charset="0"/>
              </a:rPr>
              <a:t>Penerima</a:t>
            </a:r>
            <a:r>
              <a:rPr lang="en-US" sz="20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nemer,B</a:t>
            </a:r>
            <a:r>
              <a:rPr lang="en-US" sz="2000" dirty="0" smtClean="0">
                <a:latin typeface="Book Antiqua" pitchFamily="18" charset="0"/>
              </a:rPr>
              <a:t>), =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yang </a:t>
            </a:r>
            <a:r>
              <a:rPr lang="en-US" sz="2000" dirty="0" err="1" smtClean="0">
                <a:latin typeface="Book Antiqua" pitchFamily="18" charset="0"/>
              </a:rPr>
              <a:t>ditunjuk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oleh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penerbit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untuk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menerima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sejumlah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uang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sebagai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disebut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dalam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bayar</a:t>
            </a:r>
            <a:r>
              <a:rPr lang="en-US" sz="2000" dirty="0" smtClean="0">
                <a:latin typeface="Book Antiqua" pitchFamily="18" charset="0"/>
              </a:rPr>
              <a:t> ;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 smtClean="0">
                <a:latin typeface="Book Antiqua" pitchFamily="18" charset="0"/>
              </a:rPr>
              <a:t>Pemegang</a:t>
            </a:r>
            <a:r>
              <a:rPr lang="en-US" sz="2000" dirty="0" smtClean="0">
                <a:latin typeface="Book Antiqua" pitchFamily="18" charset="0"/>
              </a:rPr>
              <a:t> ((</a:t>
            </a:r>
            <a:r>
              <a:rPr lang="en-US" sz="2000" dirty="0" err="1" smtClean="0">
                <a:latin typeface="Book Antiqua" pitchFamily="18" charset="0"/>
              </a:rPr>
              <a:t>houder,B</a:t>
            </a:r>
            <a:r>
              <a:rPr lang="en-US" sz="2000" dirty="0" smtClean="0">
                <a:latin typeface="Book Antiqua" pitchFamily="18" charset="0"/>
              </a:rPr>
              <a:t>),</a:t>
            </a:r>
            <a:r>
              <a:rPr lang="en-US" sz="2000" dirty="0" err="1" smtClean="0">
                <a:latin typeface="Book Antiqua" pitchFamily="18" charset="0"/>
              </a:rPr>
              <a:t>holder,I</a:t>
            </a:r>
            <a:r>
              <a:rPr lang="en-US" sz="2000" dirty="0" smtClean="0">
                <a:latin typeface="Book Antiqua" pitchFamily="18" charset="0"/>
              </a:rPr>
              <a:t>) =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yg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memperoleh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penerima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pemegang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lainnya</a:t>
            </a:r>
            <a:r>
              <a:rPr lang="en-US" sz="2000" dirty="0" smtClean="0">
                <a:latin typeface="Book Antiqua" pitchFamily="18" charset="0"/>
              </a:rPr>
              <a:t> ;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sz="2000" dirty="0" err="1" smtClean="0">
                <a:latin typeface="Book Antiqua" pitchFamily="18" charset="0"/>
              </a:rPr>
              <a:t>Andosan</a:t>
            </a:r>
            <a:r>
              <a:rPr lang="en-US" sz="2000" dirty="0" smtClean="0">
                <a:latin typeface="Book Antiqua" pitchFamily="18" charset="0"/>
              </a:rPr>
              <a:t>(</a:t>
            </a:r>
            <a:r>
              <a:rPr lang="en-US" sz="2000" dirty="0" err="1" smtClean="0">
                <a:latin typeface="Book Antiqua" pitchFamily="18" charset="0"/>
              </a:rPr>
              <a:t>endossant</a:t>
            </a:r>
            <a:r>
              <a:rPr lang="en-US" sz="2000" dirty="0" smtClean="0">
                <a:latin typeface="Book Antiqua" pitchFamily="18" charset="0"/>
              </a:rPr>
              <a:t>, B0, </a:t>
            </a:r>
            <a:r>
              <a:rPr lang="en-US" sz="2000" dirty="0" err="1" smtClean="0">
                <a:latin typeface="Book Antiqua" pitchFamily="18" charset="0"/>
              </a:rPr>
              <a:t>indorser,I</a:t>
            </a:r>
            <a:r>
              <a:rPr lang="en-US" sz="2000" dirty="0" smtClean="0">
                <a:latin typeface="Book Antiqua" pitchFamily="18" charset="0"/>
              </a:rPr>
              <a:t>) = </a:t>
            </a:r>
            <a:r>
              <a:rPr lang="en-US" sz="2000" dirty="0" err="1" smtClean="0">
                <a:latin typeface="Book Antiqua" pitchFamily="18" charset="0"/>
              </a:rPr>
              <a:t>kedudukan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penerima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pemegang</a:t>
            </a:r>
            <a:r>
              <a:rPr lang="en-US" sz="2000" dirty="0" smtClean="0">
                <a:latin typeface="Book Antiqua" pitchFamily="18" charset="0"/>
              </a:rPr>
              <a:t>, </a:t>
            </a:r>
            <a:r>
              <a:rPr lang="en-US" sz="2000" dirty="0" err="1" smtClean="0">
                <a:latin typeface="Book Antiqua" pitchFamily="18" charset="0"/>
              </a:rPr>
              <a:t>yg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menyerahkan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lain,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err="1" smtClean="0">
                <a:latin typeface="Book Antiqua" pitchFamily="18" charset="0"/>
              </a:rPr>
              <a:t>sedangkan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lain yang </a:t>
            </a:r>
            <a:r>
              <a:rPr lang="en-US" sz="2400" dirty="0" err="1" smtClean="0">
                <a:latin typeface="Book Antiqua" pitchFamily="18" charset="0"/>
              </a:rPr>
              <a:t>menerima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penyerahan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disebut</a:t>
            </a:r>
            <a:r>
              <a:rPr lang="en-US" sz="2400" dirty="0" smtClean="0">
                <a:latin typeface="Book Antiqua" pitchFamily="18" charset="0"/>
              </a:rPr>
              <a:t> “ </a:t>
            </a:r>
            <a:r>
              <a:rPr lang="en-US" sz="2400" dirty="0" err="1" smtClean="0">
                <a:latin typeface="Book Antiqua" pitchFamily="18" charset="0"/>
              </a:rPr>
              <a:t>pemegang</a:t>
            </a:r>
            <a:r>
              <a:rPr lang="en-US" sz="2400" dirty="0" smtClean="0">
                <a:latin typeface="Book Antiqua" pitchFamily="18" charset="0"/>
              </a:rPr>
              <a:t> “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b="1" dirty="0" err="1" smtClean="0">
                <a:latin typeface="Book Antiqua" pitchFamily="18" charset="0"/>
              </a:rPr>
              <a:t>Aseptan</a:t>
            </a:r>
            <a:r>
              <a:rPr lang="en-US" sz="2400" b="1" dirty="0" smtClean="0">
                <a:latin typeface="Book Antiqua" pitchFamily="18" charset="0"/>
              </a:rPr>
              <a:t> , (</a:t>
            </a:r>
            <a:r>
              <a:rPr lang="en-US" sz="2400" b="1" dirty="0" err="1" smtClean="0">
                <a:latin typeface="Book Antiqua" pitchFamily="18" charset="0"/>
              </a:rPr>
              <a:t>acceptant,B</a:t>
            </a:r>
            <a:r>
              <a:rPr lang="en-US" sz="2400" b="1" dirty="0" smtClean="0">
                <a:latin typeface="Book Antiqua" pitchFamily="18" charset="0"/>
              </a:rPr>
              <a:t>), ( acceptor, I)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tersagkut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telah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menyetujui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membayar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bayar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memberikan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tangannya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 	</a:t>
            </a:r>
            <a:r>
              <a:rPr lang="en-US" sz="2400" b="1" dirty="0" smtClean="0">
                <a:latin typeface="Book Antiqua" pitchFamily="18" charset="0"/>
              </a:rPr>
              <a:t>Note </a:t>
            </a:r>
            <a:r>
              <a:rPr lang="en-US" sz="2400" dirty="0" smtClean="0">
                <a:latin typeface="Book Antiqua" pitchFamily="18" charset="0"/>
              </a:rPr>
              <a:t>:(</a:t>
            </a:r>
            <a:r>
              <a:rPr lang="en-US" sz="2400" dirty="0" err="1" smtClean="0">
                <a:latin typeface="Book Antiqua" pitchFamily="18" charset="0"/>
              </a:rPr>
              <a:t>pihak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enam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mnrt</a:t>
            </a:r>
            <a:r>
              <a:rPr lang="en-US" sz="2400" dirty="0" smtClean="0">
                <a:latin typeface="Book Antiqua" pitchFamily="18" charset="0"/>
              </a:rPr>
              <a:t> .</a:t>
            </a:r>
            <a:r>
              <a:rPr lang="en-US" sz="2400" dirty="0" err="1" smtClean="0">
                <a:latin typeface="Book Antiqua" pitchFamily="18" charset="0"/>
              </a:rPr>
              <a:t>Abdulkadir</a:t>
            </a:r>
            <a:r>
              <a:rPr lang="en-US" sz="2400" dirty="0" smtClean="0">
                <a:latin typeface="Book Antiqua" pitchFamily="18" charset="0"/>
              </a:rPr>
              <a:t> .M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 Imam </a:t>
            </a:r>
            <a:r>
              <a:rPr lang="en-US" sz="2400" dirty="0" err="1" smtClean="0">
                <a:latin typeface="Book Antiqua" pitchFamily="18" charset="0"/>
              </a:rPr>
              <a:t>Prayogo</a:t>
            </a:r>
            <a:r>
              <a:rPr lang="en-US" sz="2400" dirty="0" smtClean="0">
                <a:latin typeface="Book Antiqua" pitchFamily="18" charset="0"/>
              </a:rPr>
              <a:t> S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Djoko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Prakoso</a:t>
            </a:r>
            <a:r>
              <a:rPr lang="en-US" sz="2400" dirty="0" smtClean="0">
                <a:latin typeface="Book Antiqua" pitchFamily="18" charset="0"/>
              </a:rPr>
              <a:t>).</a:t>
            </a:r>
          </a:p>
          <a:p>
            <a:pPr>
              <a:buNone/>
            </a:pPr>
            <a:r>
              <a:rPr lang="en-US" sz="2400" dirty="0" smtClean="0">
                <a:latin typeface="Book Antiqua" pitchFamily="18" charset="0"/>
              </a:rPr>
              <a:t>	(</a:t>
            </a:r>
            <a:r>
              <a:rPr lang="en-US" sz="2400" dirty="0" err="1" smtClean="0">
                <a:latin typeface="Book Antiqua" pitchFamily="18" charset="0"/>
              </a:rPr>
              <a:t>Contoh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bbrp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terminologi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terkait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lihat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bk</a:t>
            </a:r>
            <a:r>
              <a:rPr lang="en-US" sz="2400" dirty="0" smtClean="0">
                <a:latin typeface="Book Antiqua" pitchFamily="18" charset="0"/>
              </a:rPr>
              <a:t> 7 (</a:t>
            </a:r>
            <a:r>
              <a:rPr lang="en-US" sz="2400" dirty="0" err="1" smtClean="0">
                <a:latin typeface="Book Antiqua" pitchFamily="18" charset="0"/>
              </a:rPr>
              <a:t>Pengertian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Pokok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Hk.Dg.Indonesia</a:t>
            </a:r>
            <a:r>
              <a:rPr lang="en-US" sz="2400" dirty="0" smtClean="0">
                <a:latin typeface="Book Antiqua" pitchFamily="18" charset="0"/>
              </a:rPr>
              <a:t> ),  </a:t>
            </a:r>
            <a:r>
              <a:rPr lang="en-US" sz="2400" dirty="0" err="1" smtClean="0">
                <a:latin typeface="Book Antiqua" pitchFamily="18" charset="0"/>
              </a:rPr>
              <a:t>Purwosutjipto</a:t>
            </a:r>
            <a:r>
              <a:rPr lang="en-US" sz="2400" dirty="0" smtClean="0">
                <a:latin typeface="Book Antiqua" pitchFamily="18" charset="0"/>
              </a:rPr>
              <a:t>) hal.45.46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T</a:t>
            </a:r>
            <a:r>
              <a:rPr lang="en-US" sz="3200" dirty="0" err="1" smtClean="0">
                <a:latin typeface="Book Antiqua" pitchFamily="18" charset="0"/>
              </a:rPr>
              <a:t>erminologi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dlm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hukum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wesel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Andosan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cara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tertentu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menyerahkan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berharga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pengganti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lain;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Akseptasi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perbuatan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tersangkut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memberikan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persetujuan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atas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 yang </a:t>
            </a:r>
            <a:r>
              <a:rPr lang="en-US" sz="2400" dirty="0" err="1" smtClean="0">
                <a:latin typeface="Book Antiqua" pitchFamily="18" charset="0"/>
              </a:rPr>
              <a:t>ditujukan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kepada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nya</a:t>
            </a:r>
            <a:r>
              <a:rPr lang="en-US" sz="2400" dirty="0" smtClean="0">
                <a:latin typeface="Book Antiqua" pitchFamily="18" charset="0"/>
              </a:rPr>
              <a:t>; (kata2 “</a:t>
            </a:r>
            <a:r>
              <a:rPr lang="en-US" sz="2400" dirty="0" err="1" smtClean="0">
                <a:latin typeface="Book Antiqua" pitchFamily="18" charset="0"/>
              </a:rPr>
              <a:t>setuju</a:t>
            </a:r>
            <a:r>
              <a:rPr lang="en-US" sz="2400" dirty="0" smtClean="0">
                <a:latin typeface="Book Antiqua" pitchFamily="18" charset="0"/>
              </a:rPr>
              <a:t>”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” accepted “= </a:t>
            </a:r>
            <a:r>
              <a:rPr lang="en-US" sz="2400" dirty="0" err="1" smtClean="0">
                <a:latin typeface="Book Antiqua" pitchFamily="18" charset="0"/>
              </a:rPr>
              <a:t>luar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negeri</a:t>
            </a:r>
            <a:r>
              <a:rPr lang="en-US" sz="2400" dirty="0" smtClean="0">
                <a:latin typeface="Book Antiqua" pitchFamily="18" charset="0"/>
              </a:rPr>
              <a:t>);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akseptan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kedudukan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tersangkut</a:t>
            </a:r>
            <a:r>
              <a:rPr lang="en-US" sz="2400" dirty="0" smtClean="0">
                <a:latin typeface="Book Antiqua" pitchFamily="18" charset="0"/>
              </a:rPr>
              <a:t> yang </a:t>
            </a:r>
            <a:r>
              <a:rPr lang="en-US" sz="2400" dirty="0" err="1" smtClean="0">
                <a:latin typeface="Book Antiqua" pitchFamily="18" charset="0"/>
              </a:rPr>
              <a:t>sudah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mengakseptasi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surat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a</a:t>
            </a:r>
            <a:r>
              <a:rPr lang="en-US" sz="2400" dirty="0" err="1" smtClean="0">
                <a:latin typeface="Book Antiqua" pitchFamily="18" charset="0"/>
              </a:rPr>
              <a:t>valis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orang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yg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mengikatkan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diri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untuk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menjamin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bagi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kepentingan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debitur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r>
              <a:rPr lang="en-US" sz="2400" dirty="0" smtClean="0">
                <a:latin typeface="Book Antiqua" pitchFamily="18" charset="0"/>
              </a:rPr>
              <a:t> 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dibitur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regres</a:t>
            </a:r>
            <a:r>
              <a:rPr lang="en-US" sz="2400" dirty="0" smtClean="0">
                <a:latin typeface="Book Antiqua" pitchFamily="18" charset="0"/>
              </a:rPr>
              <a:t>;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Protes</a:t>
            </a:r>
            <a:r>
              <a:rPr lang="en-US" sz="2400" dirty="0" smtClean="0">
                <a:latin typeface="Book Antiqua" pitchFamily="18" charset="0"/>
              </a:rPr>
              <a:t> = </a:t>
            </a:r>
            <a:r>
              <a:rPr lang="en-US" sz="2400" dirty="0" err="1" smtClean="0">
                <a:latin typeface="Book Antiqua" pitchFamily="18" charset="0"/>
              </a:rPr>
              <a:t>suatu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pernyataan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penolakan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akseptasi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atau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</a:t>
            </a:r>
            <a:r>
              <a:rPr lang="en-US" sz="2400" dirty="0" err="1" smtClean="0">
                <a:latin typeface="Book Antiqua" pitchFamily="18" charset="0"/>
              </a:rPr>
              <a:t>enolakan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pembayaran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wesel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None/>
            </a:pPr>
            <a:r>
              <a:rPr lang="en-US" sz="2000" dirty="0" smtClean="0">
                <a:latin typeface="Book Antiqua" pitchFamily="18" charset="0"/>
              </a:rPr>
              <a:t>f</a:t>
            </a:r>
            <a:r>
              <a:rPr lang="en-US" sz="2000" dirty="0" smtClean="0">
                <a:latin typeface="Book Antiqua" pitchFamily="18" charset="0"/>
              </a:rPr>
              <a:t>.    Non </a:t>
            </a:r>
            <a:r>
              <a:rPr lang="en-US" sz="2000" dirty="0" err="1" smtClean="0">
                <a:latin typeface="Book Antiqua" pitchFamily="18" charset="0"/>
              </a:rPr>
              <a:t>acceptatie</a:t>
            </a:r>
            <a:r>
              <a:rPr lang="en-US" sz="2000" dirty="0" smtClean="0">
                <a:latin typeface="Book Antiqua" pitchFamily="18" charset="0"/>
              </a:rPr>
              <a:t> = </a:t>
            </a:r>
            <a:r>
              <a:rPr lang="en-US" sz="2000" dirty="0" err="1" smtClean="0">
                <a:latin typeface="Book Antiqua" pitchFamily="18" charset="0"/>
              </a:rPr>
              <a:t>suatu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peristiwa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hukum</a:t>
            </a:r>
            <a:r>
              <a:rPr lang="en-US" sz="2000" dirty="0" smtClean="0">
                <a:latin typeface="Book Antiqua" pitchFamily="18" charset="0"/>
              </a:rPr>
              <a:t>, </a:t>
            </a:r>
            <a:r>
              <a:rPr lang="en-US" sz="2000" dirty="0" err="1" smtClean="0">
                <a:latin typeface="Book Antiqua" pitchFamily="18" charset="0"/>
              </a:rPr>
              <a:t>dimana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akseptasi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ditolak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oleh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tersangkut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None/>
            </a:pPr>
            <a:r>
              <a:rPr lang="en-US" sz="2000" dirty="0" smtClean="0">
                <a:latin typeface="Book Antiqua" pitchFamily="18" charset="0"/>
              </a:rPr>
              <a:t>g.  </a:t>
            </a:r>
            <a:r>
              <a:rPr lang="en-US" sz="2000" dirty="0" err="1" smtClean="0">
                <a:latin typeface="Book Antiqua" pitchFamily="18" charset="0"/>
              </a:rPr>
              <a:t>Tiada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pembayaran</a:t>
            </a:r>
            <a:r>
              <a:rPr lang="en-US" sz="2000" dirty="0" smtClean="0">
                <a:latin typeface="Book Antiqua" pitchFamily="18" charset="0"/>
              </a:rPr>
              <a:t> (Non </a:t>
            </a:r>
            <a:r>
              <a:rPr lang="en-US" sz="2000" dirty="0" err="1" smtClean="0">
                <a:latin typeface="Book Antiqua" pitchFamily="18" charset="0"/>
              </a:rPr>
              <a:t>betaling</a:t>
            </a:r>
            <a:r>
              <a:rPr lang="en-US" sz="2000" dirty="0" smtClean="0">
                <a:latin typeface="Book Antiqua" pitchFamily="18" charset="0"/>
              </a:rPr>
              <a:t>) =</a:t>
            </a:r>
            <a:r>
              <a:rPr lang="en-US" sz="2000" dirty="0" err="1" smtClean="0">
                <a:latin typeface="Book Antiqua" pitchFamily="18" charset="0"/>
              </a:rPr>
              <a:t>suatu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peristiwa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hukum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dimana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untuk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mengakseptasi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ybs;wesel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ditolak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oleh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akseptan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None/>
              <a:tabLst>
                <a:tab pos="60325" algn="l"/>
              </a:tabLst>
            </a:pPr>
            <a:r>
              <a:rPr lang="en-US" sz="2000" dirty="0" smtClean="0">
                <a:latin typeface="Book Antiqua" pitchFamily="18" charset="0"/>
              </a:rPr>
              <a:t>h.   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advis</a:t>
            </a:r>
            <a:r>
              <a:rPr lang="en-US" sz="20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adviesbrief</a:t>
            </a:r>
            <a:r>
              <a:rPr lang="en-US" sz="2000" dirty="0" smtClean="0">
                <a:latin typeface="Book Antiqua" pitchFamily="18" charset="0"/>
              </a:rPr>
              <a:t>) =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penerbit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tersangkut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yg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memberitakan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bahwa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penerbit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telah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menerbitkan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dgn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jumlah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tertentu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AutoNum type="romanLcPeriod"/>
              <a:tabLst>
                <a:tab pos="60325" algn="l"/>
              </a:tabLst>
            </a:pPr>
            <a:r>
              <a:rPr lang="en-US" sz="2000" dirty="0" err="1" smtClean="0">
                <a:latin typeface="Book Antiqua" pitchFamily="18" charset="0"/>
              </a:rPr>
              <a:t>Hak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regres</a:t>
            </a:r>
            <a:r>
              <a:rPr lang="en-US" sz="2000" dirty="0" smtClean="0">
                <a:latin typeface="Book Antiqua" pitchFamily="18" charset="0"/>
              </a:rPr>
              <a:t> = </a:t>
            </a:r>
            <a:r>
              <a:rPr lang="en-US" sz="2000" dirty="0" err="1" smtClean="0">
                <a:latin typeface="Book Antiqua" pitchFamily="18" charset="0"/>
              </a:rPr>
              <a:t>hak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untuk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menuntut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pembayaran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None/>
              <a:tabLst>
                <a:tab pos="60325" algn="l"/>
              </a:tabLst>
            </a:pPr>
            <a:r>
              <a:rPr lang="en-US" sz="2000" dirty="0" smtClean="0">
                <a:latin typeface="Book Antiqua" pitchFamily="18" charset="0"/>
              </a:rPr>
              <a:t>y.	</a:t>
            </a:r>
            <a:r>
              <a:rPr lang="en-US" sz="2000" dirty="0" err="1" smtClean="0">
                <a:latin typeface="Book Antiqua" pitchFamily="18" charset="0"/>
              </a:rPr>
              <a:t>Hari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bayar</a:t>
            </a:r>
            <a:r>
              <a:rPr lang="en-US" sz="2000" dirty="0" smtClean="0">
                <a:latin typeface="Book Antiqua" pitchFamily="18" charset="0"/>
              </a:rPr>
              <a:t>  (</a:t>
            </a:r>
            <a:r>
              <a:rPr lang="en-US" sz="2000" dirty="0" err="1" smtClean="0">
                <a:latin typeface="Book Antiqua" pitchFamily="18" charset="0"/>
              </a:rPr>
              <a:t>vervaldag</a:t>
            </a:r>
            <a:r>
              <a:rPr lang="en-US" sz="2000" dirty="0" smtClean="0">
                <a:latin typeface="Book Antiqua" pitchFamily="18" charset="0"/>
              </a:rPr>
              <a:t>) = </a:t>
            </a:r>
            <a:r>
              <a:rPr lang="en-US" sz="2000" dirty="0" err="1" smtClean="0">
                <a:latin typeface="Book Antiqua" pitchFamily="18" charset="0"/>
              </a:rPr>
              <a:t>hari</a:t>
            </a:r>
            <a:r>
              <a:rPr lang="en-US" sz="2000" dirty="0" smtClean="0">
                <a:latin typeface="Book Antiqua" pitchFamily="18" charset="0"/>
              </a:rPr>
              <a:t> yang </a:t>
            </a:r>
            <a:r>
              <a:rPr lang="en-US" sz="2000" dirty="0" err="1" smtClean="0">
                <a:latin typeface="Book Antiqua" pitchFamily="18" charset="0"/>
              </a:rPr>
              <a:t>sudah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ditentukan,pada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waktu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itu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akseptan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diwajibkan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pemegang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None/>
              <a:tabLst>
                <a:tab pos="60325" algn="l"/>
              </a:tabLst>
            </a:pPr>
            <a:r>
              <a:rPr lang="en-US" sz="2000" dirty="0" smtClean="0">
                <a:latin typeface="Book Antiqua" pitchFamily="18" charset="0"/>
              </a:rPr>
              <a:t>k..	</a:t>
            </a:r>
            <a:r>
              <a:rPr lang="en-US" sz="2000" dirty="0" err="1" smtClean="0">
                <a:latin typeface="Book Antiqua" pitchFamily="18" charset="0"/>
              </a:rPr>
              <a:t>Penyelaan</a:t>
            </a:r>
            <a:r>
              <a:rPr lang="en-US" sz="20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interventie</a:t>
            </a:r>
            <a:r>
              <a:rPr lang="en-US" sz="2000" dirty="0" smtClean="0">
                <a:latin typeface="Book Antiqua" pitchFamily="18" charset="0"/>
              </a:rPr>
              <a:t> ) :</a:t>
            </a:r>
          </a:p>
          <a:p>
            <a:pPr marL="514350" indent="-514350" algn="just">
              <a:buFont typeface="+mj-lt"/>
              <a:buAutoNum type="romanUcPeriod"/>
              <a:tabLst>
                <a:tab pos="60325" algn="l"/>
              </a:tabLst>
            </a:pPr>
            <a:r>
              <a:rPr lang="en-US" sz="2000" dirty="0" err="1" smtClean="0">
                <a:latin typeface="Book Antiqua" pitchFamily="18" charset="0"/>
              </a:rPr>
              <a:t>bila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keadaaan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darurat</a:t>
            </a:r>
            <a:r>
              <a:rPr lang="en-US" sz="20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tersangkut</a:t>
            </a:r>
            <a:r>
              <a:rPr lang="en-US" sz="2000" dirty="0" smtClean="0">
                <a:latin typeface="Book Antiqua" pitchFamily="18" charset="0"/>
              </a:rPr>
              <a:t>/</a:t>
            </a:r>
            <a:r>
              <a:rPr lang="en-US" sz="2000" dirty="0" err="1" smtClean="0">
                <a:latin typeface="Book Antiqua" pitchFamily="18" charset="0"/>
              </a:rPr>
              <a:t>akseptan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jatuh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pailit</a:t>
            </a:r>
            <a:r>
              <a:rPr lang="en-US" sz="2000" dirty="0" smtClean="0">
                <a:latin typeface="Book Antiqua" pitchFamily="18" charset="0"/>
              </a:rPr>
              <a:t>/ </a:t>
            </a:r>
            <a:r>
              <a:rPr lang="en-US" sz="2000" dirty="0" err="1" smtClean="0">
                <a:latin typeface="Book Antiqua" pitchFamily="18" charset="0"/>
              </a:rPr>
              <a:t>meninggal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dunia</a:t>
            </a:r>
            <a:r>
              <a:rPr lang="en-US" sz="2000" dirty="0" smtClean="0">
                <a:latin typeface="Book Antiqua" pitchFamily="18" charset="0"/>
              </a:rPr>
              <a:t>), </a:t>
            </a:r>
            <a:r>
              <a:rPr lang="en-US" sz="2000" dirty="0" err="1" smtClean="0">
                <a:latin typeface="Book Antiqua" pitchFamily="18" charset="0"/>
              </a:rPr>
              <a:t>maka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penerbit</a:t>
            </a:r>
            <a:r>
              <a:rPr lang="en-US" sz="2000" dirty="0" smtClean="0">
                <a:latin typeface="Book Antiqua" pitchFamily="18" charset="0"/>
              </a:rPr>
              <a:t>/</a:t>
            </a:r>
            <a:r>
              <a:rPr lang="en-US" sz="2000" dirty="0" err="1" smtClean="0">
                <a:latin typeface="Book Antiqua" pitchFamily="18" charset="0"/>
              </a:rPr>
              <a:t>avalis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dpt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menunjuk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alamat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darurat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dengan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tugas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membayar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ybs</a:t>
            </a:r>
            <a:r>
              <a:rPr lang="en-US" sz="2000" dirty="0" smtClean="0">
                <a:latin typeface="Book Antiqua" pitchFamily="18" charset="0"/>
              </a:rPr>
              <a:t>; </a:t>
            </a:r>
          </a:p>
          <a:p>
            <a:pPr marL="514350" indent="-514350" algn="just">
              <a:buAutoNum type="romanLcPeriod"/>
              <a:tabLst>
                <a:tab pos="60325" algn="l"/>
              </a:tabLst>
            </a:pPr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romanUcPeriod" startAt="2"/>
            </a:pPr>
            <a:r>
              <a:rPr lang="en-US" sz="2000" dirty="0" err="1" smtClean="0">
                <a:latin typeface="Book Antiqua" pitchFamily="18" charset="0"/>
              </a:rPr>
              <a:t>Utk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kepentingan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seorang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wajib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regres</a:t>
            </a:r>
            <a:r>
              <a:rPr lang="en-US" sz="2000" dirty="0" smtClean="0">
                <a:latin typeface="Book Antiqua" pitchFamily="18" charset="0"/>
              </a:rPr>
              <a:t>, </a:t>
            </a:r>
            <a:r>
              <a:rPr lang="en-US" sz="2000" dirty="0" err="1" smtClean="0">
                <a:latin typeface="Book Antiqua" pitchFamily="18" charset="0"/>
              </a:rPr>
              <a:t>dapatlah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seseorang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kehendak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sendiri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menyanggupi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untuk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mengakseptasi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Book Antiqua" pitchFamily="18" charset="0"/>
              </a:rPr>
              <a:t>	</a:t>
            </a:r>
            <a:r>
              <a:rPr lang="en-US" sz="2000" dirty="0" err="1" smtClean="0">
                <a:latin typeface="Book Antiqua" pitchFamily="18" charset="0"/>
              </a:rPr>
              <a:t>Pengaturan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, </a:t>
            </a:r>
            <a:r>
              <a:rPr lang="en-US" sz="2000" dirty="0" err="1" smtClean="0">
                <a:latin typeface="Book Antiqua" pitchFamily="18" charset="0"/>
              </a:rPr>
              <a:t>sanggup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c</a:t>
            </a:r>
            <a:r>
              <a:rPr lang="en-US" sz="2000" dirty="0" err="1" smtClean="0">
                <a:latin typeface="Book Antiqua" pitchFamily="18" charset="0"/>
              </a:rPr>
              <a:t>ek</a:t>
            </a:r>
            <a:r>
              <a:rPr lang="en-US" sz="2000" dirty="0" smtClean="0">
                <a:latin typeface="Book Antiqua" pitchFamily="18" charset="0"/>
              </a:rPr>
              <a:t> I, BK I </a:t>
            </a:r>
            <a:r>
              <a:rPr lang="en-US" sz="2000" dirty="0" err="1" smtClean="0">
                <a:latin typeface="Book Antiqua" pitchFamily="18" charset="0"/>
              </a:rPr>
              <a:t>psl</a:t>
            </a:r>
            <a:r>
              <a:rPr lang="en-US" sz="2000" dirty="0" smtClean="0">
                <a:latin typeface="Book Antiqua" pitchFamily="18" charset="0"/>
              </a:rPr>
              <a:t> 100 s/d 177.</a:t>
            </a:r>
          </a:p>
          <a:p>
            <a:pPr marL="514350" indent="-514350">
              <a:buNone/>
            </a:pPr>
            <a:r>
              <a:rPr lang="en-US" sz="2000" dirty="0" smtClean="0">
                <a:latin typeface="Book Antiqua" pitchFamily="18" charset="0"/>
              </a:rPr>
              <a:t>	</a:t>
            </a:r>
            <a:r>
              <a:rPr lang="en-US" sz="2000" dirty="0" err="1" smtClean="0">
                <a:latin typeface="Book Antiqua" pitchFamily="18" charset="0"/>
              </a:rPr>
              <a:t>Bentuk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biasa</a:t>
            </a:r>
            <a:r>
              <a:rPr lang="en-US" sz="2000" dirty="0" smtClean="0">
                <a:latin typeface="Book Antiqua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Bank;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 Bank </a:t>
            </a:r>
            <a:r>
              <a:rPr lang="en-US" sz="2000" dirty="0" err="1" smtClean="0">
                <a:latin typeface="Book Antiqua" pitchFamily="18" charset="0"/>
              </a:rPr>
              <a:t>Luar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negeri</a:t>
            </a:r>
            <a:r>
              <a:rPr lang="en-US" sz="2000" dirty="0" smtClean="0">
                <a:latin typeface="Book Antiqua" pitchFamily="18" charset="0"/>
              </a:rPr>
              <a:t>. (</a:t>
            </a:r>
            <a:r>
              <a:rPr lang="en-US" sz="2000" dirty="0" err="1" smtClean="0">
                <a:latin typeface="Book Antiqua" pitchFamily="18" charset="0"/>
              </a:rPr>
              <a:t>lihat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hal</a:t>
            </a:r>
            <a:r>
              <a:rPr lang="en-US" sz="2000" dirty="0" smtClean="0">
                <a:latin typeface="Book Antiqua" pitchFamily="18" charset="0"/>
              </a:rPr>
              <a:t>. 51-52. </a:t>
            </a:r>
            <a:r>
              <a:rPr lang="en-US" sz="2000" dirty="0" err="1" smtClean="0">
                <a:latin typeface="Book Antiqua" pitchFamily="18" charset="0"/>
              </a:rPr>
              <a:t>Abdulkadir.M</a:t>
            </a:r>
            <a:r>
              <a:rPr lang="en-US" sz="2000" dirty="0" smtClean="0">
                <a:latin typeface="Book Antiqua" pitchFamily="18" charset="0"/>
              </a:rPr>
              <a:t>).</a:t>
            </a:r>
          </a:p>
          <a:p>
            <a:pPr marL="514350" indent="-514350">
              <a:buNone/>
            </a:pPr>
            <a:r>
              <a:rPr lang="en-US" sz="2000" dirty="0" smtClean="0">
                <a:latin typeface="Book Antiqua" pitchFamily="18" charset="0"/>
              </a:rPr>
              <a:t>	</a:t>
            </a:r>
            <a:r>
              <a:rPr lang="en-US" sz="2000" dirty="0" smtClean="0">
                <a:latin typeface="Book Antiqua" pitchFamily="18" charset="0"/>
              </a:rPr>
              <a:t>(</a:t>
            </a:r>
            <a:r>
              <a:rPr lang="en-US" sz="2000" dirty="0" err="1" smtClean="0">
                <a:latin typeface="Book Antiqua" pitchFamily="18" charset="0"/>
              </a:rPr>
              <a:t>perhatikan</a:t>
            </a:r>
            <a:r>
              <a:rPr lang="en-US" sz="2000" dirty="0" smtClean="0">
                <a:latin typeface="Book Antiqua" pitchFamily="18" charset="0"/>
              </a:rPr>
              <a:t> “letter of credit” =LC) </a:t>
            </a:r>
            <a:r>
              <a:rPr lang="en-US" sz="2000" dirty="0" err="1" smtClean="0">
                <a:latin typeface="Book Antiqua" pitchFamily="18" charset="0"/>
              </a:rPr>
              <a:t>yaitu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yg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ditulis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oleh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seorang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lain (bank) </a:t>
            </a:r>
            <a:r>
              <a:rPr lang="en-US" sz="2000" dirty="0" err="1" smtClean="0">
                <a:latin typeface="Book Antiqua" pitchFamily="18" charset="0"/>
              </a:rPr>
              <a:t>dgn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permuintaan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suapaya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kepada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ketiga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dibayar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disediakan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sejumlah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uang</a:t>
            </a:r>
            <a:r>
              <a:rPr lang="en-US" sz="2000" dirty="0" smtClean="0">
                <a:latin typeface="Book Antiqua" pitchFamily="18" charset="0"/>
              </a:rPr>
              <a:t>. 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Syarat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wesel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Istilah</a:t>
            </a:r>
            <a:r>
              <a:rPr lang="en-US" sz="2000" dirty="0" smtClean="0">
                <a:latin typeface="Book Antiqua" pitchFamily="18" charset="0"/>
              </a:rPr>
              <a:t> “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 “ </a:t>
            </a:r>
            <a:r>
              <a:rPr lang="en-US" sz="2000" dirty="0" err="1" smtClean="0">
                <a:latin typeface="Book Antiqua" pitchFamily="18" charset="0"/>
              </a:rPr>
              <a:t>harus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dimuatkan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dlm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teksnya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sendiri</a:t>
            </a:r>
            <a:r>
              <a:rPr lang="en-US" sz="2000" dirty="0" smtClean="0">
                <a:latin typeface="Book Antiqua" pitchFamily="18" charset="0"/>
              </a:rPr>
              <a:t>   </a:t>
            </a:r>
            <a:r>
              <a:rPr lang="en-US" sz="2000" dirty="0" err="1" smtClean="0">
                <a:latin typeface="Book Antiqua" pitchFamily="18" charset="0"/>
              </a:rPr>
              <a:t>dan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disebutkan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dalam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</a:t>
            </a:r>
            <a:r>
              <a:rPr lang="en-US" sz="2000" dirty="0" err="1" smtClean="0">
                <a:latin typeface="Book Antiqua" pitchFamily="18" charset="0"/>
              </a:rPr>
              <a:t>ahasa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itu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ditulis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Perintah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tidak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bersyarat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untuk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membayar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sejumlah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uang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tertentu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Nama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yang </a:t>
            </a:r>
            <a:r>
              <a:rPr lang="en-US" sz="2000" dirty="0" err="1" smtClean="0">
                <a:latin typeface="Book Antiqua" pitchFamily="18" charset="0"/>
              </a:rPr>
              <a:t>harus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membayarnya</a:t>
            </a:r>
            <a:r>
              <a:rPr lang="en-US" sz="20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tersangkut</a:t>
            </a:r>
            <a:r>
              <a:rPr lang="en-US" sz="2000" dirty="0" smtClean="0">
                <a:latin typeface="Book Antiqua" pitchFamily="18" charset="0"/>
              </a:rPr>
              <a:t>);</a:t>
            </a:r>
          </a:p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Penetapan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bayar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nya</a:t>
            </a:r>
            <a:r>
              <a:rPr lang="en-US" sz="2000" dirty="0" smtClean="0">
                <a:latin typeface="Book Antiqua" pitchFamily="18" charset="0"/>
              </a:rPr>
              <a:t> ( </a:t>
            </a:r>
            <a:r>
              <a:rPr lang="en-US" sz="2000" dirty="0" err="1" smtClean="0">
                <a:latin typeface="Book Antiqua" pitchFamily="18" charset="0"/>
              </a:rPr>
              <a:t>hari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jatuh</a:t>
            </a:r>
            <a:r>
              <a:rPr lang="en-US" sz="2000" dirty="0" smtClean="0">
                <a:latin typeface="Book Antiqua" pitchFamily="18" charset="0"/>
              </a:rPr>
              <a:t>);</a:t>
            </a:r>
          </a:p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Penetapan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tempat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dimana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pembayaran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harus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dilakukan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Nama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kepada</a:t>
            </a:r>
            <a:r>
              <a:rPr lang="en-US" sz="2000" dirty="0" smtClean="0">
                <a:latin typeface="Book Antiqua" pitchFamily="18" charset="0"/>
              </a:rPr>
              <a:t>  </a:t>
            </a:r>
            <a:r>
              <a:rPr lang="en-US" sz="2000" dirty="0" err="1" smtClean="0">
                <a:latin typeface="Book Antiqua" pitchFamily="18" charset="0"/>
              </a:rPr>
              <a:t>siapa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atau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penggantinya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pembayaran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harus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dilakukan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Tanggal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tempat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suraty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wesel</a:t>
            </a:r>
            <a:r>
              <a:rPr lang="en-US" sz="2000" dirty="0" smtClean="0">
                <a:latin typeface="Book Antiqua" pitchFamily="18" charset="0"/>
              </a:rPr>
              <a:t>; </a:t>
            </a:r>
            <a:r>
              <a:rPr lang="en-US" sz="2000" dirty="0" err="1" smtClean="0">
                <a:latin typeface="Book Antiqua" pitchFamily="18" charset="0"/>
              </a:rPr>
              <a:t>diterbitkan</a:t>
            </a:r>
            <a:r>
              <a:rPr lang="en-US" sz="2000" dirty="0" smtClean="0">
                <a:latin typeface="Book Antiqua" pitchFamily="18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  <a:tabLst>
                <a:tab pos="2574925" algn="l"/>
                <a:tab pos="2635250" algn="l"/>
              </a:tabLst>
            </a:pPr>
            <a:r>
              <a:rPr lang="en-US" sz="2000" dirty="0" err="1" smtClean="0">
                <a:latin typeface="Book Antiqua" pitchFamily="18" charset="0"/>
              </a:rPr>
              <a:t>Tanda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tangan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orang</a:t>
            </a:r>
            <a:r>
              <a:rPr lang="en-US" sz="2000" dirty="0" smtClean="0">
                <a:latin typeface="Book Antiqua" pitchFamily="18" charset="0"/>
              </a:rPr>
              <a:t> yang </a:t>
            </a:r>
            <a:r>
              <a:rPr lang="en-US" sz="2000" dirty="0" err="1" smtClean="0">
                <a:latin typeface="Book Antiqua" pitchFamily="18" charset="0"/>
              </a:rPr>
              <a:t>menerbitkan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  <a:tabLst>
                <a:tab pos="2574925" algn="l"/>
                <a:tab pos="2635250" algn="l"/>
              </a:tabLst>
            </a:pPr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95AA-B7A4-4B4F-83A0-8AAD289809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415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4</vt:lpstr>
      <vt:lpstr>Pengertian Wesel</vt:lpstr>
      <vt:lpstr>Slide 3</vt:lpstr>
      <vt:lpstr>Slide 4</vt:lpstr>
      <vt:lpstr>Slide 5</vt:lpstr>
      <vt:lpstr>Terminologi dlm hukum wesel :</vt:lpstr>
      <vt:lpstr>Slide 7</vt:lpstr>
      <vt:lpstr>Slide 8</vt:lpstr>
      <vt:lpstr>Syarat wesel :</vt:lpstr>
      <vt:lpstr>Sejarah wesel 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</dc:title>
  <dc:creator>user</dc:creator>
  <cp:lastModifiedBy>user</cp:lastModifiedBy>
  <cp:revision>34</cp:revision>
  <dcterms:created xsi:type="dcterms:W3CDTF">2015-03-04T09:02:46Z</dcterms:created>
  <dcterms:modified xsi:type="dcterms:W3CDTF">2015-03-26T14:40:30Z</dcterms:modified>
</cp:coreProperties>
</file>