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74C56-E6E9-47F7-A834-F066BADA3E34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27865-3D36-4491-ACF8-D2A386E09E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A0BBB-627D-4299-A80B-C6973009BBC8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7332F-FA8F-4744-88BC-EE2DD1D7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1C15-06DD-46AD-9690-B3F7E66886F8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5B26-E4C0-4607-AF11-46AAA873A0CE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B28F-D952-4D31-9E5A-20BE88A16ED7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5B7D-2C0D-4514-BB9F-05F1F21896B9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764-8A77-4888-8843-64962A4C6010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1F90-EFB2-44D5-BA70-6C4E4A45C7FD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A582-0BAA-4A1E-94DC-B8997F141B0C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EE9E-1155-4858-AB27-75CBC1A69C95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F5E8-832E-4DA1-BFB8-C3F2A36AE122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7E5-FDBA-4F72-8306-50E8D0C2EBF9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28CB-398A-463A-9F8D-7B5F16FD5CA7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65F1F-B556-453D-97C7-F3FDE7ACFBF7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56DF7-8961-469A-8CB3-8BBE66079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 smtClean="0">
                <a:latin typeface="Book Antiqua" pitchFamily="18" charset="0"/>
              </a:rPr>
              <a:t>Pertemuan</a:t>
            </a:r>
            <a:r>
              <a:rPr lang="en-US" sz="3200" dirty="0" smtClean="0">
                <a:latin typeface="Book Antiqua" pitchFamily="18" charset="0"/>
              </a:rPr>
              <a:t> 7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latin typeface="Book Antiqua" pitchFamily="18" charset="0"/>
              </a:rPr>
              <a:t>Surat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Sanggup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dan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Promes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atas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tunjuk</a:t>
            </a:r>
            <a:r>
              <a:rPr lang="en-US" b="1" dirty="0" smtClean="0">
                <a:latin typeface="Book Antiqua" pitchFamily="18" charset="0"/>
              </a:rPr>
              <a:t>.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err="1" smtClean="0">
                <a:latin typeface="Book Antiqua" pitchFamily="18" charset="0"/>
              </a:rPr>
              <a:t>Syarat</a:t>
            </a:r>
            <a:r>
              <a:rPr lang="en-US" sz="3100" dirty="0" smtClean="0">
                <a:latin typeface="Book Antiqua" pitchFamily="18" charset="0"/>
              </a:rPr>
              <a:t> –</a:t>
            </a:r>
            <a:r>
              <a:rPr lang="en-US" sz="3100" dirty="0" err="1" smtClean="0">
                <a:latin typeface="Book Antiqua" pitchFamily="18" charset="0"/>
              </a:rPr>
              <a:t>syarat</a:t>
            </a:r>
            <a:r>
              <a:rPr lang="en-US" sz="3100" dirty="0" smtClean="0">
                <a:latin typeface="Book Antiqua" pitchFamily="18" charset="0"/>
              </a:rPr>
              <a:t> formal </a:t>
            </a:r>
            <a:r>
              <a:rPr lang="en-US" sz="3100" dirty="0" err="1" smtClean="0">
                <a:latin typeface="Book Antiqua" pitchFamily="18" charset="0"/>
              </a:rPr>
              <a:t>surat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sanggup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sz="2700" dirty="0" smtClean="0">
                <a:latin typeface="Book Antiqua" pitchFamily="18" charset="0"/>
              </a:rPr>
              <a:t>(ps.174 KUHD)</a:t>
            </a:r>
            <a:endParaRPr lang="en-US" sz="27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Klausula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order,Surat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sanggup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Promesse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aan</a:t>
            </a:r>
            <a:r>
              <a:rPr lang="en-US" sz="2400" dirty="0" smtClean="0">
                <a:latin typeface="Book Antiqua" pitchFamily="18" charset="0"/>
              </a:rPr>
              <a:t> order;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Kesanggupan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tanpa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syarat</a:t>
            </a:r>
            <a:r>
              <a:rPr lang="en-US" sz="2400" dirty="0" smtClean="0">
                <a:latin typeface="Book Antiqua" pitchFamily="18" charset="0"/>
              </a:rPr>
              <a:t> 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Penetapan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bayar</a:t>
            </a:r>
            <a:r>
              <a:rPr lang="en-US" sz="2400" dirty="0" smtClean="0">
                <a:latin typeface="Book Antiqua" pitchFamily="18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Penetapan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tempat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dimana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harus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dilakukan</a:t>
            </a:r>
            <a:r>
              <a:rPr lang="en-US" sz="2400" dirty="0" smtClean="0">
                <a:latin typeface="Book Antiqua" pitchFamily="18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Nama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orang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kpd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siapa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penggantinya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harus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dilakukan</a:t>
            </a:r>
            <a:r>
              <a:rPr lang="en-US" sz="2400" dirty="0" smtClean="0">
                <a:latin typeface="Book Antiqua" pitchFamily="18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Tanggal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tempat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sanggup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ditanda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tangani</a:t>
            </a:r>
            <a:r>
              <a:rPr lang="en-US" sz="2400" dirty="0" smtClean="0">
                <a:latin typeface="Book Antiqua" pitchFamily="18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ook Antiqua" pitchFamily="18" charset="0"/>
              </a:rPr>
              <a:t>Tanda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orang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mengeluarkan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sanggup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 marL="457200" indent="-457200">
              <a:buNone/>
            </a:pPr>
            <a:endParaRPr lang="en-US" sz="2400" dirty="0" smtClean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Promess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toonder</a:t>
            </a:r>
            <a:r>
              <a:rPr lang="en-US" sz="2800" dirty="0" smtClean="0">
                <a:latin typeface="Book Antiqua" pitchFamily="18" charset="0"/>
              </a:rPr>
              <a:t> :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promess</a:t>
            </a:r>
            <a:r>
              <a:rPr lang="en-US" sz="2800" b="1" dirty="0" smtClean="0">
                <a:latin typeface="Book Antiqua" pitchFamily="18" charset="0"/>
              </a:rPr>
              <a:t> = </a:t>
            </a:r>
            <a:r>
              <a:rPr lang="en-US" sz="2800" b="1" dirty="0" err="1" smtClean="0">
                <a:latin typeface="Book Antiqua" pitchFamily="18" charset="0"/>
              </a:rPr>
              <a:t>promesse</a:t>
            </a:r>
            <a:r>
              <a:rPr lang="en-US" sz="2800" b="1" dirty="0" smtClean="0">
                <a:latin typeface="Book Antiqua" pitchFamily="18" charset="0"/>
              </a:rPr>
              <a:t>  (</a:t>
            </a:r>
            <a:r>
              <a:rPr lang="en-US" sz="2800" b="1" dirty="0" err="1" smtClean="0">
                <a:latin typeface="Book Antiqua" pitchFamily="18" charset="0"/>
              </a:rPr>
              <a:t>Prancis</a:t>
            </a:r>
            <a:r>
              <a:rPr lang="en-US" sz="2800" b="1" dirty="0" smtClean="0">
                <a:latin typeface="Book Antiqua" pitchFamily="18" charset="0"/>
              </a:rPr>
              <a:t>)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artinya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janji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yaitu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janji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menanda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menyanggupi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janji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 yang </a:t>
            </a:r>
            <a:r>
              <a:rPr lang="en-US" sz="2800" dirty="0" err="1" smtClean="0">
                <a:latin typeface="Book Antiqua" pitchFamily="18" charset="0"/>
              </a:rPr>
              <a:t>tersebut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setiap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pemegangnya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Promess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sifatnya</a:t>
            </a:r>
            <a:r>
              <a:rPr lang="en-US" sz="2800" b="1" dirty="0" smtClean="0">
                <a:latin typeface="Book Antiqua" pitchFamily="18" charset="0"/>
              </a:rPr>
              <a:t>  </a:t>
            </a:r>
            <a:r>
              <a:rPr lang="en-US" sz="2800" b="1" dirty="0" err="1" smtClean="0">
                <a:latin typeface="Book Antiqua" pitchFamily="18" charset="0"/>
              </a:rPr>
              <a:t>atas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tunjuk</a:t>
            </a:r>
            <a:r>
              <a:rPr lang="en-US" sz="2800" b="1" dirty="0" smtClean="0">
                <a:latin typeface="Book Antiqua" pitchFamily="18" charset="0"/>
              </a:rPr>
              <a:t> (</a:t>
            </a:r>
            <a:r>
              <a:rPr lang="en-US" sz="2800" b="1" dirty="0" err="1" smtClean="0">
                <a:latin typeface="Book Antiqua" pitchFamily="18" charset="0"/>
              </a:rPr>
              <a:t>aan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toonder</a:t>
            </a:r>
            <a:r>
              <a:rPr lang="en-US" sz="2800" b="1" dirty="0" smtClean="0">
                <a:latin typeface="Book Antiqua" pitchFamily="18" charset="0"/>
              </a:rPr>
              <a:t>)</a:t>
            </a:r>
            <a:r>
              <a:rPr lang="en-US" sz="2800" dirty="0" smtClean="0">
                <a:latin typeface="Book Antiqua" pitchFamily="18" charset="0"/>
              </a:rPr>
              <a:t> = </a:t>
            </a:r>
            <a:r>
              <a:rPr lang="en-US" sz="2800" dirty="0" err="1" smtClean="0">
                <a:latin typeface="Book Antiqua" pitchFamily="18" charset="0"/>
              </a:rPr>
              <a:t>siapa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saja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memagang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setiap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saat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ia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meperlihatkannya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 yang </a:t>
            </a:r>
            <a:r>
              <a:rPr lang="en-US" sz="2800" dirty="0" err="1" smtClean="0">
                <a:latin typeface="Book Antiqua" pitchFamily="18" charset="0"/>
              </a:rPr>
              <a:t>menanda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tangani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ia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memperoleh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pengertian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promes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tunjuk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sbb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berisi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janji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kesanggupan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diperlihatkan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Contoh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promes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tunjuk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4572000"/>
            <a:ext cx="73152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Yang </a:t>
            </a:r>
            <a:r>
              <a:rPr lang="en-US" dirty="0" err="1" smtClean="0"/>
              <a:t>betanda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 </a:t>
            </a:r>
            <a:r>
              <a:rPr lang="en-US" dirty="0" err="1" smtClean="0"/>
              <a:t>sanggup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ditunjukan</a:t>
            </a:r>
            <a:endParaRPr lang="en-US" dirty="0" smtClean="0"/>
          </a:p>
          <a:p>
            <a:pPr algn="ctr"/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juta</a:t>
            </a:r>
            <a:r>
              <a:rPr lang="en-US" dirty="0" smtClean="0"/>
              <a:t> rupiah.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Rp.1.000.000.-              Bandung,  5 Mei 1999</a:t>
            </a:r>
          </a:p>
          <a:p>
            <a:pPr algn="ctr"/>
            <a:r>
              <a:rPr lang="en-US" dirty="0" smtClean="0"/>
              <a:t>                           </a:t>
            </a:r>
            <a:r>
              <a:rPr lang="en-US" dirty="0" err="1" smtClean="0"/>
              <a:t>PT.Antara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algn="ctr"/>
            <a:r>
              <a:rPr lang="en-US" dirty="0" smtClean="0"/>
              <a:t>                       (Manager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dirty="0" smtClean="0">
                <a:latin typeface="Book Antiqua" pitchFamily="18" charset="0"/>
              </a:rPr>
              <a:t> </a:t>
            </a:r>
            <a:endParaRPr lang="en-US" sz="2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Penerbitan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Promes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tunjuk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algn="just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penglihatan</a:t>
            </a:r>
            <a:r>
              <a:rPr lang="en-US" sz="2800" dirty="0" smtClean="0">
                <a:latin typeface="Book Antiqua" pitchFamily="18" charset="0"/>
              </a:rPr>
              <a:t> (op </a:t>
            </a:r>
            <a:r>
              <a:rPr lang="en-US" sz="2800" dirty="0" err="1" smtClean="0">
                <a:latin typeface="Book Antiqua" pitchFamily="18" charset="0"/>
              </a:rPr>
              <a:t>zich</a:t>
            </a:r>
            <a:r>
              <a:rPr lang="en-US" sz="2800" dirty="0" smtClean="0">
                <a:latin typeface="Book Antiqua" pitchFamily="18" charset="0"/>
              </a:rPr>
              <a:t>, at sight. on demand), </a:t>
            </a:r>
            <a:r>
              <a:rPr lang="en-US" sz="2800" dirty="0" err="1" smtClean="0">
                <a:latin typeface="Book Antiqua" pitchFamily="18" charset="0"/>
              </a:rPr>
              <a:t>dimana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promes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tunjuk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memuat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mirip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kertas</a:t>
            </a:r>
            <a:r>
              <a:rPr lang="en-US" sz="2800" dirty="0" smtClean="0">
                <a:latin typeface="Book Antiqua" pitchFamily="18" charset="0"/>
              </a:rPr>
              <a:t> bank </a:t>
            </a:r>
            <a:r>
              <a:rPr lang="en-US" sz="2800" dirty="0" err="1" smtClean="0">
                <a:latin typeface="Book Antiqua" pitchFamily="18" charset="0"/>
              </a:rPr>
              <a:t>berlaku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alat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seperti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kertas</a:t>
            </a:r>
            <a:r>
              <a:rPr lang="en-US" sz="2800" dirty="0" smtClean="0">
                <a:latin typeface="Book Antiqua" pitchFamily="18" charset="0"/>
              </a:rPr>
              <a:t> bank.</a:t>
            </a:r>
          </a:p>
          <a:p>
            <a:pPr algn="just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sesudah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penglihatan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nazicht</a:t>
            </a:r>
            <a:r>
              <a:rPr lang="en-US" sz="2800" dirty="0" smtClean="0">
                <a:latin typeface="Book Antiqua" pitchFamily="18" charset="0"/>
              </a:rPr>
              <a:t>, after sight), </a:t>
            </a:r>
            <a:r>
              <a:rPr lang="en-US" sz="2800" dirty="0" err="1" smtClean="0">
                <a:latin typeface="Book Antiqua" pitchFamily="18" charset="0"/>
              </a:rPr>
              <a:t>memuat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tertentu,dan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mirip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bilyet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giro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merupakan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tanggal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efektif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penawaran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1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 	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promes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tunjuk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jangka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waktu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penawaran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yaitu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setelah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enam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diterimanya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penerimaannya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dihitung</a:t>
            </a:r>
            <a:r>
              <a:rPr lang="en-US" sz="2800" dirty="0" smtClean="0">
                <a:latin typeface="Book Antiqua" pitchFamily="18" charset="0"/>
              </a:rPr>
              <a:t>. 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latin typeface="Book Antiqua" pitchFamily="18" charset="0"/>
              </a:rPr>
              <a:t>Surat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Sanggup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Book Antiqua" pitchFamily="18" charset="0"/>
              </a:rPr>
              <a:t>Istilah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err="1" smtClean="0">
                <a:latin typeface="Book Antiqua" pitchFamily="18" charset="0"/>
              </a:rPr>
              <a:t>orderbriefje</a:t>
            </a:r>
            <a:r>
              <a:rPr lang="en-US" sz="2800" dirty="0" smtClean="0">
                <a:latin typeface="Book Antiqua" pitchFamily="18" charset="0"/>
              </a:rPr>
              <a:t> ( </a:t>
            </a:r>
            <a:r>
              <a:rPr lang="en-US" sz="2800" dirty="0" err="1" smtClean="0">
                <a:latin typeface="Book Antiqua" pitchFamily="18" charset="0"/>
              </a:rPr>
              <a:t>Bld</a:t>
            </a:r>
            <a:r>
              <a:rPr lang="en-US" sz="2800" dirty="0" smtClean="0">
                <a:latin typeface="Book Antiqua" pitchFamily="18" charset="0"/>
              </a:rPr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Book Antiqua" pitchFamily="18" charset="0"/>
              </a:rPr>
              <a:t>billet a </a:t>
            </a:r>
            <a:r>
              <a:rPr lang="en-US" sz="2800" dirty="0" err="1" smtClean="0">
                <a:latin typeface="Book Antiqua" pitchFamily="18" charset="0"/>
              </a:rPr>
              <a:t>ordre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Franscis</a:t>
            </a:r>
            <a:r>
              <a:rPr lang="en-US" sz="2800" dirty="0" smtClean="0">
                <a:latin typeface="Book Antiqua" pitchFamily="18" charset="0"/>
              </a:rPr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Book Antiqua" pitchFamily="18" charset="0"/>
              </a:rPr>
              <a:t>promissory note (</a:t>
            </a:r>
            <a:r>
              <a:rPr lang="en-US" sz="2800" dirty="0" err="1" smtClean="0">
                <a:latin typeface="Book Antiqua" pitchFamily="18" charset="0"/>
              </a:rPr>
              <a:t>Ing</a:t>
            </a:r>
            <a:r>
              <a:rPr lang="en-US" sz="2800" dirty="0" smtClean="0">
                <a:latin typeface="Book Antiqua" pitchFamily="18" charset="0"/>
              </a:rPr>
              <a:t>.);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err="1" smtClean="0">
                <a:latin typeface="Book Antiqua" pitchFamily="18" charset="0"/>
              </a:rPr>
              <a:t>promesse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aan</a:t>
            </a:r>
            <a:r>
              <a:rPr lang="en-US" sz="2800" dirty="0" smtClean="0">
                <a:latin typeface="Book Antiqua" pitchFamily="18" charset="0"/>
              </a:rPr>
              <a:t> order (</a:t>
            </a:r>
            <a:r>
              <a:rPr lang="en-US" sz="2800" dirty="0" err="1" smtClean="0">
                <a:latin typeface="Book Antiqua" pitchFamily="18" charset="0"/>
              </a:rPr>
              <a:t>uu</a:t>
            </a:r>
            <a:r>
              <a:rPr lang="en-US" sz="2800" dirty="0" smtClean="0">
                <a:latin typeface="Book Antiqua" pitchFamily="18" charset="0"/>
              </a:rPr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err="1" smtClean="0">
                <a:latin typeface="Book Antiqua" pitchFamily="18" charset="0"/>
              </a:rPr>
              <a:t>Istilah</a:t>
            </a:r>
            <a:r>
              <a:rPr lang="en-US" sz="2800" dirty="0" smtClean="0">
                <a:latin typeface="Book Antiqua" pitchFamily="18" charset="0"/>
              </a:rPr>
              <a:t> lain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</a:t>
            </a:r>
            <a:r>
              <a:rPr lang="en-US" sz="2800" dirty="0" smtClean="0">
                <a:latin typeface="Book Antiqua" pitchFamily="18" charset="0"/>
              </a:rPr>
              <a:t> ,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bersal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kata</a:t>
            </a:r>
            <a:r>
              <a:rPr lang="en-US" sz="2800" dirty="0" smtClean="0">
                <a:latin typeface="Book Antiqua" pitchFamily="18" charset="0"/>
              </a:rPr>
              <a:t> “accept”(Francis) </a:t>
            </a:r>
            <a:r>
              <a:rPr lang="en-US" sz="2800" dirty="0" err="1" smtClean="0">
                <a:latin typeface="Book Antiqua" pitchFamily="18" charset="0"/>
              </a:rPr>
              <a:t>artinya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setuju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mengandung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janji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penanda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setuju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sejumlah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waktu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sanggup</a:t>
            </a:r>
            <a:r>
              <a:rPr lang="en-US" sz="2800" b="1" dirty="0" smtClean="0">
                <a:latin typeface="Book Antiqua" pitchFamily="18" charset="0"/>
              </a:rPr>
              <a:t> (</a:t>
            </a:r>
            <a:r>
              <a:rPr lang="en-US" sz="2800" b="1" dirty="0" err="1" smtClean="0">
                <a:latin typeface="Book Antiqua" pitchFamily="18" charset="0"/>
              </a:rPr>
              <a:t>aksep</a:t>
            </a:r>
            <a:r>
              <a:rPr lang="en-US" sz="2800" b="1" dirty="0" smtClean="0">
                <a:latin typeface="Book Antiqua" pitchFamily="18" charset="0"/>
              </a:rPr>
              <a:t>)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endParaRPr lang="en-US" sz="28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setuju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dlm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terikatnya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akseptan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dlm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Berdasarkan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pasal</a:t>
            </a:r>
            <a:r>
              <a:rPr lang="en-US" sz="2800" dirty="0" smtClean="0">
                <a:latin typeface="Book Antiqua" pitchFamily="18" charset="0"/>
              </a:rPr>
              <a:t> 174 KUHD  (</a:t>
            </a:r>
            <a:r>
              <a:rPr lang="en-US" sz="2800" dirty="0" err="1" smtClean="0">
                <a:latin typeface="Book Antiqua" pitchFamily="18" charset="0"/>
              </a:rPr>
              <a:t>ttg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syarat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maka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didefinisikan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sbb</a:t>
            </a:r>
            <a:r>
              <a:rPr lang="en-US" sz="2800" dirty="0" smtClean="0">
                <a:latin typeface="Book Antiqua" pitchFamily="18" charset="0"/>
              </a:rPr>
              <a:t> :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memuat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promesse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aan</a:t>
            </a:r>
            <a:r>
              <a:rPr lang="en-US" sz="2800" dirty="0" smtClean="0">
                <a:latin typeface="Book Antiqua" pitchFamily="18" charset="0"/>
              </a:rPr>
              <a:t>  order, yang </a:t>
            </a:r>
            <a:r>
              <a:rPr lang="en-US" sz="2800" dirty="0" err="1" smtClean="0">
                <a:latin typeface="Book Antiqua" pitchFamily="18" charset="0"/>
              </a:rPr>
              <a:t>ditanda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tanggal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tempat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menyanggupi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tanpa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syarat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tempat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Bentuk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=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 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000" dirty="0" smtClean="0">
                <a:latin typeface="Book Antiqua" pitchFamily="18" charset="0"/>
              </a:rPr>
              <a:t>(</a:t>
            </a:r>
            <a:r>
              <a:rPr lang="en-US" sz="2000" dirty="0" err="1" smtClean="0">
                <a:latin typeface="Book Antiqua" pitchFamily="18" charset="0"/>
              </a:rPr>
              <a:t>lihat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Abdulkadir</a:t>
            </a:r>
            <a:r>
              <a:rPr lang="en-US" sz="2000" dirty="0" smtClean="0">
                <a:latin typeface="Book Antiqua" pitchFamily="18" charset="0"/>
              </a:rPr>
              <a:t> M</a:t>
            </a:r>
            <a:r>
              <a:rPr lang="en-US" sz="2000" dirty="0" smtClean="0">
                <a:latin typeface="Book Antiqua" pitchFamily="18" charset="0"/>
              </a:rPr>
              <a:t>. “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berharga</a:t>
            </a:r>
            <a:r>
              <a:rPr lang="en-US" sz="2000" dirty="0" smtClean="0">
                <a:latin typeface="Book Antiqua" pitchFamily="18" charset="0"/>
              </a:rPr>
              <a:t>” </a:t>
            </a:r>
            <a:r>
              <a:rPr lang="en-US" sz="2000" dirty="0" smtClean="0">
                <a:latin typeface="Book Antiqua" pitchFamily="18" charset="0"/>
              </a:rPr>
              <a:t>,</a:t>
            </a:r>
            <a:r>
              <a:rPr lang="en-US" sz="2000" dirty="0" err="1" smtClean="0">
                <a:latin typeface="Book Antiqua" pitchFamily="18" charset="0"/>
              </a:rPr>
              <a:t>hal</a:t>
            </a:r>
            <a:r>
              <a:rPr lang="en-US" sz="2000" dirty="0" smtClean="0">
                <a:latin typeface="Book Antiqua" pitchFamily="18" charset="0"/>
              </a:rPr>
              <a:t> 157 ,2013) </a:t>
            </a:r>
            <a:r>
              <a:rPr lang="en-US" sz="2000" dirty="0" err="1" smtClean="0">
                <a:latin typeface="Book Antiqua" pitchFamily="18" charset="0"/>
              </a:rPr>
              <a:t>dan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sanggup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Inggeris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dlm</a:t>
            </a:r>
            <a:r>
              <a:rPr lang="en-US" sz="2000" dirty="0" smtClean="0">
                <a:latin typeface="Book Antiqua" pitchFamily="18" charset="0"/>
              </a:rPr>
              <a:t> ps.183 </a:t>
            </a:r>
            <a:r>
              <a:rPr lang="en-US" sz="2000" dirty="0" err="1" smtClean="0">
                <a:latin typeface="Book Antiqua" pitchFamily="18" charset="0"/>
              </a:rPr>
              <a:t>ayat</a:t>
            </a:r>
            <a:r>
              <a:rPr lang="en-US" sz="2000" dirty="0" smtClean="0">
                <a:latin typeface="Book Antiqua" pitchFamily="18" charset="0"/>
              </a:rPr>
              <a:t> 1 BEA.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terbit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tergantung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perikatan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dasarnya</a:t>
            </a:r>
            <a:r>
              <a:rPr lang="en-US" sz="2800" dirty="0" smtClean="0">
                <a:latin typeface="Book Antiqua" pitchFamily="18" charset="0"/>
              </a:rPr>
              <a:t> , </a:t>
            </a:r>
            <a:r>
              <a:rPr lang="en-US" sz="2800" dirty="0" err="1" smtClean="0">
                <a:latin typeface="Book Antiqua" pitchFamily="18" charset="0"/>
              </a:rPr>
              <a:t>misal</a:t>
            </a:r>
            <a:r>
              <a:rPr lang="en-US" sz="2800" dirty="0" smtClean="0">
                <a:latin typeface="Book Antiqua" pitchFamily="18" charset="0"/>
              </a:rPr>
              <a:t> A </a:t>
            </a:r>
            <a:r>
              <a:rPr lang="en-US" sz="2800" dirty="0" err="1" smtClean="0">
                <a:latin typeface="Book Antiqua" pitchFamily="18" charset="0"/>
              </a:rPr>
              <a:t>punya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piutang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debitur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misalnya</a:t>
            </a:r>
            <a:r>
              <a:rPr lang="en-US" sz="2800" dirty="0" smtClean="0">
                <a:latin typeface="Book Antiqua" pitchFamily="18" charset="0"/>
              </a:rPr>
              <a:t> bank A)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piutang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tsb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ditagih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Kreditur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dpt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minta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Debitur</a:t>
            </a:r>
            <a:r>
              <a:rPr lang="en-US" sz="2800" dirty="0" smtClean="0">
                <a:latin typeface="Book Antiqua" pitchFamily="18" charset="0"/>
              </a:rPr>
              <a:t> (Bank A) </a:t>
            </a:r>
            <a:r>
              <a:rPr lang="en-US" sz="2800" dirty="0" err="1" smtClean="0">
                <a:latin typeface="Book Antiqua" pitchFamily="18" charset="0"/>
              </a:rPr>
              <a:t>supaya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terbitkan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sejumlah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piutang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tersebut</a:t>
            </a:r>
            <a:r>
              <a:rPr lang="en-US" sz="2800" dirty="0" smtClean="0">
                <a:latin typeface="Book Antiqua" pitchFamily="18" charset="0"/>
              </a:rPr>
              <a:t>.  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penggantinya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bila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butuh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dpt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dijual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lain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endosemen</a:t>
            </a:r>
            <a:r>
              <a:rPr lang="en-US" sz="2800" dirty="0" smtClean="0">
                <a:latin typeface="Book Antiqua" pitchFamily="18" charset="0"/>
              </a:rPr>
              <a:t>.                                                                                                                                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berklausula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berarti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promesse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)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Peralihan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endosemen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mirip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pengakuan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hutang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tapi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sama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krn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pengakuan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hutang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hutang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peralihannya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cesi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Surat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sanggup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sifatnya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Wingdings" pitchFamily="2" charset="2"/>
              <a:buChar char="§"/>
            </a:pP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sanggup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berklausula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atas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pengganti</a:t>
            </a:r>
            <a:r>
              <a:rPr lang="en-US" sz="2800" b="1" dirty="0" smtClean="0">
                <a:latin typeface="Book Antiqua" pitchFamily="18" charset="0"/>
              </a:rPr>
              <a:t> ;</a:t>
            </a:r>
          </a:p>
          <a:p>
            <a:pPr marL="514350" indent="-514350"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karena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berklausula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promesse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 marL="514350" indent="-514350"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peralihannya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cesi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sz="2800" b="1" dirty="0" smtClean="0">
                <a:latin typeface="Book Antiqua" pitchFamily="18" charset="0"/>
              </a:rPr>
              <a:t>.	</a:t>
            </a:r>
            <a:r>
              <a:rPr lang="en-US" sz="2800" b="1" dirty="0" err="1" smtClean="0">
                <a:latin typeface="Book Antiqua" pitchFamily="18" charset="0"/>
              </a:rPr>
              <a:t>Sebagai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alat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bukti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pinjam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uang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yaitu</a:t>
            </a:r>
            <a:endParaRPr lang="en-US" sz="2800" dirty="0" smtClean="0">
              <a:latin typeface="Book Antiqua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digolongkan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tagihan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hutang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perintah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melainkan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janji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alat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pinjaman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(credit means).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2400" b="1" dirty="0" err="1" smtClean="0">
                <a:latin typeface="Book Antiqua" pitchFamily="18" charset="0"/>
              </a:rPr>
              <a:t>Surat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sanggup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sebagai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alat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bayar</a:t>
            </a:r>
            <a:r>
              <a:rPr lang="en-US" sz="2400" b="1" dirty="0" smtClean="0">
                <a:latin typeface="Book Antiqua" pitchFamily="18" charset="0"/>
              </a:rPr>
              <a:t>  :</a:t>
            </a:r>
          </a:p>
          <a:p>
            <a:pPr marL="508000" lvl="1" indent="-50800" algn="just">
              <a:buNone/>
            </a:pPr>
            <a:r>
              <a:rPr lang="en-US" sz="2400" dirty="0" err="1" smtClean="0">
                <a:latin typeface="Book Antiqua" pitchFamily="18" charset="0"/>
              </a:rPr>
              <a:t>Penyimpan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menyanggupi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padanya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setiap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bila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siempunya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menghendakinya</a:t>
            </a:r>
            <a:r>
              <a:rPr lang="en-US" sz="2400" dirty="0" smtClean="0">
                <a:latin typeface="Book Antiqua" pitchFamily="18" charset="0"/>
              </a:rPr>
              <a:t>,</a:t>
            </a:r>
          </a:p>
          <a:p>
            <a:pPr marL="508000" lvl="1" indent="-50800" algn="just">
              <a:buNone/>
            </a:pPr>
            <a:r>
              <a:rPr lang="en-US" sz="2400" dirty="0" err="1" smtClean="0">
                <a:latin typeface="Book Antiqua" pitchFamily="18" charset="0"/>
              </a:rPr>
              <a:t>Caranya</a:t>
            </a:r>
            <a:r>
              <a:rPr lang="en-US" sz="2400" dirty="0" smtClean="0">
                <a:latin typeface="Book Antiqua" pitchFamily="18" charset="0"/>
              </a:rPr>
              <a:t> : </a:t>
            </a:r>
            <a:r>
              <a:rPr lang="en-US" sz="2400" dirty="0" err="1" smtClean="0">
                <a:latin typeface="Book Antiqua" pitchFamily="18" charset="0"/>
              </a:rPr>
              <a:t>siempunya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dana</a:t>
            </a:r>
            <a:r>
              <a:rPr lang="en-US" sz="2400" dirty="0" smtClean="0">
                <a:latin typeface="Book Antiqua" pitchFamily="18" charset="0"/>
              </a:rPr>
              <a:t> /</a:t>
            </a:r>
            <a:r>
              <a:rPr lang="en-US" sz="2400" dirty="0" err="1" smtClean="0">
                <a:latin typeface="Book Antiqua" pitchFamily="18" charset="0"/>
              </a:rPr>
              <a:t>penyimpan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menanda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tangani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sanggup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dapat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diperlihatkan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setiap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dikehendaki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oleh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pemegangnya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 marL="508000" lvl="1" indent="-50800" algn="just">
              <a:buNone/>
            </a:pPr>
            <a:r>
              <a:rPr lang="en-US" sz="2400" dirty="0" err="1" smtClean="0">
                <a:latin typeface="Book Antiqua" pitchFamily="18" charset="0"/>
              </a:rPr>
              <a:t>Jadi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disini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sanggup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lagi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bersifat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alat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bukti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pinjam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melainklan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bersifat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sebagai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alat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bayar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sejumlah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. </a:t>
            </a:r>
            <a:r>
              <a:rPr lang="en-US" sz="2400" dirty="0" err="1" smtClean="0">
                <a:latin typeface="Book Antiqua" pitchFamily="18" charset="0"/>
              </a:rPr>
              <a:t>Maka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pemegang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sanggup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dalam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hal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ini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pemegang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tunai</a:t>
            </a:r>
            <a:r>
              <a:rPr lang="en-US" sz="2400" dirty="0" smtClean="0">
                <a:latin typeface="Book Antiqua" pitchFamily="18" charset="0"/>
              </a:rPr>
              <a:t>, yang </a:t>
            </a:r>
            <a:r>
              <a:rPr lang="en-US" sz="2400" dirty="0" err="1" smtClean="0">
                <a:latin typeface="Book Antiqua" pitchFamily="18" charset="0"/>
              </a:rPr>
              <a:t>bermakna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seketika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dikehendakinya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sanggup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dpt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ditukarkan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tunai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diatur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dua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cara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Pengaturan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mendetail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Pengaturan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penunjukan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ketentuan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ttg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 smtClean="0">
                <a:latin typeface="Book Antiqua" pitchFamily="18" charset="0"/>
              </a:rPr>
              <a:t>	Indonesia </a:t>
            </a:r>
            <a:r>
              <a:rPr lang="en-US" sz="2800" dirty="0" err="1" smtClean="0">
                <a:latin typeface="Book Antiqua" pitchFamily="18" charset="0"/>
              </a:rPr>
              <a:t>mengikuti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dua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yaitu</a:t>
            </a:r>
            <a:r>
              <a:rPr lang="en-US" sz="2800" dirty="0" smtClean="0">
                <a:latin typeface="Book Antiqua" pitchFamily="18" charset="0"/>
              </a:rPr>
              <a:t> :  </a:t>
            </a:r>
            <a:r>
              <a:rPr lang="en-US" sz="2800" dirty="0" err="1" smtClean="0">
                <a:latin typeface="Book Antiqua" pitchFamily="18" charset="0"/>
              </a:rPr>
              <a:t>dasarkan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pasal</a:t>
            </a:r>
            <a:r>
              <a:rPr lang="en-US" sz="2800" dirty="0" smtClean="0">
                <a:latin typeface="Book Antiqua" pitchFamily="18" charset="0"/>
              </a:rPr>
              <a:t> 176 KHUD, </a:t>
            </a:r>
            <a:r>
              <a:rPr lang="en-US" sz="2800" dirty="0" err="1" smtClean="0">
                <a:latin typeface="Book Antiqua" pitchFamily="18" charset="0"/>
              </a:rPr>
              <a:t>antara</a:t>
            </a:r>
            <a:r>
              <a:rPr lang="en-US" sz="2800" dirty="0" smtClean="0">
                <a:latin typeface="Book Antiqua" pitchFamily="18" charset="0"/>
              </a:rPr>
              <a:t> lain : </a:t>
            </a:r>
            <a:r>
              <a:rPr lang="en-US" sz="2800" dirty="0" err="1" smtClean="0">
                <a:latin typeface="Book Antiqua" pitchFamily="18" charset="0"/>
              </a:rPr>
              <a:t>hal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endosemen</a:t>
            </a:r>
            <a:r>
              <a:rPr lang="en-US" sz="2800" dirty="0" smtClean="0">
                <a:latin typeface="Book Antiqua" pitchFamily="18" charset="0"/>
              </a:rPr>
              <a:t> (ps.110-119  KHUD) </a:t>
            </a:r>
            <a:r>
              <a:rPr lang="en-US" sz="2800" dirty="0" err="1" smtClean="0">
                <a:latin typeface="Book Antiqua" pitchFamily="18" charset="0"/>
              </a:rPr>
              <a:t>hal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bayar</a:t>
            </a:r>
            <a:r>
              <a:rPr lang="en-US" sz="2800" dirty="0" smtClean="0">
                <a:latin typeface="Book Antiqua" pitchFamily="18" charset="0"/>
              </a:rPr>
              <a:t> (ps.132 -136 </a:t>
            </a:r>
            <a:r>
              <a:rPr lang="en-US" sz="2800" dirty="0" err="1" smtClean="0">
                <a:latin typeface="Book Antiqua" pitchFamily="18" charset="0"/>
              </a:rPr>
              <a:t>Khud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dn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regres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non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(ps.142-149,151-153 KUHD),</a:t>
            </a:r>
          </a:p>
          <a:p>
            <a:pPr marL="514350" indent="-514350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dstnya</a:t>
            </a:r>
            <a:r>
              <a:rPr lang="en-US" sz="2800" dirty="0" smtClean="0">
                <a:latin typeface="Book Antiqua" pitchFamily="18" charset="0"/>
              </a:rPr>
              <a:t>….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6DF7-8961-469A-8CB3-8BBE660799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224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Pertemuan 7</vt:lpstr>
      <vt:lpstr>Surat Sanggup</vt:lpstr>
      <vt:lpstr>Slide 3</vt:lpstr>
      <vt:lpstr>Slide 4</vt:lpstr>
      <vt:lpstr>Slide 5</vt:lpstr>
      <vt:lpstr>Slide 6</vt:lpstr>
      <vt:lpstr>Surat sanggup sifatnya :</vt:lpstr>
      <vt:lpstr>Slide 8</vt:lpstr>
      <vt:lpstr>Slide 9</vt:lpstr>
      <vt:lpstr>Syarat –syarat formal surat sanggup : (ps.174 KUHD)</vt:lpstr>
      <vt:lpstr>Surat  Promess aan toonder :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7</dc:title>
  <dc:creator>user</dc:creator>
  <cp:lastModifiedBy>user</cp:lastModifiedBy>
  <cp:revision>35</cp:revision>
  <dcterms:created xsi:type="dcterms:W3CDTF">2015-03-04T15:11:41Z</dcterms:created>
  <dcterms:modified xsi:type="dcterms:W3CDTF">2015-04-20T04:24:17Z</dcterms:modified>
</cp:coreProperties>
</file>