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8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67746-6696-4908-8B7B-777C6BF4F778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ADC9D-0D0E-46BB-8275-A73FB9053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ADC9D-0D0E-46BB-8275-A73FB90538A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E472-D8A2-4C82-9979-2E3A4BB6005A}" type="datetime1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DFAC-FA06-4BD6-B2EA-2FA32253CEA0}" type="datetime1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94B9-FD09-4CB9-8267-039EBD43E89F}" type="datetime1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F80E-8C52-45ED-AA54-6E44B9089755}" type="datetime1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74C0-89DD-4AF2-9CEA-183A2DCDE736}" type="datetime1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6CC3-CF84-4670-BEF3-A5D1D1DB3276}" type="datetime1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1189-71AC-4FB7-9310-0B282F649486}" type="datetime1">
              <a:rPr lang="en-US" smtClean="0"/>
              <a:pPr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02AF-4893-47CF-AD91-412E60463B46}" type="datetime1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F266-B6FD-489E-9496-C300D2D71D1A}" type="datetime1">
              <a:rPr lang="en-US" smtClean="0"/>
              <a:pPr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6BB2-1B87-485A-B3C3-7784F308BEA2}" type="datetime1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6DF73-519D-44E7-99FA-2156B735907B}" type="datetime1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5EC9B-F15C-4C6F-BD15-88869181E9C0}" type="datetime1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A2F84-191D-41F7-9E42-2A6FEC59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Book Antiqua" pitchFamily="18" charset="0"/>
              </a:rPr>
              <a:t>Pertemuan</a:t>
            </a:r>
            <a:r>
              <a:rPr lang="en-US" sz="3200" dirty="0" smtClean="0">
                <a:latin typeface="Book Antiqua" pitchFamily="18" charset="0"/>
              </a:rPr>
              <a:t> 9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Berharga</a:t>
            </a:r>
            <a:r>
              <a:rPr lang="en-US" dirty="0" smtClean="0">
                <a:latin typeface="Book Antiqua" pitchFamily="18" charset="0"/>
              </a:rPr>
              <a:t>  yang </a:t>
            </a:r>
            <a:r>
              <a:rPr lang="en-US" dirty="0" err="1" smtClean="0">
                <a:latin typeface="Book Antiqua" pitchFamily="18" charset="0"/>
              </a:rPr>
              <a:t>diatur</a:t>
            </a:r>
            <a:r>
              <a:rPr lang="en-US" dirty="0" smtClean="0">
                <a:latin typeface="Book Antiqua" pitchFamily="18" charset="0"/>
              </a:rPr>
              <a:t> </a:t>
            </a:r>
          </a:p>
          <a:p>
            <a:r>
              <a:rPr lang="en-US" dirty="0" err="1" smtClean="0">
                <a:latin typeface="Book Antiqua" pitchFamily="18" charset="0"/>
              </a:rPr>
              <a:t>dalam</a:t>
            </a:r>
            <a:r>
              <a:rPr lang="en-US" dirty="0" smtClean="0">
                <a:latin typeface="Book Antiqua" pitchFamily="18" charset="0"/>
              </a:rPr>
              <a:t> KUHD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	</a:t>
            </a:r>
            <a:r>
              <a:rPr lang="en-US" b="1" dirty="0" err="1" smtClean="0">
                <a:latin typeface="Book Antiqua" pitchFamily="18" charset="0"/>
              </a:rPr>
              <a:t>Surat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Berharga</a:t>
            </a:r>
            <a:r>
              <a:rPr lang="en-US" b="1" dirty="0" smtClean="0">
                <a:latin typeface="Book Antiqua" pitchFamily="18" charset="0"/>
              </a:rPr>
              <a:t>  yang </a:t>
            </a:r>
            <a:r>
              <a:rPr lang="en-US" b="1" dirty="0" err="1" smtClean="0">
                <a:latin typeface="Book Antiqua" pitchFamily="18" charset="0"/>
              </a:rPr>
              <a:t>diatur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dalam</a:t>
            </a:r>
            <a:r>
              <a:rPr lang="en-US" b="1" dirty="0" smtClean="0">
                <a:latin typeface="Book Antiqua" pitchFamily="18" charset="0"/>
              </a:rPr>
              <a:t> KUHD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yaitu</a:t>
            </a:r>
            <a:r>
              <a:rPr lang="en-US" dirty="0" smtClean="0">
                <a:latin typeface="Book Antiqua" pitchFamily="18" charset="0"/>
              </a:rPr>
              <a:t> 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(ps.40,41 42 </a:t>
            </a:r>
            <a:r>
              <a:rPr lang="en-US" dirty="0" err="1" smtClean="0">
                <a:latin typeface="Book Antiqua" pitchFamily="18" charset="0"/>
              </a:rPr>
              <a:t>dasn</a:t>
            </a:r>
            <a:r>
              <a:rPr lang="en-US" dirty="0" smtClean="0">
                <a:latin typeface="Book Antiqua" pitchFamily="18" charset="0"/>
              </a:rPr>
              <a:t> 43 );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Book Antiqua" pitchFamily="18" charset="0"/>
              </a:rPr>
              <a:t>Charter party (ps.454, 455, 456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457 );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latin typeface="Book Antiqua" pitchFamily="18" charset="0"/>
              </a:rPr>
              <a:t>Konosemen</a:t>
            </a:r>
            <a:r>
              <a:rPr lang="en-US" dirty="0" smtClean="0">
                <a:latin typeface="Book Antiqua" pitchFamily="18" charset="0"/>
              </a:rPr>
              <a:t> (ps.504, 506 );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Book Antiqua" pitchFamily="18" charset="0"/>
              </a:rPr>
              <a:t>Delivery Order (ps.510 </a:t>
            </a:r>
            <a:r>
              <a:rPr lang="en-US" dirty="0" err="1" smtClean="0">
                <a:latin typeface="Book Antiqua" pitchFamily="18" charset="0"/>
              </a:rPr>
              <a:t>ayat</a:t>
            </a:r>
            <a:r>
              <a:rPr lang="en-US" dirty="0" smtClean="0">
                <a:latin typeface="Book Antiqua" pitchFamily="18" charset="0"/>
              </a:rPr>
              <a:t> 2 );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Book Antiqua" pitchFamily="18" charset="0"/>
              </a:rPr>
              <a:t>Polis (ps.255,256,257,258259,260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261)</a:t>
            </a:r>
          </a:p>
          <a:p>
            <a:pPr marL="514350" indent="-514350">
              <a:buFont typeface="+mj-lt"/>
              <a:buAutoNum type="alphaLcPeriod"/>
            </a:pP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Book Antiqua" pitchFamily="18" charset="0"/>
              </a:rPr>
              <a:t>Pengertian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Saham</a:t>
            </a:r>
            <a:r>
              <a:rPr lang="en-US" sz="2800" dirty="0" smtClean="0">
                <a:latin typeface="Book Antiqua" pitchFamily="18" charset="0"/>
              </a:rPr>
              <a:t/>
            </a:r>
            <a:br>
              <a:rPr lang="en-US" sz="2800" dirty="0" smtClean="0">
                <a:latin typeface="Book Antiqua" pitchFamily="18" charset="0"/>
              </a:rPr>
            </a:br>
            <a:r>
              <a:rPr lang="en-US" sz="2800" dirty="0" smtClean="0">
                <a:latin typeface="Book Antiqua" pitchFamily="18" charset="0"/>
              </a:rPr>
              <a:t>(ps. 40)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b="1" dirty="0" err="1" smtClean="0">
                <a:latin typeface="Book Antiqua" pitchFamily="18" charset="0"/>
              </a:rPr>
              <a:t>Saham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dpt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diartikan</a:t>
            </a:r>
            <a:r>
              <a:rPr lang="en-US" sz="2800" dirty="0" smtClean="0">
                <a:latin typeface="Book Antiqua" pitchFamily="18" charset="0"/>
              </a:rPr>
              <a:t> :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bagian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dari</a:t>
            </a:r>
            <a:r>
              <a:rPr lang="en-US" sz="2800" dirty="0" smtClean="0">
                <a:latin typeface="Book Antiqua" pitchFamily="18" charset="0"/>
              </a:rPr>
              <a:t> modal (</a:t>
            </a:r>
            <a:r>
              <a:rPr lang="en-US" sz="2800" dirty="0" err="1" smtClean="0">
                <a:latin typeface="Book Antiqua" pitchFamily="18" charset="0"/>
              </a:rPr>
              <a:t>lihat</a:t>
            </a:r>
            <a:r>
              <a:rPr lang="en-US" sz="2800" dirty="0" smtClean="0">
                <a:latin typeface="Book Antiqua" pitchFamily="18" charset="0"/>
              </a:rPr>
              <a:t> ps. 40 KUHD ) 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Jadi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saham</a:t>
            </a:r>
            <a:r>
              <a:rPr lang="en-US" sz="2800" dirty="0" smtClean="0">
                <a:latin typeface="Book Antiqua" pitchFamily="18" charset="0"/>
              </a:rPr>
              <a:t>= </a:t>
            </a:r>
            <a:r>
              <a:rPr lang="en-US" sz="2800" dirty="0" err="1" smtClean="0">
                <a:latin typeface="Book Antiqua" pitchFamily="18" charset="0"/>
              </a:rPr>
              <a:t>satu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bagian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dari</a:t>
            </a:r>
            <a:r>
              <a:rPr lang="en-US" sz="2800" dirty="0" smtClean="0">
                <a:latin typeface="Book Antiqua" pitchFamily="18" charset="0"/>
              </a:rPr>
              <a:t> modal </a:t>
            </a:r>
            <a:r>
              <a:rPr lang="en-US" sz="2800" dirty="0" err="1" smtClean="0">
                <a:latin typeface="Book Antiqua" pitchFamily="18" charset="0"/>
              </a:rPr>
              <a:t>perseroan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seratus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saham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artinya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bagian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dari</a:t>
            </a:r>
            <a:r>
              <a:rPr lang="en-US" sz="2800" dirty="0" smtClean="0">
                <a:latin typeface="Book Antiqua" pitchFamily="18" charset="0"/>
              </a:rPr>
              <a:t> modal </a:t>
            </a:r>
            <a:r>
              <a:rPr lang="en-US" sz="2800" dirty="0" err="1" smtClean="0">
                <a:latin typeface="Book Antiqua" pitchFamily="18" charset="0"/>
              </a:rPr>
              <a:t>perseroan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Misalnya</a:t>
            </a:r>
            <a:r>
              <a:rPr lang="en-US" sz="2800" dirty="0" smtClean="0">
                <a:latin typeface="Book Antiqua" pitchFamily="18" charset="0"/>
              </a:rPr>
              <a:t> : modal </a:t>
            </a:r>
            <a:r>
              <a:rPr lang="en-US" sz="2800" dirty="0" err="1" smtClean="0">
                <a:latin typeface="Book Antiqua" pitchFamily="18" charset="0"/>
              </a:rPr>
              <a:t>perseroan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ada</a:t>
            </a:r>
            <a:r>
              <a:rPr lang="en-US" sz="2800" dirty="0" smtClean="0">
                <a:latin typeface="Book Antiqua" pitchFamily="18" charset="0"/>
              </a:rPr>
              <a:t> 100 </a:t>
            </a:r>
            <a:r>
              <a:rPr lang="en-US" sz="2800" dirty="0" err="1" smtClean="0">
                <a:latin typeface="Book Antiqua" pitchFamily="18" charset="0"/>
              </a:rPr>
              <a:t>juta</a:t>
            </a:r>
            <a:r>
              <a:rPr lang="en-US" sz="2800" dirty="0" smtClean="0">
                <a:latin typeface="Book Antiqua" pitchFamily="18" charset="0"/>
              </a:rPr>
              <a:t> rupiah.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Modal </a:t>
            </a:r>
            <a:r>
              <a:rPr lang="en-US" sz="2800" dirty="0" err="1" smtClean="0">
                <a:latin typeface="Book Antiqua" pitchFamily="18" charset="0"/>
              </a:rPr>
              <a:t>perseroan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dibagi</a:t>
            </a:r>
            <a:r>
              <a:rPr lang="en-US" sz="2800" dirty="0" smtClean="0">
                <a:latin typeface="Book Antiqua" pitchFamily="18" charset="0"/>
              </a:rPr>
              <a:t> 1000 </a:t>
            </a:r>
            <a:r>
              <a:rPr lang="en-US" sz="2800" dirty="0" err="1" smtClean="0">
                <a:latin typeface="Book Antiqua" pitchFamily="18" charset="0"/>
              </a:rPr>
              <a:t>saham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jadi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saham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bernilai</a:t>
            </a:r>
            <a:r>
              <a:rPr lang="en-US" sz="2800" dirty="0" smtClean="0">
                <a:latin typeface="Book Antiqua" pitchFamily="18" charset="0"/>
              </a:rPr>
              <a:t> Rp.100.000,-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Jadi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nilai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setiap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saham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sama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tergantung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jumlah</a:t>
            </a:r>
            <a:r>
              <a:rPr lang="en-US" sz="2800" dirty="0" smtClean="0">
                <a:latin typeface="Book Antiqua" pitchFamily="18" charset="0"/>
              </a:rPr>
              <a:t> modal </a:t>
            </a:r>
            <a:r>
              <a:rPr lang="en-US" sz="2800" dirty="0" err="1" smtClean="0">
                <a:latin typeface="Book Antiqua" pitchFamily="18" charset="0"/>
              </a:rPr>
              <a:t>perseroan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dibagi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menjadi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bebebrapa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saham</a:t>
            </a:r>
            <a:r>
              <a:rPr lang="en-US" sz="2800" dirty="0" smtClean="0">
                <a:latin typeface="Book Antiqua" pitchFamily="18" charset="0"/>
              </a:rPr>
              <a:t>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latin typeface="Book Antiqua" pitchFamily="18" charset="0"/>
              </a:rPr>
              <a:t>Jadi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surat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adalah</a:t>
            </a:r>
            <a:r>
              <a:rPr lang="en-US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	 </a:t>
            </a:r>
            <a:r>
              <a:rPr lang="en-US" dirty="0" err="1" smtClean="0">
                <a:latin typeface="Book Antiqua" pitchFamily="18" charset="0"/>
              </a:rPr>
              <a:t>bukti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kepemilikan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atas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tertentu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b="1" dirty="0" err="1" smtClean="0">
                <a:latin typeface="Book Antiqua" pitchFamily="18" charset="0"/>
              </a:rPr>
              <a:t>Surat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Saham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kolektif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berarti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satu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lembar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bukti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berisi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seratus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atau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lebih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dirty="0" err="1" smtClean="0">
                <a:latin typeface="Book Antiqua" pitchFamily="18" charset="0"/>
              </a:rPr>
              <a:t>Jadi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bukti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dengan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adanya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bukti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ini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bisa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dengan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berwujud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daftar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yg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disimpan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oleh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pengurus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perseroan</a:t>
            </a:r>
            <a:r>
              <a:rPr lang="en-US" dirty="0" smtClean="0">
                <a:latin typeface="Book Antiqua" pitchFamily="18" charset="0"/>
              </a:rPr>
              <a:t>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dirty="0" err="1" smtClean="0">
                <a:latin typeface="Book Antiqua" pitchFamily="18" charset="0"/>
              </a:rPr>
              <a:t>Dalam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undang-undang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disebut</a:t>
            </a:r>
            <a:r>
              <a:rPr lang="en-US" dirty="0" smtClean="0">
                <a:latin typeface="Book Antiqua" pitchFamily="18" charset="0"/>
              </a:rPr>
              <a:t> “</a:t>
            </a:r>
            <a:r>
              <a:rPr lang="en-US" b="1" dirty="0" err="1" smtClean="0">
                <a:latin typeface="Book Antiqua" pitchFamily="18" charset="0"/>
              </a:rPr>
              <a:t>sero”</a:t>
            </a:r>
            <a:r>
              <a:rPr lang="en-US" dirty="0" err="1" smtClean="0">
                <a:latin typeface="Book Antiqua" pitchFamily="18" charset="0"/>
              </a:rPr>
              <a:t>pemilik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sero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disebut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dengan</a:t>
            </a:r>
            <a:r>
              <a:rPr lang="en-US" dirty="0" smtClean="0">
                <a:latin typeface="Book Antiqua" pitchFamily="18" charset="0"/>
              </a:rPr>
              <a:t> “</a:t>
            </a:r>
            <a:r>
              <a:rPr lang="en-US" b="1" dirty="0" err="1" smtClean="0">
                <a:latin typeface="Book Antiqua" pitchFamily="18" charset="0"/>
              </a:rPr>
              <a:t>pesero</a:t>
            </a:r>
            <a:r>
              <a:rPr lang="en-US" b="1" dirty="0" smtClean="0">
                <a:latin typeface="Book Antiqua" pitchFamily="18" charset="0"/>
              </a:rPr>
              <a:t>”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pemilik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disebut</a:t>
            </a:r>
            <a:r>
              <a:rPr lang="en-US" dirty="0" smtClean="0">
                <a:latin typeface="Book Antiqua" pitchFamily="18" charset="0"/>
              </a:rPr>
              <a:t> “</a:t>
            </a:r>
            <a:r>
              <a:rPr lang="en-US" dirty="0" err="1" smtClean="0">
                <a:latin typeface="Book Antiqua" pitchFamily="18" charset="0"/>
              </a:rPr>
              <a:t>pemegang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”.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b="1" dirty="0" smtClean="0">
                <a:latin typeface="Book Antiqua" pitchFamily="18" charset="0"/>
              </a:rPr>
              <a:t>Perseroan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berarti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suatu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badan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usaha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yg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modalnya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dibagi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dalam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beberapa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sero</a:t>
            </a:r>
            <a:r>
              <a:rPr lang="en-US" dirty="0" smtClean="0">
                <a:latin typeface="Book Antiqua" pitchFamily="18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b="1" dirty="0" smtClean="0">
                <a:latin typeface="Book Antiqua" pitchFamily="18" charset="0"/>
              </a:rPr>
              <a:t>Perseroan </a:t>
            </a:r>
            <a:r>
              <a:rPr lang="en-US" b="1" dirty="0" err="1" smtClean="0">
                <a:latin typeface="Book Antiqua" pitchFamily="18" charset="0"/>
              </a:rPr>
              <a:t>terbatas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berarti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suatu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badan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hukum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yg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modalnya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dibagi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dalam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banyak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sero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tanggung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jawab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persero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terbatas</a:t>
            </a:r>
            <a:r>
              <a:rPr lang="en-US" dirty="0" smtClean="0">
                <a:latin typeface="Book Antiqua" pitchFamily="18" charset="0"/>
              </a:rPr>
              <a:t>  pd </a:t>
            </a:r>
            <a:r>
              <a:rPr lang="en-US" dirty="0" err="1" smtClean="0">
                <a:latin typeface="Book Antiqua" pitchFamily="18" charset="0"/>
              </a:rPr>
              <a:t>jumlah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sero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yg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dimilikinya</a:t>
            </a:r>
            <a:r>
              <a:rPr lang="en-US" dirty="0" smtClean="0">
                <a:latin typeface="Book Antiqua" pitchFamily="18" charset="0"/>
              </a:rPr>
              <a:t>. (ps.40 </a:t>
            </a:r>
            <a:r>
              <a:rPr lang="en-US" dirty="0" err="1" smtClean="0">
                <a:latin typeface="Book Antiqua" pitchFamily="18" charset="0"/>
              </a:rPr>
              <a:t>ayat</a:t>
            </a:r>
            <a:r>
              <a:rPr lang="en-US" dirty="0" smtClean="0">
                <a:latin typeface="Book Antiqua" pitchFamily="18" charset="0"/>
              </a:rPr>
              <a:t> 2 ).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b="1" u="sng" dirty="0" err="1" smtClean="0">
                <a:latin typeface="Book Antiqua" pitchFamily="18" charset="0"/>
              </a:rPr>
              <a:t>Bentuk</a:t>
            </a:r>
            <a:r>
              <a:rPr lang="en-US" b="1" u="sng" dirty="0" smtClean="0">
                <a:latin typeface="Book Antiqua" pitchFamily="18" charset="0"/>
              </a:rPr>
              <a:t> </a:t>
            </a:r>
            <a:r>
              <a:rPr lang="en-US" b="1" u="sng" dirty="0" err="1" smtClean="0">
                <a:latin typeface="Book Antiqua" pitchFamily="18" charset="0"/>
              </a:rPr>
              <a:t>saham</a:t>
            </a:r>
            <a:r>
              <a:rPr lang="en-US" b="1" u="sng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:</a:t>
            </a:r>
          </a:p>
          <a:p>
            <a:pPr algn="just">
              <a:buNone/>
            </a:pPr>
            <a:r>
              <a:rPr lang="en-US" dirty="0" smtClean="0">
                <a:latin typeface="Book Antiqua" pitchFamily="18" charset="0"/>
              </a:rPr>
              <a:t>*	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diterbitkan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atas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nama</a:t>
            </a:r>
            <a:r>
              <a:rPr lang="en-US" dirty="0" smtClean="0">
                <a:latin typeface="Book Antiqua" pitchFamily="18" charset="0"/>
              </a:rPr>
              <a:t> ;</a:t>
            </a:r>
          </a:p>
          <a:p>
            <a:pPr algn="just">
              <a:buNone/>
            </a:pPr>
            <a:r>
              <a:rPr lang="en-US" dirty="0" smtClean="0">
                <a:latin typeface="Book Antiqua" pitchFamily="18" charset="0"/>
              </a:rPr>
              <a:t>*	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kepada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b="1" dirty="0" err="1" smtClean="0">
                <a:latin typeface="Book Antiqua" pitchFamily="18" charset="0"/>
              </a:rPr>
              <a:t>pembawa</a:t>
            </a:r>
            <a:r>
              <a:rPr lang="en-US" b="1" dirty="0" smtClean="0">
                <a:latin typeface="Book Antiqua" pitchFamily="18" charset="0"/>
              </a:rPr>
              <a:t> (</a:t>
            </a:r>
            <a:r>
              <a:rPr lang="en-US" b="1" dirty="0" err="1" smtClean="0">
                <a:latin typeface="Book Antiqua" pitchFamily="18" charset="0"/>
              </a:rPr>
              <a:t>saham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blanko</a:t>
            </a:r>
            <a:r>
              <a:rPr lang="en-US" dirty="0" smtClean="0">
                <a:latin typeface="Book Antiqua" pitchFamily="18" charset="0"/>
              </a:rPr>
              <a:t> ).</a:t>
            </a:r>
          </a:p>
          <a:p>
            <a:pPr algn="just"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u="sng" dirty="0" err="1" smtClean="0">
                <a:latin typeface="Book Antiqua" pitchFamily="18" charset="0"/>
              </a:rPr>
              <a:t>Penyerahan</a:t>
            </a:r>
            <a:r>
              <a:rPr lang="en-US" u="sng" dirty="0" smtClean="0">
                <a:latin typeface="Book Antiqua" pitchFamily="18" charset="0"/>
              </a:rPr>
              <a:t> </a:t>
            </a:r>
            <a:r>
              <a:rPr lang="en-US" u="sng" dirty="0" err="1" smtClean="0">
                <a:latin typeface="Book Antiqua" pitchFamily="18" charset="0"/>
              </a:rPr>
              <a:t>saham</a:t>
            </a:r>
            <a:r>
              <a:rPr lang="en-US" u="sng" dirty="0" smtClean="0">
                <a:latin typeface="Book Antiqua" pitchFamily="18" charset="0"/>
              </a:rPr>
              <a:t> </a:t>
            </a:r>
            <a:r>
              <a:rPr lang="en-US" u="sng" dirty="0" err="1" smtClean="0">
                <a:latin typeface="Book Antiqua" pitchFamily="18" charset="0"/>
              </a:rPr>
              <a:t>pembawa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dirty="0" err="1" smtClean="0">
                <a:latin typeface="Book Antiqua" pitchFamily="18" charset="0"/>
              </a:rPr>
              <a:t>blanko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err="1" smtClean="0">
                <a:latin typeface="Book Antiqua" pitchFamily="18" charset="0"/>
              </a:rPr>
              <a:t>dari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tangan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tangan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dirty="0" err="1" smtClean="0">
                <a:latin typeface="Book Antiqua" pitchFamily="18" charset="0"/>
              </a:rPr>
              <a:t>secara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fisik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u="sng" dirty="0" err="1" smtClean="0">
                <a:latin typeface="Book Antiqua" pitchFamily="18" charset="0"/>
              </a:rPr>
              <a:t>saham</a:t>
            </a:r>
            <a:r>
              <a:rPr lang="en-US" u="sng" dirty="0" smtClean="0">
                <a:latin typeface="Book Antiqua" pitchFamily="18" charset="0"/>
              </a:rPr>
              <a:t> </a:t>
            </a:r>
            <a:r>
              <a:rPr lang="en-US" u="sng" dirty="0" err="1" smtClean="0">
                <a:latin typeface="Book Antiqua" pitchFamily="18" charset="0"/>
              </a:rPr>
              <a:t>atas</a:t>
            </a:r>
            <a:r>
              <a:rPr lang="en-US" u="sng" dirty="0" smtClean="0">
                <a:latin typeface="Book Antiqua" pitchFamily="18" charset="0"/>
              </a:rPr>
              <a:t> </a:t>
            </a:r>
            <a:r>
              <a:rPr lang="en-US" u="sng" dirty="0" err="1" smtClean="0">
                <a:latin typeface="Book Antiqua" pitchFamily="18" charset="0"/>
              </a:rPr>
              <a:t>nama</a:t>
            </a:r>
            <a:r>
              <a:rPr lang="en-US" u="sng" dirty="0" smtClean="0">
                <a:latin typeface="Book Antiqua" pitchFamily="18" charset="0"/>
              </a:rPr>
              <a:t> </a:t>
            </a:r>
            <a:r>
              <a:rPr lang="en-US" u="sng" dirty="0" err="1" smtClean="0">
                <a:latin typeface="Book Antiqua" pitchFamily="18" charset="0"/>
              </a:rPr>
              <a:t>penyerahannya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dilakukan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dengan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cesi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atau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dapat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diatur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dalam</a:t>
            </a:r>
            <a:r>
              <a:rPr lang="en-US" dirty="0" smtClean="0">
                <a:latin typeface="Book Antiqua" pitchFamily="18" charset="0"/>
              </a:rPr>
              <a:t> AD </a:t>
            </a:r>
            <a:r>
              <a:rPr lang="en-US" dirty="0" err="1" smtClean="0">
                <a:latin typeface="Book Antiqua" pitchFamily="18" charset="0"/>
              </a:rPr>
              <a:t>dari</a:t>
            </a:r>
            <a:r>
              <a:rPr lang="en-US" dirty="0" smtClean="0">
                <a:latin typeface="Book Antiqua" pitchFamily="18" charset="0"/>
              </a:rPr>
              <a:t> PT. 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kepada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pembawa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dirty="0" err="1" smtClean="0">
                <a:latin typeface="Book Antiqua" pitchFamily="18" charset="0"/>
              </a:rPr>
              <a:t>blanko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err="1" smtClean="0">
                <a:latin typeface="Book Antiqua" pitchFamily="18" charset="0"/>
              </a:rPr>
              <a:t>termasuk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dalam</a:t>
            </a:r>
            <a:r>
              <a:rPr lang="en-US" dirty="0" smtClean="0">
                <a:latin typeface="Book Antiqua" pitchFamily="18" charset="0"/>
              </a:rPr>
              <a:t>  “</a:t>
            </a:r>
            <a:r>
              <a:rPr lang="en-US" b="1" u="sng" dirty="0" err="1" smtClean="0">
                <a:latin typeface="Book Antiqua" pitchFamily="18" charset="0"/>
              </a:rPr>
              <a:t>Surat</a:t>
            </a:r>
            <a:r>
              <a:rPr lang="en-US" b="1" u="sng" dirty="0" smtClean="0">
                <a:latin typeface="Book Antiqua" pitchFamily="18" charset="0"/>
              </a:rPr>
              <a:t> </a:t>
            </a:r>
            <a:r>
              <a:rPr lang="en-US" b="1" u="sng" dirty="0" err="1" smtClean="0">
                <a:latin typeface="Book Antiqua" pitchFamily="18" charset="0"/>
              </a:rPr>
              <a:t>Berharga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“ </a:t>
            </a:r>
            <a:r>
              <a:rPr lang="en-US" dirty="0" err="1" smtClean="0">
                <a:latin typeface="Book Antiqua" pitchFamily="18" charset="0"/>
              </a:rPr>
              <a:t>dan</a:t>
            </a: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	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atas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nama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termasuk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dalam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b="1" dirty="0" smtClean="0">
                <a:latin typeface="Book Antiqua" pitchFamily="18" charset="0"/>
              </a:rPr>
              <a:t>“</a:t>
            </a:r>
            <a:r>
              <a:rPr lang="en-US" b="1" u="sng" dirty="0" err="1" smtClean="0">
                <a:latin typeface="Book Antiqua" pitchFamily="18" charset="0"/>
              </a:rPr>
              <a:t>Surat</a:t>
            </a:r>
            <a:r>
              <a:rPr lang="en-US" b="1" u="sng" dirty="0" smtClean="0">
                <a:latin typeface="Book Antiqua" pitchFamily="18" charset="0"/>
              </a:rPr>
              <a:t> Yang </a:t>
            </a:r>
            <a:r>
              <a:rPr lang="en-US" b="1" u="sng" dirty="0" err="1" smtClean="0">
                <a:latin typeface="Book Antiqua" pitchFamily="18" charset="0"/>
              </a:rPr>
              <a:t>Berharga</a:t>
            </a:r>
            <a:r>
              <a:rPr lang="en-US" b="1" dirty="0" smtClean="0">
                <a:latin typeface="Book Antiqua" pitchFamily="18" charset="0"/>
              </a:rPr>
              <a:t> “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blanko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dirty="0" err="1" smtClean="0">
                <a:latin typeface="Book Antiqua" pitchFamily="18" charset="0"/>
              </a:rPr>
              <a:t>pembawa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err="1" smtClean="0">
                <a:latin typeface="Book Antiqua" pitchFamily="18" charset="0"/>
              </a:rPr>
              <a:t>tidak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boleh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diterbitkan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sebelum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distorkan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secara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penuh</a:t>
            </a:r>
            <a:r>
              <a:rPr lang="en-US" dirty="0" smtClean="0">
                <a:latin typeface="Book Antiqua" pitchFamily="18" charset="0"/>
              </a:rPr>
              <a:t>.(ps.41)</a:t>
            </a:r>
          </a:p>
          <a:p>
            <a:pPr algn="just"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atas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nama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boleh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diterbitkan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walaupun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masih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kekurangannya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atau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belum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penuh</a:t>
            </a:r>
            <a:r>
              <a:rPr lang="en-US" dirty="0" smtClean="0">
                <a:latin typeface="Book Antiqua" pitchFamily="18" charset="0"/>
              </a:rPr>
              <a:t>.(ps.43).</a:t>
            </a:r>
          </a:p>
          <a:p>
            <a:pPr algn="just"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sz="2400" dirty="0" smtClean="0">
                <a:latin typeface="Book Antiqua" pitchFamily="18" charset="0"/>
              </a:rPr>
              <a:t>(Note : </a:t>
            </a:r>
            <a:r>
              <a:rPr lang="en-US" sz="2400" dirty="0" err="1" smtClean="0">
                <a:latin typeface="Book Antiqua" pitchFamily="18" charset="0"/>
              </a:rPr>
              <a:t>contoh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saham</a:t>
            </a:r>
            <a:r>
              <a:rPr lang="en-US" sz="2400" dirty="0" smtClean="0">
                <a:latin typeface="Book Antiqua" pitchFamily="18" charset="0"/>
              </a:rPr>
              <a:t> ,</a:t>
            </a:r>
            <a:r>
              <a:rPr lang="en-US" sz="2400" dirty="0" err="1" smtClean="0">
                <a:latin typeface="Book Antiqua" pitchFamily="18" charset="0"/>
              </a:rPr>
              <a:t>hal</a:t>
            </a:r>
            <a:r>
              <a:rPr lang="en-US" sz="2400" dirty="0" smtClean="0">
                <a:latin typeface="Book Antiqua" pitchFamily="18" charset="0"/>
              </a:rPr>
              <a:t> 174, </a:t>
            </a:r>
            <a:r>
              <a:rPr lang="en-US" sz="2400" dirty="0" err="1" smtClean="0">
                <a:latin typeface="Book Antiqua" pitchFamily="18" charset="0"/>
              </a:rPr>
              <a:t>HK.dagang</a:t>
            </a:r>
            <a:r>
              <a:rPr lang="en-US" sz="2400" dirty="0" smtClean="0">
                <a:latin typeface="Book Antiqua" pitchFamily="18" charset="0"/>
              </a:rPr>
              <a:t> bk.7. Puwosutjipto,1987)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Book Antiqua" pitchFamily="18" charset="0"/>
              </a:rPr>
              <a:t>Charter Party</a:t>
            </a:r>
            <a:br>
              <a:rPr lang="en-US" sz="3200" b="1" dirty="0" smtClean="0">
                <a:latin typeface="Book Antiqua" pitchFamily="18" charset="0"/>
              </a:rPr>
            </a:br>
            <a:r>
              <a:rPr lang="en-US" sz="3200" b="1" dirty="0" smtClean="0">
                <a:latin typeface="Book Antiqua" pitchFamily="18" charset="0"/>
              </a:rPr>
              <a:t>(</a:t>
            </a:r>
            <a:r>
              <a:rPr lang="en-US" sz="2400" dirty="0" smtClean="0">
                <a:latin typeface="Book Antiqua" pitchFamily="18" charset="0"/>
              </a:rPr>
              <a:t>ps.454 KUHD)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Istilah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dipakai</a:t>
            </a:r>
            <a:r>
              <a:rPr lang="en-US" sz="2800" dirty="0" smtClean="0">
                <a:latin typeface="Book Antiqua" pitchFamily="18" charset="0"/>
              </a:rPr>
              <a:t> :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carter </a:t>
            </a:r>
            <a:r>
              <a:rPr lang="en-US" sz="2800" dirty="0" err="1" smtClean="0">
                <a:latin typeface="Book Antiqua" pitchFamily="18" charset="0"/>
              </a:rPr>
              <a:t>partai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Ind</a:t>
            </a:r>
            <a:r>
              <a:rPr lang="en-US" sz="2800" dirty="0" smtClean="0">
                <a:latin typeface="Book Antiqua" pitchFamily="18" charset="0"/>
              </a:rPr>
              <a:t>),charter </a:t>
            </a:r>
            <a:r>
              <a:rPr lang="en-US" sz="2800" dirty="0" err="1" smtClean="0">
                <a:latin typeface="Book Antiqua" pitchFamily="18" charset="0"/>
              </a:rPr>
              <a:t>partij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Bld</a:t>
            </a:r>
            <a:r>
              <a:rPr lang="en-US" sz="2800" dirty="0" smtClean="0">
                <a:latin typeface="Book Antiqua" pitchFamily="18" charset="0"/>
              </a:rPr>
              <a:t>), charter party (</a:t>
            </a:r>
            <a:r>
              <a:rPr lang="en-US" sz="2800" dirty="0" err="1" smtClean="0">
                <a:latin typeface="Book Antiqua" pitchFamily="18" charset="0"/>
              </a:rPr>
              <a:t>Igg</a:t>
            </a:r>
            <a:r>
              <a:rPr lang="en-US" sz="2800" dirty="0" smtClean="0">
                <a:latin typeface="Book Antiqua" pitchFamily="18" charset="0"/>
              </a:rPr>
              <a:t>.)	</a:t>
            </a:r>
          </a:p>
          <a:p>
            <a:pPr>
              <a:buNone/>
            </a:pPr>
            <a:r>
              <a:rPr lang="en-US" sz="2800" b="1" dirty="0" smtClean="0">
                <a:latin typeface="Book Antiqua" pitchFamily="18" charset="0"/>
              </a:rPr>
              <a:t>	Charter Party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berarti</a:t>
            </a:r>
            <a:r>
              <a:rPr lang="en-US" sz="2800" dirty="0" smtClean="0">
                <a:latin typeface="Book Antiqua" pitchFamily="18" charset="0"/>
              </a:rPr>
              <a:t>  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akta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perjanjian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antara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pencharter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kapal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tercharter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pemilik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kapal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menguasai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kapal</a:t>
            </a:r>
            <a:r>
              <a:rPr lang="en-US" sz="2800" dirty="0" smtClean="0">
                <a:latin typeface="Book Antiqua" pitchFamily="18" charset="0"/>
              </a:rPr>
              <a:t>) 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membawa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barang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bergerak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Jadi</a:t>
            </a:r>
            <a:r>
              <a:rPr lang="en-US" sz="2800" dirty="0" smtClean="0">
                <a:latin typeface="Book Antiqua" pitchFamily="18" charset="0"/>
              </a:rPr>
              <a:t> charter </a:t>
            </a:r>
            <a:r>
              <a:rPr lang="en-US" sz="2800" dirty="0" err="1" smtClean="0">
                <a:latin typeface="Book Antiqua" pitchFamily="18" charset="0"/>
              </a:rPr>
              <a:t>partai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sebagai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alat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bukti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perjanjian</a:t>
            </a:r>
            <a:r>
              <a:rPr lang="en-US" sz="2800" dirty="0" smtClean="0">
                <a:latin typeface="Book Antiqua" pitchFamily="18" charset="0"/>
              </a:rPr>
              <a:t> carter </a:t>
            </a:r>
            <a:r>
              <a:rPr lang="en-US" sz="2800" dirty="0" err="1" smtClean="0">
                <a:latin typeface="Book Antiqua" pitchFamily="18" charset="0"/>
              </a:rPr>
              <a:t>kapal</a:t>
            </a:r>
            <a:r>
              <a:rPr lang="en-US" sz="2800" dirty="0" smtClean="0">
                <a:latin typeface="Book Antiqua" pitchFamily="18" charset="0"/>
              </a:rPr>
              <a:t>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latin typeface="Book Antiqua" pitchFamily="18" charset="0"/>
              </a:rPr>
              <a:t>Bentuk</a:t>
            </a:r>
            <a:r>
              <a:rPr lang="en-US" sz="3600" b="1" dirty="0" smtClean="0">
                <a:latin typeface="Book Antiqua" pitchFamily="18" charset="0"/>
              </a:rPr>
              <a:t> </a:t>
            </a:r>
            <a:r>
              <a:rPr lang="en-US" sz="3600" b="1" dirty="0" err="1" smtClean="0">
                <a:latin typeface="Book Antiqua" pitchFamily="18" charset="0"/>
              </a:rPr>
              <a:t>dan</a:t>
            </a:r>
            <a:r>
              <a:rPr lang="en-US" sz="3600" b="1" dirty="0" smtClean="0">
                <a:latin typeface="Book Antiqua" pitchFamily="18" charset="0"/>
              </a:rPr>
              <a:t> </a:t>
            </a:r>
            <a:r>
              <a:rPr lang="en-US" sz="3600" b="1" dirty="0" err="1" smtClean="0">
                <a:latin typeface="Book Antiqua" pitchFamily="18" charset="0"/>
              </a:rPr>
              <a:t>peralihan</a:t>
            </a:r>
            <a:r>
              <a:rPr lang="en-US" sz="3600" b="1" dirty="0" smtClean="0">
                <a:latin typeface="Book Antiqua" pitchFamily="18" charset="0"/>
              </a:rPr>
              <a:t> Charter </a:t>
            </a:r>
            <a:r>
              <a:rPr lang="en-US" sz="3600" b="1" dirty="0" err="1" smtClean="0">
                <a:latin typeface="Book Antiqua" pitchFamily="18" charset="0"/>
              </a:rPr>
              <a:t>partai</a:t>
            </a:r>
            <a:r>
              <a:rPr lang="en-US" dirty="0" smtClean="0"/>
              <a:t> 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err="1" smtClean="0">
                <a:latin typeface="Book Antiqua" pitchFamily="18" charset="0"/>
              </a:rPr>
              <a:t>Bentuknya</a:t>
            </a:r>
            <a:r>
              <a:rPr lang="en-US" sz="2800" dirty="0" smtClean="0">
                <a:latin typeface="Book Antiqua" pitchFamily="18" charset="0"/>
              </a:rPr>
              <a:t> charter </a:t>
            </a:r>
            <a:r>
              <a:rPr lang="en-US" sz="2800" dirty="0" err="1" smtClean="0">
                <a:latin typeface="Book Antiqua" pitchFamily="18" charset="0"/>
              </a:rPr>
              <a:t>partai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pengganti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aan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tooder</a:t>
            </a:r>
            <a:r>
              <a:rPr lang="en-US" sz="2800" dirty="0" smtClean="0">
                <a:latin typeface="Book Antiqua" pitchFamily="18" charset="0"/>
              </a:rPr>
              <a:t>) </a:t>
            </a:r>
            <a:r>
              <a:rPr lang="en-US" sz="2800" dirty="0" err="1" smtClean="0">
                <a:latin typeface="Book Antiqua" pitchFamily="18" charset="0"/>
              </a:rPr>
              <a:t>masuk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surat</a:t>
            </a:r>
            <a:r>
              <a:rPr lang="en-US" sz="2800" b="1" smtClean="0">
                <a:latin typeface="Book Antiqua" pitchFamily="18" charset="0"/>
              </a:rPr>
              <a:t>  </a:t>
            </a:r>
            <a:r>
              <a:rPr lang="en-US" sz="2800" b="1" dirty="0" err="1" smtClean="0">
                <a:latin typeface="Book Antiqua" pitchFamily="18" charset="0"/>
              </a:rPr>
              <a:t>berharga</a:t>
            </a:r>
            <a:r>
              <a:rPr lang="en-US" sz="2800" b="1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peralihannya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endosemen</a:t>
            </a:r>
            <a:r>
              <a:rPr lang="en-US" sz="2800" dirty="0" smtClean="0">
                <a:latin typeface="Book Antiqua" pitchFamily="18" charset="0"/>
              </a:rPr>
              <a:t>. </a:t>
            </a:r>
            <a:r>
              <a:rPr lang="en-US" sz="2800" dirty="0" err="1" smtClean="0">
                <a:latin typeface="Book Antiqua" pitchFamily="18" charset="0"/>
              </a:rPr>
              <a:t>Dimana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pencharter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boleh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pindahkan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hak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kewajiban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pihak</a:t>
            </a:r>
            <a:r>
              <a:rPr lang="en-US" sz="2800" dirty="0" smtClean="0">
                <a:latin typeface="Book Antiqua" pitchFamily="18" charset="0"/>
              </a:rPr>
              <a:t> lain.</a:t>
            </a:r>
          </a:p>
          <a:p>
            <a:r>
              <a:rPr lang="en-US" sz="2800" dirty="0" err="1" smtClean="0">
                <a:latin typeface="Book Antiqua" pitchFamily="18" charset="0"/>
              </a:rPr>
              <a:t>Bentuk</a:t>
            </a:r>
            <a:r>
              <a:rPr lang="en-US" sz="2800" dirty="0" smtClean="0">
                <a:latin typeface="Book Antiqua" pitchFamily="18" charset="0"/>
              </a:rPr>
              <a:t> charter </a:t>
            </a:r>
            <a:r>
              <a:rPr lang="en-US" sz="2800" dirty="0" err="1" smtClean="0">
                <a:latin typeface="Book Antiqua" pitchFamily="18" charset="0"/>
              </a:rPr>
              <a:t>partai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nama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maka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peralihannya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sudah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diserahkan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kpd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orang</a:t>
            </a:r>
            <a:r>
              <a:rPr lang="en-US" sz="2800" dirty="0" smtClean="0">
                <a:latin typeface="Book Antiqua" pitchFamily="18" charset="0"/>
              </a:rPr>
              <a:t> lain </a:t>
            </a:r>
            <a:r>
              <a:rPr lang="en-US" sz="2800" dirty="0" err="1" smtClean="0">
                <a:latin typeface="Book Antiqua" pitchFamily="18" charset="0"/>
              </a:rPr>
              <a:t>maka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pencharter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tetap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tercharter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utk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memenuhi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kewajibannya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charter </a:t>
            </a:r>
            <a:r>
              <a:rPr lang="en-US" sz="2800" dirty="0" err="1" smtClean="0">
                <a:latin typeface="Book Antiqua" pitchFamily="18" charset="0"/>
              </a:rPr>
              <a:t>partai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b="1" dirty="0" err="1" smtClean="0"/>
              <a:t>surat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berharga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(</a:t>
            </a:r>
            <a:r>
              <a:rPr lang="en-US" sz="2800" u="sng" dirty="0" smtClean="0"/>
              <a:t>Indonesia </a:t>
            </a:r>
            <a:r>
              <a:rPr lang="en-US" sz="2800" u="sng" dirty="0" err="1" smtClean="0"/>
              <a:t>yg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menggunakan</a:t>
            </a:r>
            <a:r>
              <a:rPr lang="en-US" sz="2800" u="sng" dirty="0" smtClean="0"/>
              <a:t> “ </a:t>
            </a:r>
            <a:r>
              <a:rPr lang="en-US" sz="2800" u="sng" dirty="0" err="1" smtClean="0"/>
              <a:t>surat</a:t>
            </a:r>
            <a:r>
              <a:rPr lang="en-US" sz="2800" u="sng" dirty="0" smtClean="0"/>
              <a:t> charter </a:t>
            </a:r>
            <a:r>
              <a:rPr lang="en-US" sz="2800" u="sng" dirty="0" err="1" smtClean="0"/>
              <a:t>partai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atas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nama</a:t>
            </a:r>
            <a:r>
              <a:rPr lang="en-US" sz="2800" u="sng" dirty="0" smtClean="0"/>
              <a:t>”).</a:t>
            </a:r>
          </a:p>
          <a:p>
            <a:r>
              <a:rPr lang="en-US" sz="2800" u="sng" dirty="0" smtClean="0"/>
              <a:t>(</a:t>
            </a:r>
            <a:r>
              <a:rPr lang="en-US" sz="2400" b="1" dirty="0" err="1" smtClean="0"/>
              <a:t>Note.Contoh</a:t>
            </a:r>
            <a:r>
              <a:rPr lang="en-US" sz="2400" b="1" dirty="0" smtClean="0"/>
              <a:t> Charter </a:t>
            </a:r>
            <a:r>
              <a:rPr lang="en-US" sz="2400" b="1" dirty="0" err="1" smtClean="0"/>
              <a:t>partai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Lihat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hal</a:t>
            </a:r>
            <a:r>
              <a:rPr lang="en-US" sz="2400" b="1" dirty="0" smtClean="0"/>
              <a:t> 177-180,  bk.7 “</a:t>
            </a:r>
            <a:r>
              <a:rPr lang="en-US" sz="2400" b="1" dirty="0" err="1" smtClean="0"/>
              <a:t>Purwosutjipto</a:t>
            </a:r>
            <a:r>
              <a:rPr lang="en-US" sz="2400" b="1" dirty="0" smtClean="0"/>
              <a:t>”, 1987)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2F84-191D-41F7-9E42-2A6FEC59CCE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42</Words>
  <Application>Microsoft Office PowerPoint</Application>
  <PresentationFormat>On-screen Show (4:3)</PresentationFormat>
  <Paragraphs>57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Pertemuan 9</vt:lpstr>
      <vt:lpstr>Slide 2</vt:lpstr>
      <vt:lpstr>Pengertian Saham (ps. 40)</vt:lpstr>
      <vt:lpstr>Slide 4</vt:lpstr>
      <vt:lpstr>Slide 5</vt:lpstr>
      <vt:lpstr>Slide 6</vt:lpstr>
      <vt:lpstr>Slide 7</vt:lpstr>
      <vt:lpstr>Charter Party (ps.454 KUHD)</vt:lpstr>
      <vt:lpstr>Bentuk dan peralihan Charter partai 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9</dc:title>
  <dc:creator>user</dc:creator>
  <cp:lastModifiedBy>user</cp:lastModifiedBy>
  <cp:revision>18</cp:revision>
  <dcterms:created xsi:type="dcterms:W3CDTF">2015-03-09T05:43:57Z</dcterms:created>
  <dcterms:modified xsi:type="dcterms:W3CDTF">2015-05-14T05:54:06Z</dcterms:modified>
</cp:coreProperties>
</file>