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65" r:id="rId3"/>
    <p:sldId id="266" r:id="rId4"/>
    <p:sldId id="268" r:id="rId5"/>
    <p:sldId id="269" r:id="rId6"/>
    <p:sldId id="270" r:id="rId7"/>
    <p:sldId id="271" r:id="rId8"/>
    <p:sldId id="272" r:id="rId9"/>
    <p:sldId id="273" r:id="rId10"/>
    <p:sldId id="274" r:id="rId11"/>
    <p:sldId id="275" r:id="rId12"/>
    <p:sldId id="276" r:id="rId13"/>
    <p:sldId id="277" r:id="rId14"/>
    <p:sldId id="278" r:id="rId15"/>
    <p:sldId id="279" r:id="rId16"/>
    <p:sldId id="284" r:id="rId17"/>
    <p:sldId id="280" r:id="rId18"/>
    <p:sldId id="281" r:id="rId19"/>
    <p:sldId id="285" r:id="rId20"/>
    <p:sldId id="282" r:id="rId21"/>
    <p:sldId id="286" r:id="rId22"/>
    <p:sldId id="288" r:id="rId23"/>
    <p:sldId id="287" r:id="rId24"/>
    <p:sldId id="283" r:id="rId25"/>
    <p:sldId id="289" r:id="rId26"/>
    <p:sldId id="290" r:id="rId27"/>
    <p:sldId id="293" r:id="rId28"/>
    <p:sldId id="291" r:id="rId29"/>
    <p:sldId id="267" r:id="rId30"/>
    <p:sldId id="294" r:id="rId31"/>
    <p:sldId id="295" r:id="rId32"/>
    <p:sldId id="296" r:id="rId33"/>
    <p:sldId id="297" r:id="rId34"/>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2C16"/>
    <a:srgbClr val="0C788E"/>
    <a:srgbClr val="025198"/>
    <a:srgbClr val="000099"/>
    <a:srgbClr val="1C1C1C"/>
    <a:srgbClr val="660066"/>
    <a:srgbClr val="000058"/>
    <a:srgbClr val="2E1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575" autoAdjust="0"/>
    <p:restoredTop sz="94652" autoAdjust="0"/>
  </p:normalViewPr>
  <p:slideViewPr>
    <p:cSldViewPr>
      <p:cViewPr>
        <p:scale>
          <a:sx n="89" d="100"/>
          <a:sy n="89" d="100"/>
        </p:scale>
        <p:origin x="-9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59CB94-9F55-4D84-A3FA-A8D5EF0102DE}" type="datetimeFigureOut">
              <a:rPr lang="en-US" smtClean="0"/>
              <a:pPr/>
              <a:t>10/21/2015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68887F-C602-43DD-8A32-B4E7BB6C2A76}" type="slidenum">
              <a:rPr lang="en-US" smtClean="0"/>
              <a:pPr/>
              <a:t>‹#›</a:t>
            </a:fld>
            <a:endParaRPr lang="en-US"/>
          </a:p>
        </p:txBody>
      </p:sp>
    </p:spTree>
    <p:extLst>
      <p:ext uri="{BB962C8B-B14F-4D97-AF65-F5344CB8AC3E}">
        <p14:creationId xmlns:p14="http://schemas.microsoft.com/office/powerpoint/2010/main" val="1996688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DA531A32-433A-4597-BAD7-A78924D3F43A}"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C67E9A8F-35DC-4262-9E00-DDA5C4F34C89}"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66BD24B5-176D-43D1-AB45-6D930FA4426E}"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112983CD-E845-4FEC-BAE5-09133776F70A}"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464C0E3E-FFD5-469E-B2D7-EF9414DE5705}"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12FE6DBC-67C6-41CB-B651-326B2BFD0CC7}"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07A8D60A-06FD-4CE1-A94C-13C585B03FC0}"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02074F14-FC63-4064-AE35-5E8ABD7AF10A}"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ED7C8964-0586-4D95-892C-4EFF3E4318F9}"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181F8DFB-9315-4522-A2AA-827BE73A955B}"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C998864D-808F-445D-BB54-D6ED3FA4CD74}"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A4B5782-BD45-411F-B3D4-A4E5AFCD2862}"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8" name="Rectangle 110"/>
          <p:cNvSpPr>
            <a:spLocks noGrp="1" noChangeArrowheads="1"/>
          </p:cNvSpPr>
          <p:nvPr>
            <p:ph type="ctrTitle"/>
          </p:nvPr>
        </p:nvSpPr>
        <p:spPr>
          <a:xfrm>
            <a:off x="4211638" y="4581525"/>
            <a:ext cx="4427537" cy="544513"/>
          </a:xfrm>
          <a:noFill/>
          <a:ln/>
        </p:spPr>
        <p:txBody>
          <a:bodyPr/>
          <a:lstStyle/>
          <a:p>
            <a:pPr algn="l"/>
            <a:r>
              <a:rPr lang="es-UY" sz="2400" b="1" dirty="0" smtClean="0">
                <a:solidFill>
                  <a:schemeClr val="bg1"/>
                </a:solidFill>
              </a:rPr>
              <a:t>ASPEK ASURANSI DALAM TRANSAKSI JUAL BELI</a:t>
            </a:r>
            <a:endParaRPr lang="es-ES" sz="2400" b="1" dirty="0">
              <a:solidFill>
                <a:schemeClr val="bg1"/>
              </a:solidFill>
            </a:endParaRPr>
          </a:p>
        </p:txBody>
      </p:sp>
      <p:sp>
        <p:nvSpPr>
          <p:cNvPr id="2170" name="Rectangle 122"/>
          <p:cNvSpPr>
            <a:spLocks noChangeArrowheads="1"/>
          </p:cNvSpPr>
          <p:nvPr/>
        </p:nvSpPr>
        <p:spPr bwMode="auto">
          <a:xfrm>
            <a:off x="4214810" y="5214950"/>
            <a:ext cx="3960812" cy="503238"/>
          </a:xfrm>
          <a:prstGeom prst="rect">
            <a:avLst/>
          </a:prstGeom>
          <a:noFill/>
          <a:ln w="9525">
            <a:noFill/>
            <a:miter lim="800000"/>
            <a:headEnd/>
            <a:tailEnd/>
          </a:ln>
          <a:effectLst/>
        </p:spPr>
        <p:txBody>
          <a:bodyPr anchor="ctr"/>
          <a:lstStyle/>
          <a:p>
            <a:r>
              <a:rPr lang="es-UY" b="1" dirty="0" smtClean="0">
                <a:solidFill>
                  <a:schemeClr val="bg1"/>
                </a:solidFill>
              </a:rPr>
              <a:t>PERTEMUAN 12</a:t>
            </a:r>
            <a:endParaRPr lang="es-ES"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v-SE" sz="2800" dirty="0" smtClean="0"/>
              <a:t>Bahaya-bahaya yang mungkin timbul khususnya dalam hal pengangkutan melalui laut</a:t>
            </a:r>
            <a:r>
              <a:rPr lang="en-US" sz="2800" dirty="0" smtClean="0"/>
              <a:t> :</a:t>
            </a:r>
          </a:p>
          <a:p>
            <a:pPr marL="914400" lvl="1" indent="-514350">
              <a:buFont typeface="+mj-lt"/>
              <a:buAutoNum type="arabicPeriod"/>
            </a:pPr>
            <a:r>
              <a:rPr lang="sv-SE" b="1" i="1" dirty="0" smtClean="0"/>
              <a:t>PERILS OF THE SEAS</a:t>
            </a:r>
            <a:r>
              <a:rPr lang="sv-SE" dirty="0" smtClean="0"/>
              <a:t>, bahaya-bahaya yang erat hubungannya dengan sifat laut itu sendiri. Yaitu bahaya yang tidak setiap hari terjadinya, tidak terduga dan secara kebetulan ; seperti cuaca buruk, tabrakan, kandas, taufan dan yang sejenisnya.</a:t>
            </a:r>
          </a:p>
          <a:p>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Font typeface="+mj-lt"/>
              <a:buAutoNum type="arabicPeriod" startAt="2"/>
            </a:pPr>
            <a:r>
              <a:rPr lang="sv-SE" sz="2800" b="1" i="1" dirty="0" smtClean="0"/>
              <a:t>PERILS ON THE SEAS</a:t>
            </a:r>
            <a:r>
              <a:rPr lang="sv-SE" sz="2800" dirty="0" smtClean="0"/>
              <a:t>, bahaya-bahaya yang mungkin timbul atau terjadi pada waktu berada diatas laut seperti kebakaran, peledakan dan sejenisnya</a:t>
            </a:r>
          </a:p>
          <a:p>
            <a:pPr marL="514350" indent="-514350">
              <a:buFont typeface="+mj-lt"/>
              <a:buAutoNum type="arabicPeriod" startAt="2"/>
            </a:pPr>
            <a:r>
              <a:rPr lang="sv-SE" sz="2800" b="1" i="1" dirty="0" smtClean="0"/>
              <a:t>EXTRANEOUS RISK</a:t>
            </a:r>
            <a:r>
              <a:rPr lang="sv-SE" sz="2800" dirty="0" smtClean="0"/>
              <a:t>, bahaya yang tidak termasuk dalam perils of the seas maupun perils on the seas seperti pencurian, pembongkaran, tidak dikirimkan oleh penjual, pecah, kerusakan karena air dan sejenisnya</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v-SE" sz="2400" dirty="0" smtClean="0"/>
              <a:t>Asuransi pengangkutan tidaklah bertujuan untuk menutup semua kerugian yang diderita oleh tertanggung, dan hanya menjamin kerusakan atau kerugian yang timbul akibat peristiwa yang secara kebetulan datang dari luar (insidental cause) yang dapat terjadi akan tetapi belum pasti akan terjadi. </a:t>
            </a:r>
          </a:p>
          <a:p>
            <a:r>
              <a:rPr lang="sv-SE" sz="2400" dirty="0" smtClean="0"/>
              <a:t>Berdasarkan bahaya-bahaya tersebut diatas, maka luasnya pertanggungan jaminan yang diberikan serta syarat/kondisi asuransi pengangkutan diatur dalam polis asuransi pengangkutan.</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68412"/>
          </a:xfrm>
        </p:spPr>
        <p:txBody>
          <a:bodyPr/>
          <a:lstStyle/>
          <a:p>
            <a:r>
              <a:rPr lang="en-US" sz="3200" b="1" dirty="0" smtClean="0">
                <a:effectLst>
                  <a:outerShdw blurRad="38100" dist="38100" dir="2700000" algn="tl">
                    <a:srgbClr val="000000">
                      <a:alpha val="43137"/>
                    </a:srgbClr>
                  </a:outerShdw>
                </a:effectLst>
              </a:rPr>
              <a:t>ASURANSI PENGANGKUTAN BARANG MELALUI LAUT (MARINE CARGO INSURANCE)</a:t>
            </a:r>
            <a:r>
              <a:rPr lang="en-US" sz="3200" dirty="0" smtClean="0">
                <a:effectLst>
                  <a:outerShdw blurRad="38100" dist="38100" dir="2700000" algn="tl">
                    <a:srgbClr val="000000">
                      <a:alpha val="43137"/>
                    </a:srgbClr>
                  </a:outerShdw>
                </a:effectLst>
              </a:rPr>
              <a:t> </a:t>
            </a:r>
            <a:endParaRPr lang="en-US"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000240"/>
            <a:ext cx="8229600" cy="4125923"/>
          </a:xfrm>
        </p:spPr>
        <p:txBody>
          <a:bodyPr/>
          <a:lstStyle/>
          <a:p>
            <a:r>
              <a:rPr lang="sv-SE" sz="2800" dirty="0" smtClean="0"/>
              <a:t>Kepentingan yang dapat diasuransikan :</a:t>
            </a:r>
          </a:p>
          <a:p>
            <a:pPr marL="914400" lvl="1" indent="-514350">
              <a:buFont typeface="+mj-lt"/>
              <a:buAutoNum type="arabicPeriod"/>
            </a:pPr>
            <a:r>
              <a:rPr lang="en-US" dirty="0" err="1" smtClean="0"/>
              <a:t>Barang</a:t>
            </a:r>
            <a:r>
              <a:rPr lang="en-US" dirty="0" smtClean="0"/>
              <a:t> </a:t>
            </a:r>
            <a:r>
              <a:rPr lang="en-US" dirty="0" err="1" smtClean="0"/>
              <a:t>itu</a:t>
            </a:r>
            <a:r>
              <a:rPr lang="en-US" dirty="0" smtClean="0"/>
              <a:t> </a:t>
            </a:r>
            <a:r>
              <a:rPr lang="en-US" dirty="0" err="1" smtClean="0"/>
              <a:t>sendiri</a:t>
            </a:r>
            <a:r>
              <a:rPr lang="en-US" dirty="0" smtClean="0"/>
              <a:t> </a:t>
            </a:r>
            <a:r>
              <a:rPr lang="en-US" dirty="0" err="1" smtClean="0"/>
              <a:t>atau</a:t>
            </a:r>
            <a:r>
              <a:rPr lang="en-US" dirty="0" smtClean="0"/>
              <a:t> cargo </a:t>
            </a:r>
            <a:endParaRPr lang="sv-SE" dirty="0" smtClean="0"/>
          </a:p>
          <a:p>
            <a:pPr marL="914400" lvl="1" indent="-514350">
              <a:buFont typeface="+mj-lt"/>
              <a:buAutoNum type="arabicPeriod"/>
            </a:pPr>
            <a:r>
              <a:rPr lang="sv-SE" dirty="0" smtClean="0"/>
              <a:t>Biaya pengangkutan (uang tambang/freight) </a:t>
            </a:r>
            <a:endParaRPr lang="en-US" dirty="0" smtClean="0"/>
          </a:p>
          <a:p>
            <a:pPr marL="914400" lvl="1" indent="-514350">
              <a:buFont typeface="+mj-lt"/>
              <a:buAutoNum type="arabicPeriod"/>
            </a:pPr>
            <a:r>
              <a:rPr lang="en-US" dirty="0" err="1" smtClean="0"/>
              <a:t>Keuntungan</a:t>
            </a:r>
            <a:r>
              <a:rPr lang="en-US" dirty="0" smtClean="0"/>
              <a:t> yang </a:t>
            </a:r>
            <a:r>
              <a:rPr lang="en-US" dirty="0" err="1" smtClean="0"/>
              <a:t>diharapkan</a:t>
            </a:r>
            <a:r>
              <a:rPr lang="en-US" dirty="0" smtClean="0"/>
              <a:t> (imaginary profit) </a:t>
            </a:r>
          </a:p>
          <a:p>
            <a:pPr marL="914400" lvl="1" indent="-514350">
              <a:buFont typeface="+mj-lt"/>
              <a:buAutoNum type="arabicPeriod"/>
            </a:pPr>
            <a:r>
              <a:rPr lang="en-US" dirty="0" err="1" smtClean="0"/>
              <a:t>Premi</a:t>
            </a:r>
            <a:r>
              <a:rPr lang="en-US" dirty="0" smtClean="0"/>
              <a:t> </a:t>
            </a:r>
            <a:r>
              <a:rPr lang="en-US" dirty="0" err="1" smtClean="0"/>
              <a:t>asuransi</a:t>
            </a:r>
            <a:r>
              <a:rPr lang="en-US" dirty="0" smtClean="0"/>
              <a:t> </a:t>
            </a:r>
            <a:r>
              <a:rPr lang="en-US" dirty="0" err="1" smtClean="0"/>
              <a:t>barang</a:t>
            </a:r>
            <a:r>
              <a:rPr lang="en-US" dirty="0" smtClean="0"/>
              <a:t> </a:t>
            </a:r>
            <a:r>
              <a:rPr lang="en-US" dirty="0" err="1" smtClean="0"/>
              <a:t>tersebut</a:t>
            </a:r>
            <a:r>
              <a:rPr lang="en-US" dirty="0" smtClean="0"/>
              <a:t> (insurance premium) </a:t>
            </a:r>
          </a:p>
          <a:p>
            <a:r>
              <a:rPr lang="sv-SE" sz="2800" dirty="0" smtClean="0"/>
              <a:t>Jaminan yang dapat diberikan</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2800" dirty="0" err="1" smtClean="0"/>
              <a:t>Syarat-syarat</a:t>
            </a:r>
            <a:r>
              <a:rPr lang="en-US" sz="2800" dirty="0" smtClean="0"/>
              <a:t> </a:t>
            </a:r>
            <a:r>
              <a:rPr lang="en-US" sz="2800" dirty="0" err="1" smtClean="0"/>
              <a:t>dan</a:t>
            </a:r>
            <a:r>
              <a:rPr lang="en-US" sz="2800" dirty="0" smtClean="0"/>
              <a:t> </a:t>
            </a:r>
            <a:r>
              <a:rPr lang="en-US" sz="2800" dirty="0" err="1" smtClean="0"/>
              <a:t>kondisi</a:t>
            </a:r>
            <a:r>
              <a:rPr lang="en-US" sz="2800" dirty="0" smtClean="0"/>
              <a:t> polis </a:t>
            </a:r>
            <a:r>
              <a:rPr lang="en-US" sz="2800" dirty="0" err="1" smtClean="0"/>
              <a:t>berdasarkan</a:t>
            </a:r>
            <a:r>
              <a:rPr lang="en-US" sz="2800" dirty="0" smtClean="0"/>
              <a:t> </a:t>
            </a:r>
            <a:r>
              <a:rPr lang="en-US" sz="2800" dirty="0" err="1" smtClean="0"/>
              <a:t>klausula-klausula</a:t>
            </a:r>
            <a:r>
              <a:rPr lang="en-US" sz="2800" dirty="0" smtClean="0"/>
              <a:t> </a:t>
            </a:r>
            <a:r>
              <a:rPr lang="en-US" sz="2800" dirty="0" err="1" smtClean="0"/>
              <a:t>baru</a:t>
            </a:r>
            <a:r>
              <a:rPr lang="en-US" sz="2800" dirty="0" smtClean="0"/>
              <a:t> Institute Cargo Clauses 1-1-1982 </a:t>
            </a:r>
            <a:r>
              <a:rPr lang="en-US" sz="2800" dirty="0" err="1" smtClean="0"/>
              <a:t>yakni</a:t>
            </a:r>
            <a:r>
              <a:rPr lang="en-US" sz="2800" dirty="0" smtClean="0"/>
              <a:t> </a:t>
            </a:r>
            <a:r>
              <a:rPr lang="en-US" sz="2800" dirty="0" err="1" smtClean="0"/>
              <a:t>sebagai</a:t>
            </a:r>
            <a:r>
              <a:rPr lang="en-US" sz="2800" dirty="0" smtClean="0"/>
              <a:t> </a:t>
            </a:r>
            <a:r>
              <a:rPr lang="en-US" sz="2800" dirty="0" err="1" smtClean="0"/>
              <a:t>berikut</a:t>
            </a:r>
            <a:r>
              <a:rPr lang="en-US" sz="2800" dirty="0" smtClean="0"/>
              <a:t> :</a:t>
            </a:r>
          </a:p>
          <a:p>
            <a:pPr marL="914400" lvl="1" indent="-514350">
              <a:buFont typeface="+mj-lt"/>
              <a:buAutoNum type="arabicPeriod"/>
            </a:pPr>
            <a:r>
              <a:rPr lang="en-US" sz="2400" i="1" dirty="0" smtClean="0"/>
              <a:t>INSTITUTE CARGO CLAUSES (A)</a:t>
            </a:r>
          </a:p>
          <a:p>
            <a:pPr marL="914400" lvl="1" indent="-514350">
              <a:buFont typeface="+mj-lt"/>
              <a:buAutoNum type="arabicPeriod"/>
            </a:pPr>
            <a:r>
              <a:rPr lang="en-US" sz="2400" i="1" dirty="0" smtClean="0"/>
              <a:t>INSTITUTE CARGO CLAUSES (B)</a:t>
            </a:r>
          </a:p>
          <a:p>
            <a:pPr marL="914400" lvl="1" indent="-514350">
              <a:buFont typeface="+mj-lt"/>
              <a:buAutoNum type="arabicPeriod"/>
            </a:pPr>
            <a:r>
              <a:rPr lang="en-US" sz="2400" i="1" dirty="0" smtClean="0"/>
              <a:t>INSTITUTE CARGO CLAUSES (C)</a:t>
            </a:r>
          </a:p>
          <a:p>
            <a:pPr marL="914400" lvl="1" indent="-514350">
              <a:buFont typeface="+mj-lt"/>
              <a:buAutoNum type="arabicPeriod"/>
            </a:pPr>
            <a:r>
              <a:rPr lang="en-US" sz="2400" dirty="0" smtClean="0"/>
              <a:t>RISIKO-RISIKO YANG TIDAK DIJAMIN</a:t>
            </a:r>
          </a:p>
          <a:p>
            <a:pPr marL="914400" lvl="1" indent="-514350">
              <a:buFont typeface="+mj-lt"/>
              <a:buAutoNum type="arabicPeriod"/>
            </a:pPr>
            <a:r>
              <a:rPr lang="en-US" sz="2400" dirty="0" smtClean="0"/>
              <a:t>PERLUASAN JAMINAN</a:t>
            </a:r>
          </a:p>
          <a:p>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effectLst>
                  <a:outerShdw blurRad="38100" dist="38100" dir="2700000" algn="tl">
                    <a:srgbClr val="000000">
                      <a:alpha val="43137"/>
                    </a:srgbClr>
                  </a:outerShdw>
                </a:effectLst>
              </a:rPr>
              <a:t>INSTITUTE CARGO CLAUSES (A)</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2800" dirty="0" err="1" smtClean="0"/>
              <a:t>Jaminan</a:t>
            </a:r>
            <a:r>
              <a:rPr lang="en-US" sz="2800" dirty="0" smtClean="0"/>
              <a:t> </a:t>
            </a:r>
            <a:r>
              <a:rPr lang="en-US" sz="2800" dirty="0" err="1" smtClean="0"/>
              <a:t>dalam</a:t>
            </a:r>
            <a:r>
              <a:rPr lang="en-US" sz="2800" dirty="0" smtClean="0"/>
              <a:t> </a:t>
            </a:r>
            <a:r>
              <a:rPr lang="en-US" sz="2800" dirty="0" err="1" smtClean="0"/>
              <a:t>klausula</a:t>
            </a:r>
            <a:r>
              <a:rPr lang="en-US" sz="2800" dirty="0" smtClean="0"/>
              <a:t> </a:t>
            </a:r>
            <a:r>
              <a:rPr lang="en-US" sz="2800" dirty="0" err="1" smtClean="0"/>
              <a:t>ini</a:t>
            </a:r>
            <a:r>
              <a:rPr lang="en-US" sz="2800" dirty="0" smtClean="0"/>
              <a:t> </a:t>
            </a:r>
            <a:r>
              <a:rPr lang="en-US" sz="2800" dirty="0" err="1" smtClean="0"/>
              <a:t>adalah</a:t>
            </a:r>
            <a:r>
              <a:rPr lang="en-US" sz="2800" dirty="0" smtClean="0"/>
              <a:t> yang paling </a:t>
            </a:r>
            <a:r>
              <a:rPr lang="en-US" sz="2800" dirty="0" err="1" smtClean="0"/>
              <a:t>luas</a:t>
            </a:r>
            <a:r>
              <a:rPr lang="en-US" sz="2800" dirty="0" smtClean="0"/>
              <a:t>, </a:t>
            </a:r>
            <a:r>
              <a:rPr lang="en-US" sz="2800" dirty="0" err="1" smtClean="0"/>
              <a:t>meliputi</a:t>
            </a:r>
            <a:r>
              <a:rPr lang="en-US" sz="2800" dirty="0" smtClean="0"/>
              <a:t> perils of the seas, perils on the seas </a:t>
            </a:r>
            <a:r>
              <a:rPr lang="en-US" sz="2800" dirty="0" err="1" smtClean="0"/>
              <a:t>dan</a:t>
            </a:r>
            <a:r>
              <a:rPr lang="en-US" sz="2800" dirty="0" smtClean="0"/>
              <a:t> extraneous risk, </a:t>
            </a:r>
            <a:r>
              <a:rPr lang="en-US" sz="2800" dirty="0" err="1" smtClean="0"/>
              <a:t>tapi</a:t>
            </a:r>
            <a:r>
              <a:rPr lang="en-US" sz="2800" dirty="0" smtClean="0"/>
              <a:t> </a:t>
            </a:r>
            <a:r>
              <a:rPr lang="en-US" sz="2800" dirty="0" err="1" smtClean="0"/>
              <a:t>dengan</a:t>
            </a:r>
            <a:r>
              <a:rPr lang="en-US" sz="2800" dirty="0" smtClean="0"/>
              <a:t> </a:t>
            </a:r>
            <a:r>
              <a:rPr lang="en-US" sz="2800" dirty="0" err="1" smtClean="0"/>
              <a:t>pengecualian</a:t>
            </a:r>
            <a:r>
              <a:rPr lang="en-US" sz="2800" dirty="0" smtClean="0"/>
              <a:t/>
            </a:r>
            <a:br>
              <a:rPr lang="en-US" sz="2800" dirty="0" smtClean="0"/>
            </a:br>
            <a:r>
              <a:rPr lang="en-US" sz="2800" dirty="0" err="1" smtClean="0"/>
              <a:t>tertentu</a:t>
            </a:r>
            <a:r>
              <a:rPr lang="en-US" sz="2800" dirty="0" smtClean="0"/>
              <a:t>. </a:t>
            </a:r>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3600" dirty="0" smtClean="0">
                <a:effectLst>
                  <a:outerShdw blurRad="38100" dist="38100" dir="2700000" algn="tl">
                    <a:srgbClr val="000000">
                      <a:alpha val="43137"/>
                    </a:srgbClr>
                  </a:outerShdw>
                </a:effectLst>
              </a:rPr>
              <a:t>INSTITUTE CARGO CLAUSES (B)</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614882"/>
          </a:xfrm>
        </p:spPr>
        <p:txBody>
          <a:bodyPr/>
          <a:lstStyle/>
          <a:p>
            <a:r>
              <a:rPr lang="en-US" sz="2400" dirty="0" err="1" smtClean="0"/>
              <a:t>Jaminan</a:t>
            </a:r>
            <a:r>
              <a:rPr lang="en-US" sz="2400" dirty="0" smtClean="0"/>
              <a:t> yang </a:t>
            </a:r>
            <a:r>
              <a:rPr lang="en-US" sz="2400" dirty="0" err="1" smtClean="0"/>
              <a:t>diberikan</a:t>
            </a:r>
            <a:r>
              <a:rPr lang="en-US" sz="2400" dirty="0" smtClean="0"/>
              <a:t> </a:t>
            </a:r>
            <a:r>
              <a:rPr lang="en-US" sz="2400" dirty="0" err="1" smtClean="0"/>
              <a:t>dalam</a:t>
            </a:r>
            <a:r>
              <a:rPr lang="en-US" sz="2400" dirty="0" smtClean="0"/>
              <a:t> </a:t>
            </a:r>
            <a:r>
              <a:rPr lang="en-US" sz="2400" dirty="0" err="1" smtClean="0"/>
              <a:t>klausula</a:t>
            </a:r>
            <a:r>
              <a:rPr lang="en-US" sz="2400" dirty="0" smtClean="0"/>
              <a:t> </a:t>
            </a:r>
            <a:r>
              <a:rPr lang="en-US" sz="2400" dirty="0" err="1" smtClean="0"/>
              <a:t>ini</a:t>
            </a:r>
            <a:r>
              <a:rPr lang="en-US" sz="2400" dirty="0" smtClean="0"/>
              <a:t> </a:t>
            </a:r>
            <a:r>
              <a:rPr lang="en-US" sz="2400" dirty="0" err="1" smtClean="0"/>
              <a:t>hanya</a:t>
            </a:r>
            <a:r>
              <a:rPr lang="en-US" sz="2400" dirty="0" smtClean="0"/>
              <a:t> </a:t>
            </a:r>
            <a:r>
              <a:rPr lang="en-US" sz="2400" dirty="0" err="1" smtClean="0"/>
              <a:t>meliputi</a:t>
            </a:r>
            <a:r>
              <a:rPr lang="en-US" sz="2400" dirty="0" smtClean="0"/>
              <a:t> </a:t>
            </a:r>
            <a:r>
              <a:rPr lang="en-US" sz="2400" dirty="0" err="1" smtClean="0"/>
              <a:t>risiko-risiko</a:t>
            </a:r>
            <a:r>
              <a:rPr lang="en-US" sz="2400" dirty="0" smtClean="0"/>
              <a:t> </a:t>
            </a:r>
            <a:r>
              <a:rPr lang="en-US" sz="2400" dirty="0" err="1" smtClean="0"/>
              <a:t>tertentu</a:t>
            </a:r>
            <a:r>
              <a:rPr lang="en-US" sz="2400" dirty="0" smtClean="0"/>
              <a:t> </a:t>
            </a:r>
            <a:r>
              <a:rPr lang="en-US" sz="2400" dirty="0" err="1" smtClean="0"/>
              <a:t>saja</a:t>
            </a:r>
            <a:r>
              <a:rPr lang="en-US" sz="2400" dirty="0" smtClean="0"/>
              <a:t> </a:t>
            </a:r>
            <a:r>
              <a:rPr lang="en-US" sz="2400" dirty="0" err="1" smtClean="0"/>
              <a:t>yakni</a:t>
            </a:r>
            <a:r>
              <a:rPr lang="en-US" sz="2400" dirty="0" smtClean="0"/>
              <a:t>: </a:t>
            </a:r>
          </a:p>
          <a:p>
            <a:pPr marL="857250" lvl="1" indent="-457200">
              <a:buFont typeface="+mj-lt"/>
              <a:buAutoNum type="alphaLcPeriod"/>
            </a:pPr>
            <a:r>
              <a:rPr lang="en-US" sz="2400" dirty="0" err="1" smtClean="0"/>
              <a:t>Kebakaran</a:t>
            </a:r>
            <a:r>
              <a:rPr lang="en-US" sz="2400" dirty="0" smtClean="0"/>
              <a:t> </a:t>
            </a:r>
            <a:r>
              <a:rPr lang="en-US" sz="2400" dirty="0" err="1" smtClean="0"/>
              <a:t>dan</a:t>
            </a:r>
            <a:r>
              <a:rPr lang="en-US" sz="2400" dirty="0" smtClean="0"/>
              <a:t> </a:t>
            </a:r>
            <a:r>
              <a:rPr lang="en-US" sz="2400" dirty="0" err="1" smtClean="0"/>
              <a:t>ledakan</a:t>
            </a:r>
            <a:endParaRPr lang="en-US" sz="2400" dirty="0" smtClean="0"/>
          </a:p>
          <a:p>
            <a:pPr marL="857250" lvl="1" indent="-457200">
              <a:buFont typeface="+mj-lt"/>
              <a:buAutoNum type="alphaLcPeriod"/>
            </a:pPr>
            <a:r>
              <a:rPr lang="en-US" sz="2400" dirty="0" err="1" smtClean="0"/>
              <a:t>Kapal</a:t>
            </a:r>
            <a:r>
              <a:rPr lang="en-US" sz="2400" dirty="0" smtClean="0"/>
              <a:t> </a:t>
            </a:r>
            <a:r>
              <a:rPr lang="en-US" sz="2400" dirty="0" err="1" smtClean="0"/>
              <a:t>kandas</a:t>
            </a:r>
            <a:r>
              <a:rPr lang="en-US" sz="2400" dirty="0" smtClean="0"/>
              <a:t>, </a:t>
            </a:r>
            <a:r>
              <a:rPr lang="en-US" sz="2400" dirty="0" err="1" smtClean="0"/>
              <a:t>tenggelam</a:t>
            </a:r>
            <a:r>
              <a:rPr lang="en-US" sz="2400" dirty="0" smtClean="0"/>
              <a:t> </a:t>
            </a:r>
            <a:r>
              <a:rPr lang="en-US" sz="2400" dirty="0" err="1" smtClean="0"/>
              <a:t>atau</a:t>
            </a:r>
            <a:r>
              <a:rPr lang="en-US" sz="2400" dirty="0" smtClean="0"/>
              <a:t> </a:t>
            </a:r>
            <a:r>
              <a:rPr lang="en-US" sz="2400" dirty="0" err="1" smtClean="0"/>
              <a:t>terbalik</a:t>
            </a:r>
            <a:endParaRPr lang="en-US" sz="2400" dirty="0" smtClean="0"/>
          </a:p>
          <a:p>
            <a:pPr marL="857250" lvl="1" indent="-457200">
              <a:buFont typeface="+mj-lt"/>
              <a:buAutoNum type="alphaLcPeriod"/>
            </a:pPr>
            <a:r>
              <a:rPr lang="en-US" sz="2400" dirty="0" err="1" smtClean="0"/>
              <a:t>Tabrakan</a:t>
            </a:r>
            <a:r>
              <a:rPr lang="en-US" sz="2400" dirty="0" smtClean="0"/>
              <a:t> </a:t>
            </a:r>
            <a:r>
              <a:rPr lang="en-US" sz="2400" dirty="0" err="1" smtClean="0"/>
              <a:t>kapal</a:t>
            </a:r>
            <a:endParaRPr lang="en-US" sz="2400" dirty="0" smtClean="0"/>
          </a:p>
          <a:p>
            <a:pPr marL="857250" lvl="1" indent="-457200">
              <a:buFont typeface="+mj-lt"/>
              <a:buAutoNum type="alphaLcPeriod"/>
            </a:pPr>
            <a:r>
              <a:rPr lang="en-US" sz="2400" dirty="0" err="1" smtClean="0"/>
              <a:t>Bahaya-bahaya</a:t>
            </a:r>
            <a:r>
              <a:rPr lang="en-US" sz="2400" dirty="0" smtClean="0"/>
              <a:t> </a:t>
            </a:r>
            <a:r>
              <a:rPr lang="en-US" sz="2400" dirty="0" err="1" smtClean="0"/>
              <a:t>pembongkaran</a:t>
            </a:r>
            <a:r>
              <a:rPr lang="en-US" sz="2400" dirty="0" smtClean="0"/>
              <a:t> </a:t>
            </a:r>
            <a:r>
              <a:rPr lang="en-US" sz="2400" dirty="0" err="1" smtClean="0"/>
              <a:t>barang</a:t>
            </a:r>
            <a:r>
              <a:rPr lang="en-US" sz="2400" dirty="0" smtClean="0"/>
              <a:t> </a:t>
            </a:r>
            <a:r>
              <a:rPr lang="en-US" sz="2400" dirty="0" err="1" smtClean="0"/>
              <a:t>disuatu</a:t>
            </a:r>
            <a:r>
              <a:rPr lang="en-US" sz="2400" dirty="0" smtClean="0"/>
              <a:t> </a:t>
            </a:r>
            <a:r>
              <a:rPr lang="en-US" sz="2400" dirty="0" err="1" smtClean="0"/>
              <a:t>pelabuhan</a:t>
            </a:r>
            <a:r>
              <a:rPr lang="en-US" sz="2400" dirty="0" smtClean="0"/>
              <a:t> </a:t>
            </a:r>
            <a:r>
              <a:rPr lang="en-US" sz="2400" dirty="0" err="1" smtClean="0"/>
              <a:t>darurat</a:t>
            </a:r>
            <a:endParaRPr lang="en-US" sz="2400" dirty="0" smtClean="0"/>
          </a:p>
          <a:p>
            <a:pPr marL="857250" lvl="1" indent="-457200">
              <a:buFont typeface="+mj-lt"/>
              <a:buAutoNum type="alphaLcPeriod"/>
            </a:pPr>
            <a:r>
              <a:rPr lang="en-US" sz="2400" dirty="0" err="1" smtClean="0"/>
              <a:t>Gempa</a:t>
            </a:r>
            <a:r>
              <a:rPr lang="en-US" sz="2400" dirty="0" smtClean="0"/>
              <a:t> </a:t>
            </a:r>
            <a:r>
              <a:rPr lang="en-US" sz="2400" dirty="0" err="1" smtClean="0"/>
              <a:t>bumi</a:t>
            </a:r>
            <a:r>
              <a:rPr lang="en-US" sz="2400" dirty="0" smtClean="0"/>
              <a:t>, </a:t>
            </a:r>
            <a:r>
              <a:rPr lang="en-US" sz="2400" dirty="0" err="1" smtClean="0"/>
              <a:t>letusan</a:t>
            </a:r>
            <a:r>
              <a:rPr lang="en-US" sz="2400" dirty="0" smtClean="0"/>
              <a:t> </a:t>
            </a:r>
            <a:r>
              <a:rPr lang="en-US" sz="2400" dirty="0" err="1" smtClean="0"/>
              <a:t>gunung</a:t>
            </a:r>
            <a:r>
              <a:rPr lang="en-US" sz="2400" dirty="0" smtClean="0"/>
              <a:t> </a:t>
            </a:r>
            <a:r>
              <a:rPr lang="en-US" sz="2400" dirty="0" err="1" smtClean="0"/>
              <a:t>berapi</a:t>
            </a:r>
            <a:r>
              <a:rPr lang="en-US" sz="2400" dirty="0" smtClean="0"/>
              <a:t>, </a:t>
            </a:r>
            <a:r>
              <a:rPr lang="en-US" sz="2400" dirty="0" err="1" smtClean="0"/>
              <a:t>petir</a:t>
            </a:r>
            <a:endParaRPr lang="en-US" sz="2400" dirty="0" smtClean="0"/>
          </a:p>
          <a:p>
            <a:pPr marL="857250" lvl="1" indent="-457200">
              <a:buFont typeface="+mj-lt"/>
              <a:buAutoNum type="alphaLcPeriod"/>
            </a:pPr>
            <a:r>
              <a:rPr lang="en-US" sz="2400" dirty="0" err="1" smtClean="0"/>
              <a:t>Tindakan</a:t>
            </a:r>
            <a:r>
              <a:rPr lang="en-US" sz="2400" dirty="0" smtClean="0"/>
              <a:t> General Average (</a:t>
            </a:r>
            <a:r>
              <a:rPr lang="en-US" sz="2400" dirty="0" err="1" smtClean="0"/>
              <a:t>penyelamatan</a:t>
            </a:r>
            <a:r>
              <a:rPr lang="en-US" sz="2400" dirty="0" smtClean="0"/>
              <a:t> </a:t>
            </a:r>
            <a:r>
              <a:rPr lang="en-US" sz="2400" dirty="0" err="1" smtClean="0"/>
              <a:t>umum</a:t>
            </a:r>
            <a:r>
              <a:rPr lang="en-US" sz="2400" dirty="0" smtClean="0"/>
              <a:t>)</a:t>
            </a:r>
          </a:p>
          <a:p>
            <a:pPr marL="857250" lvl="1" indent="-457200">
              <a:buFont typeface="+mj-lt"/>
              <a:buAutoNum type="alphaLcPeriod"/>
            </a:pPr>
            <a:r>
              <a:rPr lang="en-US" sz="2400" dirty="0" err="1" smtClean="0"/>
              <a:t>Pembuangan</a:t>
            </a:r>
            <a:r>
              <a:rPr lang="en-US" sz="2400" dirty="0" smtClean="0"/>
              <a:t> </a:t>
            </a:r>
            <a:r>
              <a:rPr lang="en-US" sz="2400" dirty="0" err="1" smtClean="0"/>
              <a:t>barang</a:t>
            </a:r>
            <a:r>
              <a:rPr lang="en-US" sz="2400" dirty="0" smtClean="0"/>
              <a:t> </a:t>
            </a:r>
            <a:r>
              <a:rPr lang="en-US" sz="2400" dirty="0" err="1" smtClean="0"/>
              <a:t>kelaut</a:t>
            </a:r>
            <a:r>
              <a:rPr lang="en-US" sz="2400" dirty="0" smtClean="0"/>
              <a:t> </a:t>
            </a:r>
            <a:r>
              <a:rPr lang="en-US" sz="2400" dirty="0" err="1" smtClean="0"/>
              <a:t>atau</a:t>
            </a:r>
            <a:r>
              <a:rPr lang="en-US" sz="2400" dirty="0" smtClean="0"/>
              <a:t> </a:t>
            </a:r>
            <a:r>
              <a:rPr lang="en-US" sz="2400" dirty="0" err="1" smtClean="0"/>
              <a:t>terlemparnya</a:t>
            </a:r>
            <a:r>
              <a:rPr lang="en-US" sz="2400" dirty="0" smtClean="0"/>
              <a:t> </a:t>
            </a:r>
            <a:r>
              <a:rPr lang="en-US" sz="2400" dirty="0" err="1" smtClean="0"/>
              <a:t>barang</a:t>
            </a:r>
            <a:r>
              <a:rPr lang="en-US" sz="2400" dirty="0" smtClean="0"/>
              <a:t> </a:t>
            </a:r>
            <a:r>
              <a:rPr lang="en-US" sz="2400" dirty="0" err="1" smtClean="0"/>
              <a:t>ke</a:t>
            </a:r>
            <a:r>
              <a:rPr lang="en-US" sz="2400" dirty="0" smtClean="0"/>
              <a:t> </a:t>
            </a:r>
            <a:r>
              <a:rPr lang="en-US" sz="2400" dirty="0" err="1" smtClean="0"/>
              <a:t>laut</a:t>
            </a:r>
            <a:r>
              <a:rPr lang="en-US" sz="2400" dirty="0" smtClean="0"/>
              <a:t> (Jettison or washing overboard)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3600" dirty="0" smtClean="0">
                <a:effectLst>
                  <a:outerShdw blurRad="38100" dist="38100" dir="2700000" algn="tl">
                    <a:srgbClr val="000000">
                      <a:alpha val="43137"/>
                    </a:srgbClr>
                  </a:outerShdw>
                </a:effectLst>
              </a:rPr>
              <a:t>INSTITUTE CARGO CLAUSES (B)</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857250" lvl="1" indent="-457200">
              <a:buFont typeface="+mj-lt"/>
              <a:buAutoNum type="alphaLcPeriod" startAt="8"/>
            </a:pPr>
            <a:r>
              <a:rPr lang="en-US" sz="2400" dirty="0" smtClean="0"/>
              <a:t>Air </a:t>
            </a:r>
            <a:r>
              <a:rPr lang="en-US" sz="2400" dirty="0" err="1" smtClean="0"/>
              <a:t>laut</a:t>
            </a:r>
            <a:r>
              <a:rPr lang="en-US" sz="2400" dirty="0" smtClean="0"/>
              <a:t> </a:t>
            </a:r>
            <a:r>
              <a:rPr lang="en-US" sz="2400" dirty="0" err="1" smtClean="0"/>
              <a:t>memasuki</a:t>
            </a:r>
            <a:r>
              <a:rPr lang="en-US" sz="2400" dirty="0" smtClean="0"/>
              <a:t> </a:t>
            </a:r>
            <a:r>
              <a:rPr lang="en-US" sz="2400" dirty="0" err="1" smtClean="0"/>
              <a:t>palka</a:t>
            </a:r>
            <a:r>
              <a:rPr lang="en-US" sz="2400" dirty="0" smtClean="0"/>
              <a:t>, </a:t>
            </a:r>
            <a:r>
              <a:rPr lang="en-US" sz="2400" dirty="0" err="1" smtClean="0"/>
              <a:t>peti</a:t>
            </a:r>
            <a:r>
              <a:rPr lang="en-US" sz="2400" dirty="0" smtClean="0"/>
              <a:t> </a:t>
            </a:r>
            <a:r>
              <a:rPr lang="en-US" sz="2400" dirty="0" err="1" smtClean="0"/>
              <a:t>kemas</a:t>
            </a:r>
            <a:r>
              <a:rPr lang="en-US" sz="2400" dirty="0" smtClean="0"/>
              <a:t> </a:t>
            </a:r>
            <a:r>
              <a:rPr lang="en-US" sz="2400" dirty="0" err="1" smtClean="0"/>
              <a:t>dan</a:t>
            </a:r>
            <a:r>
              <a:rPr lang="en-US" sz="2400" dirty="0" smtClean="0"/>
              <a:t> </a:t>
            </a:r>
            <a:r>
              <a:rPr lang="en-US" sz="2400" dirty="0" err="1" smtClean="0"/>
              <a:t>tempat-tempat</a:t>
            </a:r>
            <a:r>
              <a:rPr lang="en-US" sz="2400" dirty="0" smtClean="0"/>
              <a:t> </a:t>
            </a:r>
            <a:r>
              <a:rPr lang="en-US" sz="2400" dirty="0" err="1" smtClean="0"/>
              <a:t>penimbunan</a:t>
            </a:r>
            <a:r>
              <a:rPr lang="en-US" sz="2400" dirty="0" smtClean="0"/>
              <a:t> </a:t>
            </a:r>
            <a:r>
              <a:rPr lang="en-US" sz="2400" dirty="0" err="1" smtClean="0"/>
              <a:t>dikapal</a:t>
            </a:r>
            <a:r>
              <a:rPr lang="en-US" sz="2400" dirty="0" smtClean="0"/>
              <a:t> </a:t>
            </a:r>
            <a:r>
              <a:rPr lang="en-US" sz="2400" dirty="0" err="1" smtClean="0"/>
              <a:t>akibat</a:t>
            </a:r>
            <a:r>
              <a:rPr lang="en-US" sz="2400" dirty="0" smtClean="0"/>
              <a:t> perils of the seas</a:t>
            </a:r>
          </a:p>
          <a:p>
            <a:pPr marL="857250" lvl="1" indent="-457200">
              <a:buFont typeface="+mj-lt"/>
              <a:buAutoNum type="alphaLcPeriod" startAt="8"/>
            </a:pPr>
            <a:r>
              <a:rPr lang="en-US" sz="2400" dirty="0" smtClean="0"/>
              <a:t>Total Loss per package </a:t>
            </a:r>
            <a:r>
              <a:rPr lang="en-US" sz="2400" dirty="0" err="1" smtClean="0"/>
              <a:t>ketika</a:t>
            </a:r>
            <a:r>
              <a:rPr lang="en-US" sz="2400" dirty="0" smtClean="0"/>
              <a:t> </a:t>
            </a:r>
            <a:r>
              <a:rPr lang="en-US" sz="2400" dirty="0" err="1" smtClean="0"/>
              <a:t>proses</a:t>
            </a:r>
            <a:r>
              <a:rPr lang="en-US" sz="2400" dirty="0" smtClean="0"/>
              <a:t> </a:t>
            </a:r>
            <a:r>
              <a:rPr lang="en-US" sz="2400" dirty="0" err="1" smtClean="0"/>
              <a:t>bongkar</a:t>
            </a:r>
            <a:r>
              <a:rPr lang="en-US" sz="2400" dirty="0" smtClean="0"/>
              <a:t> </a:t>
            </a:r>
            <a:r>
              <a:rPr lang="en-US" sz="2400" dirty="0" err="1" smtClean="0"/>
              <a:t>muat</a:t>
            </a:r>
            <a:endParaRPr lang="en-US" sz="2400" dirty="0" smtClean="0"/>
          </a:p>
          <a:p>
            <a:pPr marL="857250" lvl="1" indent="-457200">
              <a:buFont typeface="+mj-lt"/>
              <a:buAutoNum type="alphaLcPeriod" startAt="8"/>
            </a:pPr>
            <a:r>
              <a:rPr lang="en-US" sz="2400" dirty="0" err="1" smtClean="0"/>
              <a:t>Tanggung</a:t>
            </a:r>
            <a:r>
              <a:rPr lang="en-US" sz="2400" dirty="0" smtClean="0"/>
              <a:t> </a:t>
            </a:r>
            <a:r>
              <a:rPr lang="en-US" sz="2400" dirty="0" err="1" smtClean="0"/>
              <a:t>gugat</a:t>
            </a:r>
            <a:r>
              <a:rPr lang="en-US" sz="2400" dirty="0" smtClean="0"/>
              <a:t> </a:t>
            </a:r>
            <a:r>
              <a:rPr lang="en-US" sz="2400" dirty="0" err="1" smtClean="0"/>
              <a:t>untuk</a:t>
            </a:r>
            <a:r>
              <a:rPr lang="en-US" sz="2400" dirty="0" smtClean="0"/>
              <a:t> </a:t>
            </a:r>
            <a:r>
              <a:rPr lang="en-US" sz="2400" dirty="0" err="1" smtClean="0"/>
              <a:t>biaya</a:t>
            </a:r>
            <a:r>
              <a:rPr lang="en-US" sz="2400" dirty="0" smtClean="0"/>
              <a:t> </a:t>
            </a:r>
            <a:r>
              <a:rPr lang="en-US" sz="2400" dirty="0" err="1" smtClean="0"/>
              <a:t>penyelamatan</a:t>
            </a:r>
            <a:r>
              <a:rPr lang="en-US" sz="2400" dirty="0" smtClean="0"/>
              <a:t> </a:t>
            </a:r>
            <a:r>
              <a:rPr lang="en-US" sz="2400" dirty="0" err="1" smtClean="0"/>
              <a:t>dan</a:t>
            </a:r>
            <a:r>
              <a:rPr lang="en-US" sz="2400" dirty="0" smtClean="0"/>
              <a:t> general average</a:t>
            </a:r>
          </a:p>
          <a:p>
            <a:pPr marL="857250" lvl="1" indent="-457200">
              <a:buFont typeface="+mj-lt"/>
              <a:buAutoNum type="alphaLcPeriod" startAt="8"/>
            </a:pPr>
            <a:r>
              <a:rPr lang="en-US" sz="2400" dirty="0" err="1" smtClean="0"/>
              <a:t>Dalam</a:t>
            </a:r>
            <a:r>
              <a:rPr lang="en-US" sz="2400" dirty="0" smtClean="0"/>
              <a:t> </a:t>
            </a:r>
            <a:r>
              <a:rPr lang="en-US" sz="2400" dirty="0" err="1" smtClean="0"/>
              <a:t>hal</a:t>
            </a:r>
            <a:r>
              <a:rPr lang="en-US" sz="2400" dirty="0" smtClean="0"/>
              <a:t> </a:t>
            </a:r>
            <a:r>
              <a:rPr lang="en-US" sz="2400" dirty="0" err="1" smtClean="0"/>
              <a:t>tabrakan</a:t>
            </a:r>
            <a:r>
              <a:rPr lang="en-US" sz="2400" dirty="0" smtClean="0"/>
              <a:t> </a:t>
            </a:r>
            <a:r>
              <a:rPr lang="en-US" sz="2400" dirty="0" err="1" smtClean="0"/>
              <a:t>kapal</a:t>
            </a:r>
            <a:r>
              <a:rPr lang="en-US" sz="2400" dirty="0" smtClean="0"/>
              <a:t> </a:t>
            </a:r>
            <a:r>
              <a:rPr lang="en-US" sz="2400" dirty="0" err="1" smtClean="0"/>
              <a:t>dengan</a:t>
            </a:r>
            <a:r>
              <a:rPr lang="en-US" sz="2400" dirty="0" smtClean="0"/>
              <a:t> </a:t>
            </a:r>
            <a:r>
              <a:rPr lang="en-US" sz="2400" dirty="0" err="1" smtClean="0"/>
              <a:t>kapal</a:t>
            </a:r>
            <a:r>
              <a:rPr lang="en-US" sz="2400" dirty="0" smtClean="0"/>
              <a:t> lain (both to blame collision clause).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3600" dirty="0" smtClean="0">
                <a:effectLst>
                  <a:outerShdw blurRad="38100" dist="38100" dir="2700000" algn="tl">
                    <a:srgbClr val="000000">
                      <a:alpha val="43137"/>
                    </a:srgbClr>
                  </a:outerShdw>
                </a:effectLst>
              </a:rPr>
              <a:t>INSTITUTE CARGO CLAUSES (C)</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2400" dirty="0" err="1" smtClean="0"/>
              <a:t>Jaminan</a:t>
            </a:r>
            <a:r>
              <a:rPr lang="en-US" sz="2400" dirty="0" smtClean="0"/>
              <a:t> yang </a:t>
            </a:r>
            <a:r>
              <a:rPr lang="en-US" sz="2400" dirty="0" err="1" smtClean="0"/>
              <a:t>diberikan</a:t>
            </a:r>
            <a:r>
              <a:rPr lang="en-US" sz="2400" dirty="0" smtClean="0"/>
              <a:t> </a:t>
            </a:r>
            <a:r>
              <a:rPr lang="en-US" sz="2400" dirty="0" err="1" smtClean="0"/>
              <a:t>dalam</a:t>
            </a:r>
            <a:r>
              <a:rPr lang="en-US" sz="2400" dirty="0" smtClean="0"/>
              <a:t> </a:t>
            </a:r>
            <a:r>
              <a:rPr lang="en-US" sz="2400" dirty="0" err="1" smtClean="0"/>
              <a:t>klausula</a:t>
            </a:r>
            <a:r>
              <a:rPr lang="en-US" sz="2400" dirty="0" smtClean="0"/>
              <a:t> </a:t>
            </a:r>
            <a:r>
              <a:rPr lang="en-US" sz="2400" dirty="0" err="1" smtClean="0"/>
              <a:t>ini</a:t>
            </a:r>
            <a:r>
              <a:rPr lang="en-US" sz="2400" dirty="0" smtClean="0"/>
              <a:t> </a:t>
            </a:r>
            <a:r>
              <a:rPr lang="en-US" sz="2400" dirty="0" err="1" smtClean="0"/>
              <a:t>hanya</a:t>
            </a:r>
            <a:r>
              <a:rPr lang="en-US" sz="2400" dirty="0" smtClean="0"/>
              <a:t> </a:t>
            </a:r>
            <a:r>
              <a:rPr lang="en-US" sz="2400" dirty="0" err="1" smtClean="0"/>
              <a:t>meliputi</a:t>
            </a:r>
            <a:r>
              <a:rPr lang="en-US" sz="2400" dirty="0" smtClean="0"/>
              <a:t> </a:t>
            </a:r>
            <a:r>
              <a:rPr lang="en-US" sz="2400" dirty="0" err="1" smtClean="0"/>
              <a:t>risiko-risiko</a:t>
            </a:r>
            <a:r>
              <a:rPr lang="en-US" sz="2400" dirty="0" smtClean="0"/>
              <a:t> </a:t>
            </a:r>
            <a:r>
              <a:rPr lang="en-US" sz="2400" dirty="0" err="1" smtClean="0"/>
              <a:t>tertentu</a:t>
            </a:r>
            <a:r>
              <a:rPr lang="en-US" sz="2400" dirty="0" smtClean="0"/>
              <a:t> yang </a:t>
            </a:r>
            <a:r>
              <a:rPr lang="en-US" sz="2400" dirty="0" err="1" smtClean="0"/>
              <a:t>lebih</a:t>
            </a:r>
            <a:r>
              <a:rPr lang="en-US" sz="2400" dirty="0" smtClean="0"/>
              <a:t> </a:t>
            </a:r>
            <a:r>
              <a:rPr lang="en-US" sz="2400" dirty="0" err="1" smtClean="0"/>
              <a:t>sempit</a:t>
            </a:r>
            <a:r>
              <a:rPr lang="en-US" sz="2400" dirty="0" smtClean="0"/>
              <a:t> </a:t>
            </a:r>
            <a:r>
              <a:rPr lang="en-US" sz="2400" dirty="0" err="1" smtClean="0"/>
              <a:t>daripada</a:t>
            </a:r>
            <a:r>
              <a:rPr lang="en-US" sz="2400" dirty="0" smtClean="0"/>
              <a:t> </a:t>
            </a:r>
            <a:r>
              <a:rPr lang="en-US" sz="2400" dirty="0" err="1" smtClean="0"/>
              <a:t>dalam</a:t>
            </a:r>
            <a:r>
              <a:rPr lang="en-US" sz="2400" dirty="0" smtClean="0"/>
              <a:t> </a:t>
            </a:r>
            <a:r>
              <a:rPr lang="en-US" sz="2400" dirty="0" err="1" smtClean="0"/>
              <a:t>klausula</a:t>
            </a:r>
            <a:r>
              <a:rPr lang="en-US" sz="2400" dirty="0" smtClean="0"/>
              <a:t> B, </a:t>
            </a:r>
            <a:r>
              <a:rPr lang="en-US" sz="2400" dirty="0" err="1" smtClean="0"/>
              <a:t>yakni</a:t>
            </a:r>
            <a:r>
              <a:rPr lang="en-US" sz="2400" dirty="0" smtClean="0"/>
              <a:t>:</a:t>
            </a:r>
          </a:p>
          <a:p>
            <a:pPr marL="857250" lvl="1" indent="-457200">
              <a:buFont typeface="+mj-lt"/>
              <a:buAutoNum type="alphaLcPeriod"/>
            </a:pPr>
            <a:r>
              <a:rPr lang="en-US" sz="2400" dirty="0" err="1" smtClean="0"/>
              <a:t>Kebakaran</a:t>
            </a:r>
            <a:r>
              <a:rPr lang="en-US" sz="2400" dirty="0" smtClean="0"/>
              <a:t> </a:t>
            </a:r>
            <a:r>
              <a:rPr lang="en-US" sz="2400" dirty="0" err="1" smtClean="0"/>
              <a:t>dan</a:t>
            </a:r>
            <a:r>
              <a:rPr lang="en-US" sz="2400" dirty="0" smtClean="0"/>
              <a:t> </a:t>
            </a:r>
            <a:r>
              <a:rPr lang="en-US" sz="2400" dirty="0" err="1" smtClean="0"/>
              <a:t>ledakan</a:t>
            </a:r>
            <a:endParaRPr lang="en-US" sz="2400" dirty="0" smtClean="0"/>
          </a:p>
          <a:p>
            <a:pPr marL="857250" lvl="1" indent="-457200">
              <a:buFont typeface="+mj-lt"/>
              <a:buAutoNum type="alphaLcPeriod"/>
            </a:pPr>
            <a:r>
              <a:rPr lang="en-US" sz="2400" dirty="0" err="1" smtClean="0"/>
              <a:t>Kapal</a:t>
            </a:r>
            <a:r>
              <a:rPr lang="en-US" sz="2400" dirty="0" smtClean="0"/>
              <a:t> </a:t>
            </a:r>
            <a:r>
              <a:rPr lang="en-US" sz="2400" dirty="0" err="1" smtClean="0"/>
              <a:t>kandas</a:t>
            </a:r>
            <a:r>
              <a:rPr lang="en-US" sz="2400" dirty="0" smtClean="0"/>
              <a:t>, </a:t>
            </a:r>
            <a:r>
              <a:rPr lang="en-US" sz="2400" dirty="0" err="1" smtClean="0"/>
              <a:t>tenggelam</a:t>
            </a:r>
            <a:r>
              <a:rPr lang="en-US" sz="2400" dirty="0" smtClean="0"/>
              <a:t> </a:t>
            </a:r>
            <a:r>
              <a:rPr lang="en-US" sz="2400" dirty="0" err="1" smtClean="0"/>
              <a:t>atau</a:t>
            </a:r>
            <a:r>
              <a:rPr lang="en-US" sz="2400" dirty="0" smtClean="0"/>
              <a:t> </a:t>
            </a:r>
            <a:r>
              <a:rPr lang="en-US" sz="2400" dirty="0" err="1" smtClean="0"/>
              <a:t>terbalik</a:t>
            </a:r>
            <a:endParaRPr lang="en-US" sz="2400" dirty="0" smtClean="0"/>
          </a:p>
          <a:p>
            <a:pPr marL="857250" lvl="1" indent="-457200">
              <a:buFont typeface="+mj-lt"/>
              <a:buAutoNum type="alphaLcPeriod"/>
            </a:pPr>
            <a:r>
              <a:rPr lang="en-US" sz="2400" dirty="0" err="1" smtClean="0"/>
              <a:t>Tabrakan</a:t>
            </a:r>
            <a:r>
              <a:rPr lang="en-US" sz="2400" dirty="0" smtClean="0"/>
              <a:t> </a:t>
            </a:r>
            <a:r>
              <a:rPr lang="en-US" sz="2400" dirty="0" err="1" smtClean="0"/>
              <a:t>kapal</a:t>
            </a:r>
            <a:r>
              <a:rPr lang="en-US" sz="2400" dirty="0" smtClean="0"/>
              <a:t> </a:t>
            </a:r>
            <a:r>
              <a:rPr lang="en-US" sz="2400" dirty="0" err="1" smtClean="0"/>
              <a:t>dengan</a:t>
            </a:r>
            <a:r>
              <a:rPr lang="en-US" sz="2400" dirty="0" smtClean="0"/>
              <a:t> </a:t>
            </a:r>
            <a:r>
              <a:rPr lang="en-US" sz="2400" dirty="0" err="1" smtClean="0"/>
              <a:t>benda</a:t>
            </a:r>
            <a:r>
              <a:rPr lang="en-US" sz="2400" dirty="0" smtClean="0"/>
              <a:t> lain, </a:t>
            </a:r>
            <a:r>
              <a:rPr lang="en-US" sz="2400" dirty="0" err="1" smtClean="0"/>
              <a:t>selain</a:t>
            </a:r>
            <a:r>
              <a:rPr lang="en-US" sz="2400" dirty="0" smtClean="0"/>
              <a:t> air</a:t>
            </a:r>
          </a:p>
          <a:p>
            <a:pPr marL="857250" lvl="1" indent="-457200">
              <a:buFont typeface="+mj-lt"/>
              <a:buAutoNum type="alphaLcPeriod"/>
            </a:pPr>
            <a:r>
              <a:rPr lang="en-US" sz="2400" dirty="0" err="1" smtClean="0"/>
              <a:t>Bahaya-bahaya</a:t>
            </a:r>
            <a:r>
              <a:rPr lang="en-US" sz="2400" dirty="0" smtClean="0"/>
              <a:t> </a:t>
            </a:r>
            <a:r>
              <a:rPr lang="en-US" sz="2400" dirty="0" err="1" smtClean="0"/>
              <a:t>pembongkaran</a:t>
            </a:r>
            <a:r>
              <a:rPr lang="en-US" sz="2400" dirty="0" smtClean="0"/>
              <a:t> </a:t>
            </a:r>
            <a:r>
              <a:rPr lang="en-US" sz="2400" dirty="0" err="1" smtClean="0"/>
              <a:t>barang</a:t>
            </a:r>
            <a:r>
              <a:rPr lang="en-US" sz="2400" dirty="0" smtClean="0"/>
              <a:t> </a:t>
            </a:r>
            <a:r>
              <a:rPr lang="en-US" sz="2400" dirty="0" err="1" smtClean="0"/>
              <a:t>disuatu</a:t>
            </a:r>
            <a:r>
              <a:rPr lang="en-US" sz="2400" dirty="0" smtClean="0"/>
              <a:t> </a:t>
            </a:r>
            <a:r>
              <a:rPr lang="en-US" sz="2400" dirty="0" err="1" smtClean="0"/>
              <a:t>pelabuhan</a:t>
            </a:r>
            <a:r>
              <a:rPr lang="en-US" sz="2400" dirty="0" smtClean="0"/>
              <a:t> </a:t>
            </a:r>
            <a:r>
              <a:rPr lang="en-US" sz="2400" dirty="0" err="1" smtClean="0"/>
              <a:t>darurat</a:t>
            </a:r>
            <a:endParaRPr lang="en-US" sz="2400" dirty="0" smtClean="0"/>
          </a:p>
          <a:p>
            <a:pPr marL="857250" lvl="1" indent="-457200">
              <a:buFont typeface="+mj-lt"/>
              <a:buAutoNum type="alphaLcPeriod"/>
            </a:pPr>
            <a:r>
              <a:rPr lang="en-US" sz="2400" dirty="0" err="1" smtClean="0"/>
              <a:t>Tindakan</a:t>
            </a:r>
            <a:r>
              <a:rPr lang="en-US" sz="2400" dirty="0" smtClean="0"/>
              <a:t> general average (</a:t>
            </a:r>
            <a:r>
              <a:rPr lang="en-US" sz="2400" dirty="0" err="1" smtClean="0"/>
              <a:t>penyelamatan</a:t>
            </a:r>
            <a:r>
              <a:rPr lang="en-US" sz="2400" dirty="0" smtClean="0"/>
              <a:t> </a:t>
            </a:r>
            <a:r>
              <a:rPr lang="en-US" sz="2400" dirty="0" err="1" smtClean="0"/>
              <a:t>umum</a:t>
            </a:r>
            <a:r>
              <a:rPr lang="en-US" sz="2400" dirty="0" smtClean="0"/>
              <a:t>).</a:t>
            </a:r>
          </a:p>
          <a:p>
            <a:pPr marL="857250" lvl="1" indent="-457200">
              <a:buFont typeface="+mj-lt"/>
              <a:buAutoNum type="alphaLcPeriod"/>
            </a:pPr>
            <a:r>
              <a:rPr lang="en-US" sz="2400" dirty="0" err="1" smtClean="0"/>
              <a:t>Pembuangan</a:t>
            </a:r>
            <a:r>
              <a:rPr lang="en-US" sz="2400" dirty="0" smtClean="0"/>
              <a:t> </a:t>
            </a:r>
            <a:r>
              <a:rPr lang="en-US" sz="2400" dirty="0" err="1" smtClean="0"/>
              <a:t>barang</a:t>
            </a:r>
            <a:r>
              <a:rPr lang="en-US" sz="2400" dirty="0" smtClean="0"/>
              <a:t> </a:t>
            </a:r>
            <a:r>
              <a:rPr lang="en-US" sz="2400" dirty="0" err="1" smtClean="0"/>
              <a:t>ke</a:t>
            </a:r>
            <a:r>
              <a:rPr lang="en-US" sz="2400" dirty="0" smtClean="0"/>
              <a:t> </a:t>
            </a:r>
            <a:r>
              <a:rPr lang="en-US" sz="2400" dirty="0" err="1" smtClean="0"/>
              <a:t>laut</a:t>
            </a:r>
            <a:r>
              <a:rPr lang="en-US" sz="2400" dirty="0" smtClean="0"/>
              <a:t> (jettison).</a:t>
            </a:r>
            <a:br>
              <a:rPr lang="en-US" sz="2400" dirty="0" smtClean="0"/>
            </a:b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3600" dirty="0" smtClean="0">
                <a:effectLst>
                  <a:outerShdw blurRad="38100" dist="38100" dir="2700000" algn="tl">
                    <a:srgbClr val="000000">
                      <a:alpha val="43137"/>
                    </a:srgbClr>
                  </a:outerShdw>
                </a:effectLst>
              </a:rPr>
              <a:t>INSTITUTE CARGO CLAUSES (C)</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857250" lvl="1" indent="-457200">
              <a:buFont typeface="+mj-lt"/>
              <a:buAutoNum type="alphaLcPeriod" startAt="7"/>
            </a:pPr>
            <a:r>
              <a:rPr lang="en-US" sz="2400" dirty="0" err="1" smtClean="0"/>
              <a:t>Tanggung</a:t>
            </a:r>
            <a:r>
              <a:rPr lang="en-US" sz="2400" dirty="0" smtClean="0"/>
              <a:t> </a:t>
            </a:r>
            <a:r>
              <a:rPr lang="en-US" sz="2400" dirty="0" err="1" smtClean="0"/>
              <a:t>gugat</a:t>
            </a:r>
            <a:r>
              <a:rPr lang="en-US" sz="2400" dirty="0" smtClean="0"/>
              <a:t> </a:t>
            </a:r>
            <a:r>
              <a:rPr lang="en-US" sz="2400" dirty="0" err="1" smtClean="0"/>
              <a:t>untuk</a:t>
            </a:r>
            <a:r>
              <a:rPr lang="en-US" sz="2400" dirty="0" smtClean="0"/>
              <a:t> </a:t>
            </a:r>
            <a:r>
              <a:rPr lang="en-US" sz="2400" dirty="0" err="1" smtClean="0"/>
              <a:t>biaya</a:t>
            </a:r>
            <a:r>
              <a:rPr lang="en-US" sz="2400" dirty="0" smtClean="0"/>
              <a:t> </a:t>
            </a:r>
            <a:r>
              <a:rPr lang="en-US" sz="2400" dirty="0" err="1" smtClean="0"/>
              <a:t>penyelamatan</a:t>
            </a:r>
            <a:r>
              <a:rPr lang="en-US" sz="2400" dirty="0" smtClean="0"/>
              <a:t> </a:t>
            </a:r>
            <a:r>
              <a:rPr lang="en-US" sz="2400" dirty="0" err="1" smtClean="0"/>
              <a:t>dan</a:t>
            </a:r>
            <a:r>
              <a:rPr lang="en-US" sz="2400" dirty="0" smtClean="0"/>
              <a:t> general average</a:t>
            </a:r>
          </a:p>
          <a:p>
            <a:pPr marL="857250" lvl="1" indent="-457200">
              <a:buFont typeface="+mj-lt"/>
              <a:buAutoNum type="alphaLcPeriod" startAt="7"/>
            </a:pPr>
            <a:r>
              <a:rPr lang="en-US" sz="2400" dirty="0" err="1" smtClean="0"/>
              <a:t>Dalam</a:t>
            </a:r>
            <a:r>
              <a:rPr lang="en-US" sz="2400" dirty="0" smtClean="0"/>
              <a:t> </a:t>
            </a:r>
            <a:r>
              <a:rPr lang="en-US" sz="2400" dirty="0" err="1" smtClean="0"/>
              <a:t>hal</a:t>
            </a:r>
            <a:r>
              <a:rPr lang="en-US" sz="2400" dirty="0" smtClean="0"/>
              <a:t> </a:t>
            </a:r>
            <a:r>
              <a:rPr lang="en-US" sz="2400" dirty="0" err="1" smtClean="0"/>
              <a:t>kapal</a:t>
            </a:r>
            <a:r>
              <a:rPr lang="en-US" sz="2400" dirty="0" smtClean="0"/>
              <a:t> </a:t>
            </a:r>
            <a:r>
              <a:rPr lang="en-US" sz="2400" dirty="0" err="1" smtClean="0"/>
              <a:t>tabrakan</a:t>
            </a:r>
            <a:r>
              <a:rPr lang="en-US" sz="2400" dirty="0" smtClean="0"/>
              <a:t> </a:t>
            </a:r>
            <a:r>
              <a:rPr lang="en-US" sz="2400" dirty="0" err="1" smtClean="0"/>
              <a:t>dengan</a:t>
            </a:r>
            <a:r>
              <a:rPr lang="en-US" sz="2400" dirty="0" smtClean="0"/>
              <a:t> </a:t>
            </a:r>
            <a:r>
              <a:rPr lang="en-US" sz="2400" dirty="0" err="1" smtClean="0"/>
              <a:t>kapal</a:t>
            </a:r>
            <a:r>
              <a:rPr lang="en-US" sz="2400" dirty="0" smtClean="0"/>
              <a:t> </a:t>
            </a:r>
            <a:r>
              <a:rPr lang="en-US" sz="2400" dirty="0" err="1" smtClean="0"/>
              <a:t>lan</a:t>
            </a:r>
            <a:r>
              <a:rPr lang="en-US" sz="2400" dirty="0" smtClean="0"/>
              <a:t> (both to blame collision clause).</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effectLst>
                  <a:outerShdw blurRad="38100" dist="38100" dir="2700000" algn="tl">
                    <a:srgbClr val="000000">
                      <a:alpha val="43137"/>
                    </a:srgbClr>
                  </a:outerShdw>
                </a:effectLst>
              </a:rPr>
              <a:t>Asuransi</a:t>
            </a:r>
            <a:r>
              <a:rPr lang="en-US" sz="3600" dirty="0" smtClean="0">
                <a:effectLst>
                  <a:outerShdw blurRad="38100" dist="38100" dir="2700000" algn="tl">
                    <a:srgbClr val="000000">
                      <a:alpha val="43137"/>
                    </a:srgbClr>
                  </a:outerShdw>
                </a:effectLst>
              </a:rPr>
              <a:t> </a:t>
            </a:r>
            <a:r>
              <a:rPr lang="en-US" sz="3600" dirty="0" err="1" smtClean="0">
                <a:effectLst>
                  <a:outerShdw blurRad="38100" dist="38100" dir="2700000" algn="tl">
                    <a:srgbClr val="000000">
                      <a:alpha val="43137"/>
                    </a:srgbClr>
                  </a:outerShdw>
                </a:effectLst>
              </a:rPr>
              <a:t>Pengangkutan</a:t>
            </a:r>
            <a:r>
              <a:rPr lang="en-US" sz="3600" dirty="0" smtClean="0">
                <a:effectLst>
                  <a:outerShdw blurRad="38100" dist="38100" dir="2700000" algn="tl">
                    <a:srgbClr val="000000">
                      <a:alpha val="43137"/>
                    </a:srgbClr>
                  </a:outerShdw>
                </a:effectLst>
              </a:rPr>
              <a:t> </a:t>
            </a:r>
            <a:r>
              <a:rPr lang="en-US" sz="3600" dirty="0" err="1" smtClean="0">
                <a:effectLst>
                  <a:outerShdw blurRad="38100" dist="38100" dir="2700000" algn="tl">
                    <a:srgbClr val="000000">
                      <a:alpha val="43137"/>
                    </a:srgbClr>
                  </a:outerShdw>
                </a:effectLst>
              </a:rPr>
              <a:t>dalam</a:t>
            </a:r>
            <a:r>
              <a:rPr lang="en-US" sz="3600" dirty="0" smtClean="0">
                <a:effectLst>
                  <a:outerShdw blurRad="38100" dist="38100" dir="2700000" algn="tl">
                    <a:srgbClr val="000000">
                      <a:alpha val="43137"/>
                    </a:srgbClr>
                  </a:outerShdw>
                </a:effectLst>
              </a:rPr>
              <a:t> </a:t>
            </a:r>
            <a:r>
              <a:rPr lang="en-US" sz="3600" dirty="0" err="1" smtClean="0">
                <a:effectLst>
                  <a:outerShdw blurRad="38100" dist="38100" dir="2700000" algn="tl">
                    <a:srgbClr val="000000">
                      <a:alpha val="43137"/>
                    </a:srgbClr>
                  </a:outerShdw>
                </a:effectLst>
              </a:rPr>
              <a:t>perdagangan</a:t>
            </a:r>
            <a:r>
              <a:rPr lang="en-US" sz="3600" dirty="0" smtClean="0">
                <a:effectLst>
                  <a:outerShdw blurRad="38100" dist="38100" dir="2700000" algn="tl">
                    <a:srgbClr val="000000">
                      <a:alpha val="43137"/>
                    </a:srgbClr>
                  </a:outerShdw>
                </a:effectLst>
              </a:rPr>
              <a:t> </a:t>
            </a:r>
            <a:r>
              <a:rPr lang="en-US" sz="3600" dirty="0" err="1" smtClean="0">
                <a:effectLst>
                  <a:outerShdw blurRad="38100" dist="38100" dir="2700000" algn="tl">
                    <a:srgbClr val="000000">
                      <a:alpha val="43137"/>
                    </a:srgbClr>
                  </a:outerShdw>
                </a:effectLst>
              </a:rPr>
              <a:t>dunia</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2400" dirty="0" err="1" smtClean="0"/>
              <a:t>Asuransi</a:t>
            </a:r>
            <a:r>
              <a:rPr lang="en-US" sz="2400" dirty="0" smtClean="0"/>
              <a:t> </a:t>
            </a:r>
            <a:r>
              <a:rPr lang="en-US" sz="2400" dirty="0" err="1" smtClean="0"/>
              <a:t>pengangkutan</a:t>
            </a:r>
            <a:r>
              <a:rPr lang="en-US" sz="2400" dirty="0" smtClean="0"/>
              <a:t> </a:t>
            </a:r>
            <a:r>
              <a:rPr lang="en-US" sz="2400" dirty="0" err="1" smtClean="0"/>
              <a:t>telah</a:t>
            </a:r>
            <a:r>
              <a:rPr lang="en-US" sz="2400" dirty="0" smtClean="0"/>
              <a:t> </a:t>
            </a:r>
            <a:r>
              <a:rPr lang="en-US" sz="2400" dirty="0" err="1" smtClean="0"/>
              <a:t>dikenal</a:t>
            </a:r>
            <a:r>
              <a:rPr lang="en-US" sz="2400" dirty="0" smtClean="0"/>
              <a:t> </a:t>
            </a:r>
            <a:r>
              <a:rPr lang="en-US" sz="2400" dirty="0" err="1" smtClean="0"/>
              <a:t>oleh</a:t>
            </a:r>
            <a:r>
              <a:rPr lang="en-US" sz="2400" dirty="0" smtClean="0"/>
              <a:t> </a:t>
            </a:r>
            <a:r>
              <a:rPr lang="en-US" sz="2400" dirty="0" err="1" smtClean="0"/>
              <a:t>semua</a:t>
            </a:r>
            <a:r>
              <a:rPr lang="en-US" sz="2400" dirty="0" smtClean="0"/>
              <a:t> </a:t>
            </a:r>
            <a:r>
              <a:rPr lang="en-US" sz="2400" dirty="0" err="1" smtClean="0"/>
              <a:t>pihak</a:t>
            </a:r>
            <a:r>
              <a:rPr lang="en-US" sz="2400" dirty="0" smtClean="0"/>
              <a:t> </a:t>
            </a:r>
            <a:r>
              <a:rPr lang="en-US" sz="2400" dirty="0" err="1" smtClean="0"/>
              <a:t>sejak</a:t>
            </a:r>
            <a:r>
              <a:rPr lang="en-US" sz="2400" dirty="0" smtClean="0"/>
              <a:t> </a:t>
            </a:r>
            <a:r>
              <a:rPr lang="en-US" sz="2400" dirty="0" err="1" smtClean="0"/>
              <a:t>berabad-abad</a:t>
            </a:r>
            <a:r>
              <a:rPr lang="en-US" sz="2400" dirty="0" smtClean="0"/>
              <a:t> yang </a:t>
            </a:r>
            <a:r>
              <a:rPr lang="en-US" sz="2400" dirty="0" err="1" smtClean="0"/>
              <a:t>lalu</a:t>
            </a:r>
            <a:r>
              <a:rPr lang="en-US" sz="2400" dirty="0" smtClean="0"/>
              <a:t> </a:t>
            </a:r>
            <a:r>
              <a:rPr lang="en-US" sz="2400" dirty="0" err="1" smtClean="0"/>
              <a:t>sebagai</a:t>
            </a:r>
            <a:r>
              <a:rPr lang="en-US" sz="2400" dirty="0" smtClean="0"/>
              <a:t> </a:t>
            </a:r>
            <a:r>
              <a:rPr lang="en-US" sz="2400" dirty="0" err="1" smtClean="0"/>
              <a:t>bagian</a:t>
            </a:r>
            <a:r>
              <a:rPr lang="en-US" sz="2400" dirty="0" smtClean="0"/>
              <a:t> yang </a:t>
            </a:r>
            <a:r>
              <a:rPr lang="en-US" sz="2400" dirty="0" err="1" smtClean="0"/>
              <a:t>penting</a:t>
            </a:r>
            <a:r>
              <a:rPr lang="en-US" sz="2400" dirty="0" smtClean="0"/>
              <a:t> </a:t>
            </a:r>
            <a:r>
              <a:rPr lang="en-US" sz="2400" dirty="0" err="1" smtClean="0"/>
              <a:t>dalam</a:t>
            </a:r>
            <a:r>
              <a:rPr lang="en-US" sz="2400" dirty="0" smtClean="0"/>
              <a:t> </a:t>
            </a:r>
            <a:r>
              <a:rPr lang="en-US" sz="2400" dirty="0" err="1" smtClean="0"/>
              <a:t>dunia</a:t>
            </a:r>
            <a:r>
              <a:rPr lang="en-US" sz="2400" dirty="0" smtClean="0"/>
              <a:t> </a:t>
            </a:r>
            <a:r>
              <a:rPr lang="en-US" sz="2400" dirty="0" err="1" smtClean="0"/>
              <a:t>perdagangan</a:t>
            </a:r>
            <a:r>
              <a:rPr lang="en-US" sz="2400" dirty="0" smtClean="0"/>
              <a:t> </a:t>
            </a:r>
            <a:r>
              <a:rPr lang="en-US" sz="2400" dirty="0" err="1" smtClean="0"/>
              <a:t>untuk</a:t>
            </a:r>
            <a:r>
              <a:rPr lang="en-US" sz="2400" dirty="0" smtClean="0"/>
              <a:t> </a:t>
            </a:r>
            <a:r>
              <a:rPr lang="en-US" sz="2400" dirty="0" err="1" smtClean="0"/>
              <a:t>memberikan</a:t>
            </a:r>
            <a:r>
              <a:rPr lang="en-US" sz="2400" dirty="0" smtClean="0"/>
              <a:t> </a:t>
            </a:r>
            <a:r>
              <a:rPr lang="en-US" sz="2400" dirty="0" err="1" smtClean="0"/>
              <a:t>jaminan</a:t>
            </a:r>
            <a:r>
              <a:rPr lang="en-US" sz="2400" dirty="0" smtClean="0"/>
              <a:t> </a:t>
            </a:r>
            <a:r>
              <a:rPr lang="en-US" sz="2400" dirty="0" err="1" smtClean="0"/>
              <a:t>atas</a:t>
            </a:r>
            <a:r>
              <a:rPr lang="en-US" sz="2400" dirty="0" smtClean="0"/>
              <a:t> </a:t>
            </a:r>
            <a:r>
              <a:rPr lang="en-US" sz="2400" dirty="0" err="1" smtClean="0"/>
              <a:t>barang</a:t>
            </a:r>
            <a:r>
              <a:rPr lang="en-US" sz="2400" dirty="0" smtClean="0"/>
              <a:t> </a:t>
            </a:r>
            <a:r>
              <a:rPr lang="en-US" sz="2400" dirty="0" err="1" smtClean="0"/>
              <a:t>dagangan</a:t>
            </a:r>
            <a:r>
              <a:rPr lang="en-US" sz="2400" dirty="0" smtClean="0"/>
              <a:t> yang </a:t>
            </a:r>
            <a:r>
              <a:rPr lang="en-US" sz="2400" dirty="0" err="1" smtClean="0"/>
              <a:t>menjadi</a:t>
            </a:r>
            <a:r>
              <a:rPr lang="en-US" sz="2400" dirty="0" smtClean="0"/>
              <a:t> </a:t>
            </a:r>
            <a:r>
              <a:rPr lang="en-US" sz="2400" dirty="0" err="1" smtClean="0"/>
              <a:t>tanggung</a:t>
            </a:r>
            <a:r>
              <a:rPr lang="en-US" sz="2400" dirty="0" smtClean="0"/>
              <a:t> </a:t>
            </a:r>
            <a:r>
              <a:rPr lang="en-US" sz="2400" dirty="0" err="1" smtClean="0"/>
              <a:t>jawab</a:t>
            </a:r>
            <a:r>
              <a:rPr lang="en-US" sz="2400" dirty="0" smtClean="0"/>
              <a:t> </a:t>
            </a:r>
            <a:r>
              <a:rPr lang="en-US" sz="2400" dirty="0" err="1" smtClean="0"/>
              <a:t>pemilik</a:t>
            </a:r>
            <a:r>
              <a:rPr lang="en-US" sz="2400" dirty="0" smtClean="0"/>
              <a:t>, </a:t>
            </a:r>
            <a:r>
              <a:rPr lang="en-US" sz="2400" dirty="0" err="1" smtClean="0"/>
              <a:t>pengangkut</a:t>
            </a:r>
            <a:r>
              <a:rPr lang="en-US" sz="2400" dirty="0" smtClean="0"/>
              <a:t> </a:t>
            </a:r>
            <a:r>
              <a:rPr lang="en-US" sz="2400" dirty="0" err="1" smtClean="0"/>
              <a:t>maupun</a:t>
            </a:r>
            <a:r>
              <a:rPr lang="en-US" sz="2400" dirty="0" smtClean="0"/>
              <a:t> bank.</a:t>
            </a:r>
          </a:p>
          <a:p>
            <a:r>
              <a:rPr lang="sv-SE" sz="2400" dirty="0" smtClean="0"/>
              <a:t>Dokumen yang membuktikan adanya ikatan asuransi disebut polis asuransi pengangkutan.</a:t>
            </a:r>
          </a:p>
          <a:p>
            <a:r>
              <a:rPr lang="en-US" sz="2400" dirty="0" smtClean="0"/>
              <a:t>Polis </a:t>
            </a:r>
            <a:r>
              <a:rPr lang="en-US" sz="2400" dirty="0" err="1" smtClean="0"/>
              <a:t>asuransi</a:t>
            </a:r>
            <a:r>
              <a:rPr lang="en-US" sz="2400" dirty="0" smtClean="0"/>
              <a:t> </a:t>
            </a:r>
            <a:r>
              <a:rPr lang="en-US" sz="2400" dirty="0" err="1" smtClean="0"/>
              <a:t>pengangkutan</a:t>
            </a:r>
            <a:r>
              <a:rPr lang="en-US" sz="2400" dirty="0" smtClean="0"/>
              <a:t> </a:t>
            </a:r>
            <a:r>
              <a:rPr lang="en-US" sz="2400" dirty="0" err="1" smtClean="0"/>
              <a:t>merupakan</a:t>
            </a:r>
            <a:r>
              <a:rPr lang="en-US" sz="2400" dirty="0" smtClean="0"/>
              <a:t> </a:t>
            </a:r>
            <a:r>
              <a:rPr lang="en-US" sz="2400" dirty="0" err="1" smtClean="0"/>
              <a:t>salah</a:t>
            </a:r>
            <a:r>
              <a:rPr lang="en-US" sz="2400" dirty="0" smtClean="0"/>
              <a:t> </a:t>
            </a:r>
            <a:r>
              <a:rPr lang="en-US" sz="2400" dirty="0" err="1" smtClean="0"/>
              <a:t>satu</a:t>
            </a:r>
            <a:r>
              <a:rPr lang="en-US" sz="2400" dirty="0" smtClean="0"/>
              <a:t> </a:t>
            </a:r>
            <a:r>
              <a:rPr lang="en-US" sz="2400" dirty="0" err="1" smtClean="0"/>
              <a:t>dokumen</a:t>
            </a:r>
            <a:r>
              <a:rPr lang="en-US" sz="2400" dirty="0" smtClean="0"/>
              <a:t> </a:t>
            </a:r>
            <a:r>
              <a:rPr lang="en-US" sz="2400" dirty="0" err="1" smtClean="0"/>
              <a:t>pendukung</a:t>
            </a:r>
            <a:r>
              <a:rPr lang="en-US" sz="2400" dirty="0" smtClean="0"/>
              <a:t> </a:t>
            </a:r>
            <a:r>
              <a:rPr lang="en-US" sz="2400" dirty="0" err="1" smtClean="0"/>
              <a:t>perdagangan</a:t>
            </a:r>
            <a:r>
              <a:rPr lang="en-US" sz="2400" dirty="0" smtClean="0"/>
              <a:t> </a:t>
            </a:r>
            <a:r>
              <a:rPr lang="en-US" sz="2400" dirty="0" err="1" smtClean="0"/>
              <a:t>selain</a:t>
            </a:r>
            <a:r>
              <a:rPr lang="en-US" sz="2400" dirty="0" smtClean="0"/>
              <a:t> </a:t>
            </a:r>
            <a:r>
              <a:rPr lang="en-US" sz="2400" dirty="0" err="1" smtClean="0"/>
              <a:t>dari</a:t>
            </a:r>
            <a:r>
              <a:rPr lang="en-US" sz="2400" dirty="0" smtClean="0"/>
              <a:t> Invoice, Packing List, Bill of Lading, Letter of Credit </a:t>
            </a:r>
            <a:r>
              <a:rPr lang="en-US" sz="2400" dirty="0" err="1" smtClean="0"/>
              <a:t>dan</a:t>
            </a:r>
            <a:r>
              <a:rPr lang="en-US" sz="2400" dirty="0" smtClean="0"/>
              <a:t> lain-lain. </a:t>
            </a:r>
            <a:r>
              <a:rPr lang="en-US" sz="2400" dirty="0" err="1" smtClean="0"/>
              <a:t>Dokumen</a:t>
            </a:r>
            <a:r>
              <a:rPr lang="en-US" sz="2400" dirty="0" smtClean="0"/>
              <a:t> </a:t>
            </a:r>
            <a:r>
              <a:rPr lang="en-US" sz="2400" dirty="0" err="1" smtClean="0"/>
              <a:t>pendukung</a:t>
            </a:r>
            <a:r>
              <a:rPr lang="en-US" sz="2400" dirty="0" smtClean="0"/>
              <a:t> </a:t>
            </a:r>
            <a:r>
              <a:rPr lang="en-US" sz="2400" dirty="0" err="1" smtClean="0"/>
              <a:t>ini</a:t>
            </a:r>
            <a:r>
              <a:rPr lang="en-US" sz="2400" dirty="0" smtClean="0"/>
              <a:t> </a:t>
            </a:r>
            <a:r>
              <a:rPr lang="en-US" sz="2400" dirty="0" err="1" smtClean="0"/>
              <a:t>biasa</a:t>
            </a:r>
            <a:r>
              <a:rPr lang="en-US" sz="2400" dirty="0" smtClean="0"/>
              <a:t> </a:t>
            </a:r>
            <a:r>
              <a:rPr lang="en-US" sz="2400" dirty="0" err="1" smtClean="0"/>
              <a:t>disebut</a:t>
            </a:r>
            <a:r>
              <a:rPr lang="en-US" sz="2400" dirty="0" smtClean="0"/>
              <a:t> </a:t>
            </a:r>
            <a:r>
              <a:rPr lang="en-US" sz="2400" dirty="0" err="1" smtClean="0"/>
              <a:t>sebagai</a:t>
            </a:r>
            <a:r>
              <a:rPr lang="en-US" sz="2400" dirty="0" smtClean="0"/>
              <a:t> 'shipping documents'.</a:t>
            </a:r>
          </a:p>
          <a:p>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3600" dirty="0" smtClean="0">
                <a:effectLst>
                  <a:outerShdw blurRad="38100" dist="38100" dir="2700000" algn="tl">
                    <a:srgbClr val="000000">
                      <a:alpha val="43137"/>
                    </a:srgbClr>
                  </a:outerShdw>
                </a:effectLst>
              </a:rPr>
              <a:t>RISIKO-RISIKO YANG TIDAK DIJAMIN</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2400" dirty="0" err="1" smtClean="0"/>
              <a:t>Dalam</a:t>
            </a:r>
            <a:r>
              <a:rPr lang="en-US" sz="2400" dirty="0" smtClean="0"/>
              <a:t> </a:t>
            </a:r>
            <a:r>
              <a:rPr lang="en-US" sz="2400" dirty="0" err="1" smtClean="0"/>
              <a:t>syarat</a:t>
            </a:r>
            <a:r>
              <a:rPr lang="en-US" sz="2400" dirty="0" smtClean="0"/>
              <a:t>/</a:t>
            </a:r>
            <a:r>
              <a:rPr lang="en-US" sz="2400" dirty="0" err="1" smtClean="0"/>
              <a:t>kondisi</a:t>
            </a:r>
            <a:r>
              <a:rPr lang="en-US" sz="2400" dirty="0" smtClean="0"/>
              <a:t> polis A, B </a:t>
            </a:r>
            <a:r>
              <a:rPr lang="en-US" sz="2400" dirty="0" err="1" smtClean="0"/>
              <a:t>dan</a:t>
            </a:r>
            <a:r>
              <a:rPr lang="en-US" sz="2400" dirty="0" smtClean="0"/>
              <a:t> C </a:t>
            </a:r>
            <a:r>
              <a:rPr lang="en-US" sz="2400" dirty="0" err="1" smtClean="0"/>
              <a:t>secara</a:t>
            </a:r>
            <a:r>
              <a:rPr lang="en-US" sz="2400" dirty="0" smtClean="0"/>
              <a:t> </a:t>
            </a:r>
            <a:r>
              <a:rPr lang="en-US" sz="2400" dirty="0" err="1" smtClean="0"/>
              <a:t>umum</a:t>
            </a:r>
            <a:r>
              <a:rPr lang="en-US" sz="2400" dirty="0" smtClean="0"/>
              <a:t> </a:t>
            </a:r>
            <a:r>
              <a:rPr lang="en-US" sz="2400" dirty="0" err="1" smtClean="0"/>
              <a:t>dikecualikan</a:t>
            </a:r>
            <a:r>
              <a:rPr lang="en-US" sz="2400" dirty="0" smtClean="0"/>
              <a:t> </a:t>
            </a:r>
            <a:r>
              <a:rPr lang="en-US" sz="2400" dirty="0" err="1" smtClean="0"/>
              <a:t>risiko-risiko</a:t>
            </a:r>
            <a:r>
              <a:rPr lang="en-US" sz="2400" dirty="0" smtClean="0"/>
              <a:t> </a:t>
            </a:r>
            <a:r>
              <a:rPr lang="en-US" sz="2400" dirty="0" err="1" smtClean="0"/>
              <a:t>sebagai</a:t>
            </a:r>
            <a:r>
              <a:rPr lang="en-US" sz="2400" dirty="0" smtClean="0"/>
              <a:t> </a:t>
            </a:r>
            <a:r>
              <a:rPr lang="en-US" sz="2400" dirty="0" err="1" smtClean="0"/>
              <a:t>berikut</a:t>
            </a:r>
            <a:r>
              <a:rPr lang="en-US" sz="2400" dirty="0" smtClean="0"/>
              <a:t> :</a:t>
            </a:r>
          </a:p>
          <a:p>
            <a:pPr marL="857250" lvl="1" indent="-457200">
              <a:buFont typeface="+mj-lt"/>
              <a:buAutoNum type="alphaLcPeriod"/>
            </a:pPr>
            <a:r>
              <a:rPr lang="en-US" sz="2400" dirty="0" err="1" smtClean="0"/>
              <a:t>Kerugian</a:t>
            </a:r>
            <a:r>
              <a:rPr lang="en-US" sz="2400" dirty="0" smtClean="0"/>
              <a:t>/</a:t>
            </a:r>
            <a:r>
              <a:rPr lang="en-US" sz="2400" dirty="0" err="1" smtClean="0"/>
              <a:t>kerusakan</a:t>
            </a:r>
            <a:r>
              <a:rPr lang="en-US" sz="2400" dirty="0" smtClean="0"/>
              <a:t> </a:t>
            </a:r>
            <a:r>
              <a:rPr lang="en-US" sz="2400" dirty="0" err="1" smtClean="0"/>
              <a:t>dari</a:t>
            </a:r>
            <a:r>
              <a:rPr lang="en-US" sz="2400" dirty="0" smtClean="0"/>
              <a:t> </a:t>
            </a:r>
            <a:r>
              <a:rPr lang="en-US" sz="2400" dirty="0" err="1" smtClean="0"/>
              <a:t>perbuatan</a:t>
            </a:r>
            <a:r>
              <a:rPr lang="en-US" sz="2400" dirty="0" smtClean="0"/>
              <a:t> yang </a:t>
            </a:r>
            <a:r>
              <a:rPr lang="en-US" sz="2400" dirty="0" err="1" smtClean="0"/>
              <a:t>disengaja</a:t>
            </a:r>
            <a:r>
              <a:rPr lang="en-US" sz="2400" dirty="0" smtClean="0"/>
              <a:t> </a:t>
            </a:r>
            <a:r>
              <a:rPr lang="en-US" sz="2400" dirty="0" err="1" smtClean="0"/>
              <a:t>oleh</a:t>
            </a:r>
            <a:r>
              <a:rPr lang="en-US" sz="2400" dirty="0" smtClean="0"/>
              <a:t> </a:t>
            </a:r>
            <a:r>
              <a:rPr lang="en-US" sz="2400" dirty="0" err="1" smtClean="0"/>
              <a:t>tertanggung</a:t>
            </a:r>
            <a:endParaRPr lang="en-US" sz="2400" dirty="0" smtClean="0"/>
          </a:p>
          <a:p>
            <a:pPr marL="857250" lvl="1" indent="-457200">
              <a:buFont typeface="+mj-lt"/>
              <a:buAutoNum type="alphaLcPeriod"/>
            </a:pPr>
            <a:r>
              <a:rPr lang="en-US" sz="2400" dirty="0" err="1" smtClean="0"/>
              <a:t>Kerugian</a:t>
            </a:r>
            <a:r>
              <a:rPr lang="en-US" sz="2400" dirty="0" smtClean="0"/>
              <a:t>/</a:t>
            </a:r>
            <a:r>
              <a:rPr lang="en-US" sz="2400" dirty="0" err="1" smtClean="0"/>
              <a:t>kerusakan</a:t>
            </a:r>
            <a:r>
              <a:rPr lang="en-US" sz="2400" dirty="0" smtClean="0"/>
              <a:t> </a:t>
            </a:r>
            <a:r>
              <a:rPr lang="en-US" sz="2400" dirty="0" err="1" smtClean="0"/>
              <a:t>karena</a:t>
            </a:r>
            <a:r>
              <a:rPr lang="en-US" sz="2400" dirty="0" smtClean="0"/>
              <a:t> </a:t>
            </a:r>
            <a:r>
              <a:rPr lang="en-US" sz="2400" dirty="0" err="1" smtClean="0"/>
              <a:t>bocor</a:t>
            </a:r>
            <a:r>
              <a:rPr lang="en-US" sz="2400" dirty="0" smtClean="0"/>
              <a:t>, </a:t>
            </a:r>
            <a:r>
              <a:rPr lang="en-US" sz="2400" dirty="0" err="1" smtClean="0"/>
              <a:t>susut</a:t>
            </a:r>
            <a:r>
              <a:rPr lang="en-US" sz="2400" dirty="0" smtClean="0"/>
              <a:t> </a:t>
            </a:r>
            <a:r>
              <a:rPr lang="en-US" sz="2400" dirty="0" err="1" smtClean="0"/>
              <a:t>berat</a:t>
            </a:r>
            <a:r>
              <a:rPr lang="en-US" sz="2400" dirty="0" smtClean="0"/>
              <a:t> </a:t>
            </a:r>
            <a:r>
              <a:rPr lang="en-US" sz="2400" dirty="0" err="1" smtClean="0"/>
              <a:t>isi</a:t>
            </a:r>
            <a:r>
              <a:rPr lang="en-US" sz="2400" dirty="0" smtClean="0"/>
              <a:t>, </a:t>
            </a:r>
            <a:r>
              <a:rPr lang="en-US" sz="2400" dirty="0" err="1" smtClean="0"/>
              <a:t>dan</a:t>
            </a:r>
            <a:r>
              <a:rPr lang="en-US" sz="2400" dirty="0" smtClean="0"/>
              <a:t> </a:t>
            </a:r>
            <a:r>
              <a:rPr lang="en-US" sz="2400" dirty="0" err="1" smtClean="0"/>
              <a:t>keausan</a:t>
            </a:r>
            <a:r>
              <a:rPr lang="en-US" sz="2400" dirty="0" smtClean="0"/>
              <a:t> </a:t>
            </a:r>
            <a:r>
              <a:rPr lang="en-US" sz="2400" dirty="0" err="1" smtClean="0"/>
              <a:t>dari</a:t>
            </a:r>
            <a:r>
              <a:rPr lang="en-US" sz="2400" dirty="0" smtClean="0"/>
              <a:t> </a:t>
            </a:r>
            <a:r>
              <a:rPr lang="en-US" sz="2400" dirty="0" err="1" smtClean="0"/>
              <a:t>barang</a:t>
            </a:r>
            <a:r>
              <a:rPr lang="en-US" sz="2400" dirty="0" smtClean="0"/>
              <a:t> yang </a:t>
            </a:r>
            <a:r>
              <a:rPr lang="en-US" sz="2400" dirty="0" err="1" smtClean="0"/>
              <a:t>diasuransikan</a:t>
            </a:r>
            <a:endParaRPr lang="en-US" sz="2400" dirty="0" smtClean="0"/>
          </a:p>
          <a:p>
            <a:pPr marL="857250" lvl="1" indent="-457200">
              <a:buFont typeface="+mj-lt"/>
              <a:buAutoNum type="alphaLcPeriod"/>
            </a:pPr>
            <a:r>
              <a:rPr lang="en-US" sz="2400" dirty="0" err="1" smtClean="0"/>
              <a:t>Kerugian</a:t>
            </a:r>
            <a:r>
              <a:rPr lang="en-US" sz="2400" dirty="0" smtClean="0"/>
              <a:t>/</a:t>
            </a:r>
            <a:r>
              <a:rPr lang="en-US" sz="2400" dirty="0" err="1" smtClean="0"/>
              <a:t>kerusakan</a:t>
            </a:r>
            <a:r>
              <a:rPr lang="en-US" sz="2400" dirty="0" smtClean="0"/>
              <a:t> </a:t>
            </a:r>
            <a:r>
              <a:rPr lang="en-US" sz="2400" dirty="0" err="1" smtClean="0"/>
              <a:t>akibat</a:t>
            </a:r>
            <a:r>
              <a:rPr lang="en-US" sz="2400" dirty="0" smtClean="0"/>
              <a:t> </a:t>
            </a:r>
            <a:r>
              <a:rPr lang="en-US" sz="2400" dirty="0" err="1" smtClean="0"/>
              <a:t>pembungkus</a:t>
            </a:r>
            <a:r>
              <a:rPr lang="en-US" sz="2400" dirty="0" smtClean="0"/>
              <a:t> packing yang </a:t>
            </a:r>
            <a:r>
              <a:rPr lang="en-US" sz="2400" dirty="0" err="1" smtClean="0"/>
              <a:t>kurang</a:t>
            </a:r>
            <a:r>
              <a:rPr lang="en-US" sz="2400" dirty="0" smtClean="0"/>
              <a:t> </a:t>
            </a:r>
            <a:r>
              <a:rPr lang="en-US" sz="2400" dirty="0" err="1" smtClean="0"/>
              <a:t>baik</a:t>
            </a:r>
            <a:endParaRPr lang="en-US" sz="2400" dirty="0" smtClean="0"/>
          </a:p>
          <a:p>
            <a:pPr marL="857250" lvl="1" indent="-457200">
              <a:buFont typeface="+mj-lt"/>
              <a:buAutoNum type="alphaLcPeriod"/>
            </a:pPr>
            <a:r>
              <a:rPr lang="en-US" sz="2400" dirty="0" err="1" smtClean="0"/>
              <a:t>Kerugian</a:t>
            </a:r>
            <a:r>
              <a:rPr lang="en-US" sz="2400" dirty="0" smtClean="0"/>
              <a:t>/</a:t>
            </a:r>
            <a:r>
              <a:rPr lang="en-US" sz="2400" dirty="0" err="1" smtClean="0"/>
              <a:t>kerusakan</a:t>
            </a:r>
            <a:r>
              <a:rPr lang="en-US" sz="2400" dirty="0" smtClean="0"/>
              <a:t> </a:t>
            </a:r>
            <a:r>
              <a:rPr lang="en-US" sz="2400" dirty="0" err="1" smtClean="0"/>
              <a:t>akibat</a:t>
            </a:r>
            <a:r>
              <a:rPr lang="en-US" sz="2400" dirty="0" smtClean="0"/>
              <a:t> </a:t>
            </a:r>
            <a:r>
              <a:rPr lang="en-US" sz="2400" dirty="0" err="1" smtClean="0"/>
              <a:t>sifat-sifat</a:t>
            </a:r>
            <a:r>
              <a:rPr lang="en-US" sz="2400" dirty="0" smtClean="0"/>
              <a:t> </a:t>
            </a:r>
            <a:r>
              <a:rPr lang="en-US" sz="2400" dirty="0" err="1" smtClean="0"/>
              <a:t>alamiah</a:t>
            </a:r>
            <a:r>
              <a:rPr lang="en-US" sz="2400" dirty="0" smtClean="0"/>
              <a:t> </a:t>
            </a:r>
            <a:r>
              <a:rPr lang="en-US" sz="2400" dirty="0" err="1" smtClean="0"/>
              <a:t>dari</a:t>
            </a:r>
            <a:r>
              <a:rPr lang="en-US" sz="2400" dirty="0" smtClean="0"/>
              <a:t> </a:t>
            </a:r>
            <a:r>
              <a:rPr lang="en-US" sz="2400" dirty="0" err="1" smtClean="0"/>
              <a:t>barang</a:t>
            </a:r>
            <a:r>
              <a:rPr lang="en-US" sz="2400" dirty="0" smtClean="0"/>
              <a:t> </a:t>
            </a:r>
            <a:r>
              <a:rPr lang="en-US" sz="2400" dirty="0" err="1" smtClean="0"/>
              <a:t>itu</a:t>
            </a:r>
            <a:r>
              <a:rPr lang="en-US" sz="2400" dirty="0" smtClean="0"/>
              <a:t> </a:t>
            </a:r>
            <a:r>
              <a:rPr lang="en-US" sz="2400" dirty="0" err="1" smtClean="0"/>
              <a:t>sendiri</a:t>
            </a:r>
            <a:r>
              <a:rPr lang="en-US" sz="2400" dirty="0" smtClean="0"/>
              <a:t/>
            </a:r>
            <a:br>
              <a:rPr lang="en-US" sz="2400" dirty="0" smtClean="0"/>
            </a:b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3600" dirty="0" smtClean="0">
                <a:effectLst>
                  <a:outerShdw blurRad="38100" dist="38100" dir="2700000" algn="tl">
                    <a:srgbClr val="000000">
                      <a:alpha val="43137"/>
                    </a:srgbClr>
                  </a:outerShdw>
                </a:effectLst>
              </a:rPr>
              <a:t>RISIKO-RISIKO YANG TIDAK DIJAMIN</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857250" lvl="1" indent="-457200">
              <a:buFont typeface="+mj-lt"/>
              <a:buAutoNum type="alphaLcPeriod" startAt="5"/>
            </a:pPr>
            <a:r>
              <a:rPr lang="en-US" sz="2400" dirty="0" err="1" smtClean="0"/>
              <a:t>Kerugian</a:t>
            </a:r>
            <a:r>
              <a:rPr lang="en-US" sz="2400" dirty="0" smtClean="0"/>
              <a:t>/</a:t>
            </a:r>
            <a:r>
              <a:rPr lang="en-US" sz="2400" dirty="0" err="1" smtClean="0"/>
              <a:t>kerusakan</a:t>
            </a:r>
            <a:r>
              <a:rPr lang="en-US" sz="2400" dirty="0" smtClean="0"/>
              <a:t> </a:t>
            </a:r>
            <a:r>
              <a:rPr lang="en-US" sz="2400" dirty="0" err="1" smtClean="0"/>
              <a:t>akibat</a:t>
            </a:r>
            <a:r>
              <a:rPr lang="en-US" sz="2400" dirty="0" smtClean="0"/>
              <a:t> </a:t>
            </a:r>
            <a:r>
              <a:rPr lang="en-US" sz="2400" dirty="0" err="1" smtClean="0"/>
              <a:t>dari</a:t>
            </a:r>
            <a:r>
              <a:rPr lang="en-US" sz="2400" dirty="0" smtClean="0"/>
              <a:t> </a:t>
            </a:r>
            <a:r>
              <a:rPr lang="en-US" sz="2400" dirty="0" err="1" smtClean="0"/>
              <a:t>keterlambatan</a:t>
            </a:r>
            <a:r>
              <a:rPr lang="en-US" sz="2400" dirty="0" smtClean="0"/>
              <a:t>, </a:t>
            </a:r>
            <a:r>
              <a:rPr lang="en-US" sz="2400" dirty="0" err="1" smtClean="0"/>
              <a:t>kecuali</a:t>
            </a:r>
            <a:r>
              <a:rPr lang="en-US" sz="2400" dirty="0" smtClean="0"/>
              <a:t> yang </a:t>
            </a:r>
            <a:r>
              <a:rPr lang="en-US" sz="2400" dirty="0" err="1" smtClean="0"/>
              <a:t>berhubungan</a:t>
            </a:r>
            <a:r>
              <a:rPr lang="en-US" sz="2400" dirty="0" smtClean="0"/>
              <a:t> </a:t>
            </a:r>
            <a:r>
              <a:rPr lang="en-US" sz="2400" dirty="0" err="1" smtClean="0"/>
              <a:t>dengan</a:t>
            </a:r>
            <a:r>
              <a:rPr lang="en-US" sz="2400" dirty="0" smtClean="0"/>
              <a:t> general average </a:t>
            </a:r>
            <a:r>
              <a:rPr lang="en-US" sz="2400" dirty="0" err="1" smtClean="0"/>
              <a:t>dan</a:t>
            </a:r>
            <a:r>
              <a:rPr lang="en-US" sz="2400" dirty="0" smtClean="0"/>
              <a:t> </a:t>
            </a:r>
            <a:r>
              <a:rPr lang="en-US" sz="2400" dirty="0" err="1" smtClean="0"/>
              <a:t>biaya-biaya</a:t>
            </a:r>
            <a:r>
              <a:rPr lang="en-US" sz="2400" dirty="0" smtClean="0"/>
              <a:t> </a:t>
            </a:r>
            <a:r>
              <a:rPr lang="en-US" sz="2400" dirty="0" err="1" smtClean="0"/>
              <a:t>penyelamatan</a:t>
            </a:r>
            <a:endParaRPr lang="en-US" sz="2400" dirty="0" smtClean="0"/>
          </a:p>
          <a:p>
            <a:pPr marL="857250" lvl="1" indent="-457200">
              <a:buFont typeface="+mj-lt"/>
              <a:buAutoNum type="alphaLcPeriod" startAt="5"/>
            </a:pPr>
            <a:r>
              <a:rPr lang="en-US" sz="2400" dirty="0" err="1" smtClean="0"/>
              <a:t>Kerugian</a:t>
            </a:r>
            <a:r>
              <a:rPr lang="en-US" sz="2400" dirty="0" smtClean="0"/>
              <a:t>/</a:t>
            </a:r>
            <a:r>
              <a:rPr lang="en-US" sz="2400" dirty="0" err="1" smtClean="0"/>
              <a:t>kerusakan</a:t>
            </a:r>
            <a:r>
              <a:rPr lang="en-US" sz="2400" dirty="0" smtClean="0"/>
              <a:t> yang </a:t>
            </a:r>
            <a:r>
              <a:rPr lang="en-US" sz="2400" dirty="0" err="1" smtClean="0"/>
              <a:t>timbul</a:t>
            </a:r>
            <a:r>
              <a:rPr lang="en-US" sz="2400" dirty="0" smtClean="0"/>
              <a:t> </a:t>
            </a:r>
            <a:r>
              <a:rPr lang="en-US" sz="2400" dirty="0" err="1" smtClean="0"/>
              <a:t>akibat</a:t>
            </a:r>
            <a:r>
              <a:rPr lang="en-US" sz="2400" dirty="0" smtClean="0"/>
              <a:t> </a:t>
            </a:r>
            <a:r>
              <a:rPr lang="en-US" sz="2400" dirty="0" err="1" smtClean="0"/>
              <a:t>dari</a:t>
            </a:r>
            <a:r>
              <a:rPr lang="en-US" sz="2400" dirty="0" smtClean="0"/>
              <a:t> </a:t>
            </a:r>
            <a:r>
              <a:rPr lang="en-US" sz="2400" dirty="0" err="1" smtClean="0"/>
              <a:t>ketidakmampuan</a:t>
            </a:r>
            <a:r>
              <a:rPr lang="en-US" sz="2400" dirty="0" smtClean="0"/>
              <a:t> </a:t>
            </a:r>
            <a:r>
              <a:rPr lang="en-US" sz="2400" dirty="0" err="1" smtClean="0"/>
              <a:t>keuangan</a:t>
            </a:r>
            <a:r>
              <a:rPr lang="en-US" sz="2400" dirty="0" smtClean="0"/>
              <a:t> (insolvency)</a:t>
            </a:r>
            <a:r>
              <a:rPr lang="en-US" sz="2400" dirty="0" err="1" smtClean="0"/>
              <a:t>dari</a:t>
            </a:r>
            <a:r>
              <a:rPr lang="en-US" sz="2400" dirty="0" smtClean="0"/>
              <a:t> </a:t>
            </a:r>
            <a:r>
              <a:rPr lang="en-US" sz="2400" dirty="0" err="1" smtClean="0"/>
              <a:t>pemilik</a:t>
            </a:r>
            <a:r>
              <a:rPr lang="en-US" sz="2400" dirty="0" smtClean="0"/>
              <a:t> </a:t>
            </a:r>
            <a:r>
              <a:rPr lang="en-US" sz="2400" dirty="0" err="1" smtClean="0"/>
              <a:t>kapal</a:t>
            </a:r>
            <a:r>
              <a:rPr lang="en-US" sz="2400" dirty="0" smtClean="0"/>
              <a:t>, </a:t>
            </a:r>
            <a:r>
              <a:rPr lang="en-US" sz="2400" dirty="0" err="1" smtClean="0"/>
              <a:t>pencarter</a:t>
            </a:r>
            <a:r>
              <a:rPr lang="en-US" sz="2400" dirty="0" smtClean="0"/>
              <a:t> </a:t>
            </a:r>
            <a:r>
              <a:rPr lang="en-US" sz="2400" dirty="0" err="1" smtClean="0"/>
              <a:t>atau</a:t>
            </a:r>
            <a:r>
              <a:rPr lang="en-US" sz="2400" dirty="0" smtClean="0"/>
              <a:t> </a:t>
            </a:r>
            <a:r>
              <a:rPr lang="en-US" sz="2400" dirty="0" err="1" smtClean="0"/>
              <a:t>pengoperasi</a:t>
            </a:r>
            <a:r>
              <a:rPr lang="en-US" sz="2400" dirty="0" smtClean="0"/>
              <a:t> </a:t>
            </a:r>
            <a:r>
              <a:rPr lang="en-US" sz="2400" dirty="0" err="1" smtClean="0"/>
              <a:t>kapal</a:t>
            </a:r>
            <a:endParaRPr lang="en-US" sz="2400" dirty="0" smtClean="0"/>
          </a:p>
          <a:p>
            <a:pPr marL="857250" lvl="1" indent="-457200">
              <a:buFont typeface="+mj-lt"/>
              <a:buAutoNum type="alphaLcPeriod" startAt="5"/>
            </a:pPr>
            <a:r>
              <a:rPr lang="en-US" sz="2400" dirty="0" err="1" smtClean="0"/>
              <a:t>Kerugian</a:t>
            </a:r>
            <a:r>
              <a:rPr lang="en-US" sz="2400" dirty="0" smtClean="0"/>
              <a:t>/</a:t>
            </a:r>
            <a:r>
              <a:rPr lang="en-US" sz="2400" dirty="0" err="1" smtClean="0"/>
              <a:t>kerusakan</a:t>
            </a:r>
            <a:r>
              <a:rPr lang="en-US" sz="2400" dirty="0" smtClean="0"/>
              <a:t> yang </a:t>
            </a:r>
            <a:r>
              <a:rPr lang="en-US" sz="2400" dirty="0" err="1" smtClean="0"/>
              <a:t>timbul</a:t>
            </a:r>
            <a:r>
              <a:rPr lang="en-US" sz="2400" dirty="0" smtClean="0"/>
              <a:t> </a:t>
            </a:r>
            <a:r>
              <a:rPr lang="en-US" sz="2400" dirty="0" err="1" smtClean="0"/>
              <a:t>dari</a:t>
            </a:r>
            <a:r>
              <a:rPr lang="en-US" sz="2400" dirty="0" smtClean="0"/>
              <a:t> </a:t>
            </a:r>
            <a:r>
              <a:rPr lang="en-US" sz="2400" dirty="0" err="1" smtClean="0"/>
              <a:t>tindakan</a:t>
            </a:r>
            <a:r>
              <a:rPr lang="en-US" sz="2400" dirty="0" smtClean="0"/>
              <a:t> </a:t>
            </a:r>
            <a:r>
              <a:rPr lang="en-US" sz="2400" dirty="0" err="1" smtClean="0"/>
              <a:t>sengaja</a:t>
            </a:r>
            <a:r>
              <a:rPr lang="en-US" sz="2400" dirty="0" smtClean="0"/>
              <a:t> </a:t>
            </a:r>
            <a:r>
              <a:rPr lang="en-US" sz="2400" dirty="0" err="1" smtClean="0"/>
              <a:t>dari</a:t>
            </a:r>
            <a:r>
              <a:rPr lang="en-US" sz="2400" dirty="0" smtClean="0"/>
              <a:t> </a:t>
            </a:r>
            <a:r>
              <a:rPr lang="en-US" sz="2400" dirty="0" err="1" smtClean="0"/>
              <a:t>orang</a:t>
            </a:r>
            <a:r>
              <a:rPr lang="en-US" sz="2400" dirty="0" smtClean="0"/>
              <a:t> lain yang </a:t>
            </a:r>
            <a:r>
              <a:rPr lang="en-US" sz="2400" dirty="0" err="1" smtClean="0"/>
              <a:t>bukan</a:t>
            </a:r>
            <a:r>
              <a:rPr lang="en-US" sz="2400" dirty="0" smtClean="0"/>
              <a:t> </a:t>
            </a:r>
            <a:r>
              <a:rPr lang="en-US" sz="2400" dirty="0" err="1" smtClean="0"/>
              <a:t>tertanggung</a:t>
            </a:r>
            <a:r>
              <a:rPr lang="en-US" sz="2400" dirty="0" smtClean="0"/>
              <a:t> (</a:t>
            </a:r>
            <a:r>
              <a:rPr lang="en-US" sz="2400" dirty="0" err="1" smtClean="0"/>
              <a:t>khusus</a:t>
            </a:r>
            <a:r>
              <a:rPr lang="en-US" sz="2400" dirty="0" smtClean="0"/>
              <a:t> </a:t>
            </a:r>
            <a:r>
              <a:rPr lang="en-US" sz="2400" dirty="0" err="1" smtClean="0"/>
              <a:t>untuk</a:t>
            </a:r>
            <a:r>
              <a:rPr lang="en-US" sz="2400" dirty="0" smtClean="0"/>
              <a:t> </a:t>
            </a:r>
            <a:r>
              <a:rPr lang="en-US" sz="2400" dirty="0" err="1" smtClean="0"/>
              <a:t>syarat</a:t>
            </a:r>
            <a:r>
              <a:rPr lang="en-US" sz="2400" dirty="0" smtClean="0"/>
              <a:t> B </a:t>
            </a:r>
            <a:r>
              <a:rPr lang="en-US" sz="2400" dirty="0" err="1" smtClean="0"/>
              <a:t>dan</a:t>
            </a:r>
            <a:r>
              <a:rPr lang="en-US" sz="2400" dirty="0" smtClean="0"/>
              <a:t> C </a:t>
            </a:r>
            <a:r>
              <a:rPr lang="en-US" sz="2400" dirty="0" err="1" smtClean="0"/>
              <a:t>saja</a:t>
            </a:r>
            <a:r>
              <a:rPr lang="en-US" sz="2400" dirty="0" smtClean="0"/>
              <a:t>)</a:t>
            </a:r>
          </a:p>
          <a:p>
            <a:pPr marL="857250" lvl="1" indent="-457200">
              <a:buFont typeface="+mj-lt"/>
              <a:buAutoNum type="alphaLcPeriod" startAt="5"/>
            </a:pPr>
            <a:r>
              <a:rPr lang="en-US" sz="2400" dirty="0" err="1" smtClean="0"/>
              <a:t>Kerugian</a:t>
            </a:r>
            <a:r>
              <a:rPr lang="en-US" sz="2400" dirty="0" smtClean="0"/>
              <a:t>/</a:t>
            </a:r>
            <a:r>
              <a:rPr lang="en-US" sz="2400" dirty="0" err="1" smtClean="0"/>
              <a:t>kerusakan</a:t>
            </a:r>
            <a:r>
              <a:rPr lang="en-US" sz="2400" dirty="0" smtClean="0"/>
              <a:t> yang </a:t>
            </a:r>
            <a:r>
              <a:rPr lang="en-US" sz="2400" dirty="0" err="1" smtClean="0"/>
              <a:t>timbul</a:t>
            </a:r>
            <a:r>
              <a:rPr lang="en-US" sz="2400" dirty="0" smtClean="0"/>
              <a:t> </a:t>
            </a:r>
            <a:r>
              <a:rPr lang="en-US" sz="2400" dirty="0" err="1" smtClean="0"/>
              <a:t>akibat</a:t>
            </a:r>
            <a:r>
              <a:rPr lang="en-US" sz="2400" dirty="0" smtClean="0"/>
              <a:t> </a:t>
            </a:r>
            <a:r>
              <a:rPr lang="en-US" sz="2400" dirty="0" err="1" smtClean="0"/>
              <a:t>senjata</a:t>
            </a:r>
            <a:r>
              <a:rPr lang="en-US" sz="2400" dirty="0" smtClean="0"/>
              <a:t> atom, </a:t>
            </a:r>
            <a:r>
              <a:rPr lang="en-US" sz="2400" dirty="0" err="1" smtClean="0"/>
              <a:t>nuklir</a:t>
            </a:r>
            <a:r>
              <a:rPr lang="en-US" sz="2400" dirty="0" smtClean="0"/>
              <a:t> </a:t>
            </a:r>
            <a:r>
              <a:rPr lang="en-US" sz="2400" dirty="0" err="1" smtClean="0"/>
              <a:t>dan</a:t>
            </a:r>
            <a:r>
              <a:rPr lang="en-US" sz="2400" dirty="0" smtClean="0"/>
              <a:t> radio </a:t>
            </a:r>
            <a:r>
              <a:rPr lang="en-US" sz="2400" dirty="0" err="1" smtClean="0"/>
              <a:t>aktif</a:t>
            </a:r>
            <a:r>
              <a:rPr lang="en-US" sz="2400" dirty="0" smtClean="0"/>
              <a:t> </a:t>
            </a:r>
            <a:br>
              <a:rPr lang="en-US" sz="2400" dirty="0" smtClean="0"/>
            </a:b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3600" dirty="0" smtClean="0">
                <a:effectLst>
                  <a:outerShdw blurRad="38100" dist="38100" dir="2700000" algn="tl">
                    <a:srgbClr val="000000">
                      <a:alpha val="43137"/>
                    </a:srgbClr>
                  </a:outerShdw>
                </a:effectLst>
              </a:rPr>
              <a:t>RISIKO-RISIKO YANG TIDAK DIJAMIN</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686320"/>
          </a:xfrm>
        </p:spPr>
        <p:txBody>
          <a:bodyPr/>
          <a:lstStyle/>
          <a:p>
            <a:pPr marL="857250" lvl="1" indent="-457200">
              <a:buFont typeface="+mj-lt"/>
              <a:buAutoNum type="alphaLcPeriod" startAt="9"/>
            </a:pPr>
            <a:r>
              <a:rPr lang="en-US" sz="2400" dirty="0" err="1" smtClean="0"/>
              <a:t>Kerugian</a:t>
            </a:r>
            <a:r>
              <a:rPr lang="en-US" sz="2400" dirty="0" smtClean="0"/>
              <a:t>/</a:t>
            </a:r>
            <a:r>
              <a:rPr lang="en-US" sz="2400" dirty="0" err="1" smtClean="0"/>
              <a:t>kerusakan</a:t>
            </a:r>
            <a:r>
              <a:rPr lang="en-US" sz="2400" dirty="0" smtClean="0"/>
              <a:t> </a:t>
            </a:r>
            <a:r>
              <a:rPr lang="en-US" sz="2400" dirty="0" err="1" smtClean="0"/>
              <a:t>akibat</a:t>
            </a:r>
            <a:r>
              <a:rPr lang="en-US" sz="2400" dirty="0" smtClean="0"/>
              <a:t> </a:t>
            </a:r>
            <a:r>
              <a:rPr lang="en-US" sz="2400" dirty="0" err="1" smtClean="0"/>
              <a:t>tidak</a:t>
            </a:r>
            <a:r>
              <a:rPr lang="en-US" sz="2400" dirty="0" smtClean="0"/>
              <a:t> </a:t>
            </a:r>
            <a:r>
              <a:rPr lang="en-US" sz="2400" dirty="0" err="1" smtClean="0"/>
              <a:t>laik</a:t>
            </a:r>
            <a:r>
              <a:rPr lang="en-US" sz="2400" dirty="0" smtClean="0"/>
              <a:t> </a:t>
            </a:r>
            <a:r>
              <a:rPr lang="en-US" sz="2400" dirty="0" err="1" smtClean="0"/>
              <a:t>lautnya</a:t>
            </a:r>
            <a:r>
              <a:rPr lang="en-US" sz="2400" dirty="0" smtClean="0"/>
              <a:t> </a:t>
            </a:r>
            <a:r>
              <a:rPr lang="en-US" sz="2400" dirty="0" err="1" smtClean="0"/>
              <a:t>kapal</a:t>
            </a:r>
            <a:r>
              <a:rPr lang="en-US" sz="2400" dirty="0" smtClean="0"/>
              <a:t> </a:t>
            </a:r>
            <a:r>
              <a:rPr lang="en-US" sz="2400" dirty="0" err="1" smtClean="0"/>
              <a:t>pengangkut</a:t>
            </a:r>
            <a:endParaRPr lang="en-US" sz="2400" dirty="0" smtClean="0"/>
          </a:p>
          <a:p>
            <a:pPr marL="857250" lvl="1" indent="-457200">
              <a:buFont typeface="+mj-lt"/>
              <a:buAutoNum type="alphaLcPeriod" startAt="9"/>
            </a:pPr>
            <a:r>
              <a:rPr lang="en-US" sz="2400" dirty="0" err="1" smtClean="0"/>
              <a:t>Kerugian</a:t>
            </a:r>
            <a:r>
              <a:rPr lang="en-US" sz="2400" dirty="0" smtClean="0"/>
              <a:t>/</a:t>
            </a:r>
            <a:r>
              <a:rPr lang="en-US" sz="2400" dirty="0" err="1" smtClean="0"/>
              <a:t>kerusakan</a:t>
            </a:r>
            <a:r>
              <a:rPr lang="en-US" sz="2400" dirty="0" smtClean="0"/>
              <a:t> </a:t>
            </a:r>
            <a:r>
              <a:rPr lang="en-US" sz="2400" dirty="0" err="1" smtClean="0"/>
              <a:t>bilamana</a:t>
            </a:r>
            <a:r>
              <a:rPr lang="en-US" sz="2400" dirty="0" smtClean="0"/>
              <a:t> </a:t>
            </a:r>
            <a:r>
              <a:rPr lang="en-US" sz="2400" dirty="0" err="1" smtClean="0"/>
              <a:t>tertanggung</a:t>
            </a:r>
            <a:r>
              <a:rPr lang="en-US" sz="2400" dirty="0" smtClean="0"/>
              <a:t> </a:t>
            </a:r>
            <a:r>
              <a:rPr lang="en-US" sz="2400" dirty="0" err="1" smtClean="0"/>
              <a:t>telah</a:t>
            </a:r>
            <a:r>
              <a:rPr lang="en-US" sz="2400" dirty="0" smtClean="0"/>
              <a:t> </a:t>
            </a:r>
            <a:r>
              <a:rPr lang="en-US" sz="2400" dirty="0" err="1" smtClean="0"/>
              <a:t>mengetahui</a:t>
            </a:r>
            <a:r>
              <a:rPr lang="en-US" sz="2400" dirty="0" smtClean="0"/>
              <a:t> </a:t>
            </a:r>
            <a:r>
              <a:rPr lang="en-US" sz="2400" dirty="0" err="1" smtClean="0"/>
              <a:t>bahwa</a:t>
            </a:r>
            <a:r>
              <a:rPr lang="en-US" sz="2400" dirty="0" smtClean="0"/>
              <a:t> </a:t>
            </a:r>
            <a:r>
              <a:rPr lang="en-US" sz="2400" dirty="0" err="1" smtClean="0"/>
              <a:t>kapal</a:t>
            </a:r>
            <a:r>
              <a:rPr lang="en-US" sz="2400" dirty="0" smtClean="0"/>
              <a:t> </a:t>
            </a:r>
            <a:r>
              <a:rPr lang="en-US" sz="2400" dirty="0" err="1" smtClean="0"/>
              <a:t>tidak</a:t>
            </a:r>
            <a:r>
              <a:rPr lang="en-US" sz="2400" dirty="0" smtClean="0"/>
              <a:t> </a:t>
            </a:r>
            <a:r>
              <a:rPr lang="en-US" sz="2400" dirty="0" err="1" smtClean="0"/>
              <a:t>laik</a:t>
            </a:r>
            <a:r>
              <a:rPr lang="en-US" sz="2400" dirty="0" smtClean="0"/>
              <a:t> </a:t>
            </a:r>
            <a:r>
              <a:rPr lang="en-US" sz="2400" dirty="0" err="1" smtClean="0"/>
              <a:t>laut</a:t>
            </a:r>
            <a:r>
              <a:rPr lang="en-US" sz="2400" dirty="0" smtClean="0"/>
              <a:t> </a:t>
            </a:r>
            <a:r>
              <a:rPr lang="en-US" sz="2400" dirty="0" err="1" smtClean="0"/>
              <a:t>pada</a:t>
            </a:r>
            <a:r>
              <a:rPr lang="en-US" sz="2400" dirty="0" smtClean="0"/>
              <a:t> </a:t>
            </a:r>
            <a:r>
              <a:rPr lang="en-US" sz="2400" dirty="0" err="1" smtClean="0"/>
              <a:t>waktu</a:t>
            </a:r>
            <a:r>
              <a:rPr lang="en-US" sz="2400" dirty="0" smtClean="0"/>
              <a:t> </a:t>
            </a:r>
            <a:r>
              <a:rPr lang="en-US" sz="2400" dirty="0" err="1" smtClean="0"/>
              <a:t>pemuatan</a:t>
            </a:r>
            <a:r>
              <a:rPr lang="en-US" sz="2400" dirty="0" smtClean="0"/>
              <a:t> </a:t>
            </a:r>
            <a:r>
              <a:rPr lang="en-US" sz="2400" dirty="0" err="1" smtClean="0"/>
              <a:t>barang</a:t>
            </a:r>
            <a:r>
              <a:rPr lang="en-US" sz="2400" dirty="0" smtClean="0"/>
              <a:t> </a:t>
            </a:r>
            <a:r>
              <a:rPr lang="en-US" sz="2400" dirty="0" err="1" smtClean="0"/>
              <a:t>dilakukan</a:t>
            </a:r>
            <a:endParaRPr lang="en-US" sz="2400" dirty="0" smtClean="0"/>
          </a:p>
          <a:p>
            <a:pPr marL="857250" lvl="1" indent="-457200">
              <a:buFont typeface="+mj-lt"/>
              <a:buAutoNum type="alphaLcPeriod" startAt="9"/>
            </a:pPr>
            <a:r>
              <a:rPr lang="en-US" sz="2400" dirty="0" err="1" smtClean="0"/>
              <a:t>Kerugian</a:t>
            </a:r>
            <a:r>
              <a:rPr lang="en-US" sz="2400" dirty="0" smtClean="0"/>
              <a:t>/</a:t>
            </a:r>
            <a:r>
              <a:rPr lang="en-US" sz="2400" dirty="0" err="1" smtClean="0"/>
              <a:t>kerusakan</a:t>
            </a:r>
            <a:r>
              <a:rPr lang="en-US" sz="2400" dirty="0" smtClean="0"/>
              <a:t> yang </a:t>
            </a:r>
            <a:r>
              <a:rPr lang="en-US" sz="2400" dirty="0" err="1" smtClean="0"/>
              <a:t>disebabkan</a:t>
            </a:r>
            <a:r>
              <a:rPr lang="en-US" sz="2400" dirty="0" smtClean="0"/>
              <a:t> </a:t>
            </a:r>
            <a:r>
              <a:rPr lang="en-US" sz="2400" dirty="0" err="1" smtClean="0"/>
              <a:t>oleh</a:t>
            </a:r>
            <a:r>
              <a:rPr lang="en-US" sz="2400" dirty="0" smtClean="0"/>
              <a:t> </a:t>
            </a:r>
            <a:r>
              <a:rPr lang="en-US" sz="2400" dirty="0" err="1" smtClean="0"/>
              <a:t>perang</a:t>
            </a:r>
            <a:r>
              <a:rPr lang="en-US" sz="2400" dirty="0" smtClean="0"/>
              <a:t>, </a:t>
            </a:r>
            <a:r>
              <a:rPr lang="en-US" sz="2400" dirty="0" err="1" smtClean="0"/>
              <a:t>perang</a:t>
            </a:r>
            <a:r>
              <a:rPr lang="en-US" sz="2400" dirty="0" smtClean="0"/>
              <a:t> </a:t>
            </a:r>
            <a:r>
              <a:rPr lang="en-US" sz="2400" dirty="0" err="1" smtClean="0"/>
              <a:t>saudara</a:t>
            </a:r>
            <a:r>
              <a:rPr lang="en-US" sz="2400" dirty="0" smtClean="0"/>
              <a:t>, </a:t>
            </a:r>
            <a:r>
              <a:rPr lang="en-US" sz="2400" dirty="0" err="1" smtClean="0"/>
              <a:t>pemberontakan</a:t>
            </a:r>
            <a:r>
              <a:rPr lang="en-US" sz="2400" dirty="0" smtClean="0"/>
              <a:t>, </a:t>
            </a:r>
            <a:r>
              <a:rPr lang="en-US" sz="2400" dirty="0" err="1" smtClean="0"/>
              <a:t>revolusi</a:t>
            </a:r>
            <a:r>
              <a:rPr lang="en-US" sz="2400" dirty="0" smtClean="0"/>
              <a:t>, </a:t>
            </a:r>
            <a:r>
              <a:rPr lang="en-US" sz="2400" dirty="0" err="1" smtClean="0"/>
              <a:t>pergolakan</a:t>
            </a:r>
            <a:r>
              <a:rPr lang="en-US" sz="2400" dirty="0" smtClean="0"/>
              <a:t> </a:t>
            </a:r>
            <a:r>
              <a:rPr lang="en-US" sz="2400" dirty="0" err="1" smtClean="0"/>
              <a:t>sipil</a:t>
            </a:r>
            <a:r>
              <a:rPr lang="en-US" sz="2400" dirty="0" smtClean="0"/>
              <a:t> </a:t>
            </a:r>
            <a:r>
              <a:rPr lang="en-US" sz="2400" dirty="0" err="1" smtClean="0"/>
              <a:t>dan</a:t>
            </a:r>
            <a:r>
              <a:rPr lang="en-US" sz="2400" dirty="0" smtClean="0"/>
              <a:t> </a:t>
            </a:r>
            <a:r>
              <a:rPr lang="en-US" sz="2400" dirty="0" err="1" smtClean="0"/>
              <a:t>tindakan</a:t>
            </a:r>
            <a:r>
              <a:rPr lang="en-US" sz="2400" dirty="0" smtClean="0"/>
              <a:t> </a:t>
            </a:r>
            <a:r>
              <a:rPr lang="en-US" sz="2400" dirty="0" err="1" smtClean="0"/>
              <a:t>permusuhan</a:t>
            </a:r>
            <a:r>
              <a:rPr lang="en-US" sz="2400" dirty="0" smtClean="0"/>
              <a:t> </a:t>
            </a:r>
            <a:r>
              <a:rPr lang="en-US" sz="2400" dirty="0" err="1" smtClean="0"/>
              <a:t>terhadap</a:t>
            </a:r>
            <a:r>
              <a:rPr lang="en-US" sz="2400" dirty="0" smtClean="0"/>
              <a:t> </a:t>
            </a:r>
            <a:r>
              <a:rPr lang="en-US" sz="2400" dirty="0" err="1" smtClean="0"/>
              <a:t>penguasa</a:t>
            </a:r>
            <a:endParaRPr lang="en-US" sz="2400" dirty="0" smtClean="0"/>
          </a:p>
          <a:p>
            <a:pPr marL="857250" lvl="1" indent="-457200">
              <a:buFont typeface="+mj-lt"/>
              <a:buAutoNum type="alphaLcPeriod" startAt="9"/>
            </a:pPr>
            <a:r>
              <a:rPr lang="en-US" sz="2400" dirty="0" err="1" smtClean="0"/>
              <a:t>Kerugian</a:t>
            </a:r>
            <a:r>
              <a:rPr lang="en-US" sz="2400" dirty="0" smtClean="0"/>
              <a:t>/</a:t>
            </a:r>
            <a:r>
              <a:rPr lang="en-US" sz="2400" dirty="0" err="1" smtClean="0"/>
              <a:t>kerusakan</a:t>
            </a:r>
            <a:r>
              <a:rPr lang="en-US" sz="2400" dirty="0" smtClean="0"/>
              <a:t> yang </a:t>
            </a:r>
            <a:r>
              <a:rPr lang="en-US" sz="2400" dirty="0" err="1" smtClean="0"/>
              <a:t>disebabkan</a:t>
            </a:r>
            <a:r>
              <a:rPr lang="en-US" sz="2400" dirty="0" smtClean="0"/>
              <a:t> </a:t>
            </a:r>
            <a:r>
              <a:rPr lang="en-US" sz="2400" dirty="0" err="1" smtClean="0"/>
              <a:t>oleh</a:t>
            </a:r>
            <a:r>
              <a:rPr lang="en-US" sz="2400" dirty="0" smtClean="0"/>
              <a:t> </a:t>
            </a:r>
            <a:r>
              <a:rPr lang="en-US" sz="2400" dirty="0" err="1" smtClean="0"/>
              <a:t>penahanan</a:t>
            </a:r>
            <a:r>
              <a:rPr lang="en-US" sz="2400" dirty="0" smtClean="0"/>
              <a:t>, </a:t>
            </a:r>
            <a:r>
              <a:rPr lang="en-US" sz="2400" dirty="0" err="1" smtClean="0"/>
              <a:t>penyitaan</a:t>
            </a:r>
            <a:r>
              <a:rPr lang="en-US" sz="2400" dirty="0" smtClean="0"/>
              <a:t> </a:t>
            </a:r>
            <a:r>
              <a:rPr lang="en-US" sz="2400" dirty="0" err="1" smtClean="0"/>
              <a:t>dan</a:t>
            </a:r>
            <a:r>
              <a:rPr lang="en-US" sz="2400" dirty="0" smtClean="0"/>
              <a:t> </a:t>
            </a:r>
            <a:r>
              <a:rPr lang="en-US" sz="2400" dirty="0" err="1" smtClean="0"/>
              <a:t>penangkapan</a:t>
            </a:r>
            <a:r>
              <a:rPr lang="en-US" sz="2400" dirty="0" smtClean="0"/>
              <a:t> </a:t>
            </a:r>
            <a:r>
              <a:rPr lang="en-US" sz="2400" dirty="0" err="1" smtClean="0"/>
              <a:t>atau</a:t>
            </a:r>
            <a:r>
              <a:rPr lang="en-US" sz="2400" dirty="0" smtClean="0"/>
              <a:t> </a:t>
            </a:r>
            <a:r>
              <a:rPr lang="en-US" sz="2400" dirty="0" err="1" smtClean="0"/>
              <a:t>percobaan-percobaan</a:t>
            </a:r>
            <a:r>
              <a:rPr lang="en-US" sz="2400" dirty="0" smtClean="0"/>
              <a:t> </a:t>
            </a:r>
            <a:r>
              <a:rPr lang="en-US" sz="2400" dirty="0" err="1" smtClean="0"/>
              <a:t>kearah</a:t>
            </a:r>
            <a:r>
              <a:rPr lang="en-US" sz="2400" dirty="0" smtClean="0"/>
              <a:t> </a:t>
            </a:r>
            <a:r>
              <a:rPr lang="en-US" sz="2400" dirty="0" err="1" smtClean="0"/>
              <a:t>itu</a:t>
            </a:r>
            <a:r>
              <a:rPr lang="en-US" sz="2400" dirty="0" smtClean="0"/>
              <a:t/>
            </a:r>
            <a:br>
              <a:rPr lang="en-US" sz="2400" dirty="0" smtClean="0"/>
            </a:br>
            <a:r>
              <a:rPr lang="en-US" sz="2400" dirty="0" smtClean="0"/>
              <a:t/>
            </a:r>
            <a:br>
              <a:rPr lang="en-US" sz="2400" dirty="0" smtClean="0"/>
            </a:br>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3600" dirty="0" smtClean="0">
                <a:effectLst>
                  <a:outerShdw blurRad="38100" dist="38100" dir="2700000" algn="tl">
                    <a:srgbClr val="000000">
                      <a:alpha val="43137"/>
                    </a:srgbClr>
                  </a:outerShdw>
                </a:effectLst>
              </a:rPr>
              <a:t>RISIKO-RISIKO YANG TIDAK DIJAMIN</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857250" lvl="1" indent="-457200">
              <a:buFont typeface="+mj-lt"/>
              <a:buAutoNum type="alphaLcPeriod" startAt="13"/>
            </a:pPr>
            <a:r>
              <a:rPr lang="en-US" sz="2400" dirty="0" err="1" smtClean="0"/>
              <a:t>Kerugian</a:t>
            </a:r>
            <a:r>
              <a:rPr lang="en-US" sz="2400" dirty="0" smtClean="0"/>
              <a:t>/</a:t>
            </a:r>
            <a:r>
              <a:rPr lang="en-US" sz="2400" dirty="0" err="1" smtClean="0"/>
              <a:t>kerusakan</a:t>
            </a:r>
            <a:r>
              <a:rPr lang="en-US" sz="2400" dirty="0" smtClean="0"/>
              <a:t> yang </a:t>
            </a:r>
            <a:r>
              <a:rPr lang="en-US" sz="2400" dirty="0" err="1" smtClean="0"/>
              <a:t>disebabkan</a:t>
            </a:r>
            <a:r>
              <a:rPr lang="en-US" sz="2400" dirty="0" smtClean="0"/>
              <a:t> </a:t>
            </a:r>
            <a:r>
              <a:rPr lang="en-US" sz="2400" dirty="0" err="1" smtClean="0"/>
              <a:t>oleh</a:t>
            </a:r>
            <a:r>
              <a:rPr lang="en-US" sz="2400" dirty="0" smtClean="0"/>
              <a:t> </a:t>
            </a:r>
            <a:r>
              <a:rPr lang="en-US" sz="2400" dirty="0" err="1" smtClean="0"/>
              <a:t>bahan-bahan</a:t>
            </a:r>
            <a:r>
              <a:rPr lang="en-US" sz="2400" dirty="0" smtClean="0"/>
              <a:t> </a:t>
            </a:r>
            <a:r>
              <a:rPr lang="en-US" sz="2400" dirty="0" err="1" smtClean="0"/>
              <a:t>ranjau</a:t>
            </a:r>
            <a:r>
              <a:rPr lang="en-US" sz="2400" dirty="0" smtClean="0"/>
              <a:t> yang </a:t>
            </a:r>
            <a:r>
              <a:rPr lang="en-US" sz="2400" dirty="0" err="1" smtClean="0"/>
              <a:t>membahayakan</a:t>
            </a:r>
            <a:r>
              <a:rPr lang="en-US" sz="2400" dirty="0" smtClean="0"/>
              <a:t>, </a:t>
            </a:r>
            <a:r>
              <a:rPr lang="en-US" sz="2400" dirty="0" err="1" smtClean="0"/>
              <a:t>terpedo</a:t>
            </a:r>
            <a:r>
              <a:rPr lang="en-US" sz="2400" dirty="0" smtClean="0"/>
              <a:t>, </a:t>
            </a:r>
            <a:r>
              <a:rPr lang="en-US" sz="2400" dirty="0" err="1" smtClean="0"/>
              <a:t>bom</a:t>
            </a:r>
            <a:r>
              <a:rPr lang="en-US" sz="2400" dirty="0" smtClean="0"/>
              <a:t> </a:t>
            </a:r>
            <a:r>
              <a:rPr lang="en-US" sz="2400" dirty="0" err="1" smtClean="0"/>
              <a:t>atau</a:t>
            </a:r>
            <a:r>
              <a:rPr lang="en-US" sz="2400" dirty="0" smtClean="0"/>
              <a:t> </a:t>
            </a:r>
            <a:r>
              <a:rPr lang="en-US" sz="2400" dirty="0" err="1" smtClean="0"/>
              <a:t>senjata</a:t>
            </a:r>
            <a:r>
              <a:rPr lang="en-US" sz="2400" dirty="0" smtClean="0"/>
              <a:t> </a:t>
            </a:r>
            <a:r>
              <a:rPr lang="en-US" sz="2400" dirty="0" err="1" smtClean="0"/>
              <a:t>perang</a:t>
            </a:r>
            <a:r>
              <a:rPr lang="en-US" sz="2400" dirty="0" smtClean="0"/>
              <a:t> yang </a:t>
            </a:r>
            <a:r>
              <a:rPr lang="en-US" sz="2400" dirty="0" err="1" smtClean="0"/>
              <a:t>berbahaya</a:t>
            </a:r>
            <a:endParaRPr lang="en-US" sz="2400" dirty="0" smtClean="0"/>
          </a:p>
          <a:p>
            <a:pPr marL="857250" lvl="1" indent="-457200">
              <a:buFont typeface="+mj-lt"/>
              <a:buAutoNum type="alphaLcPeriod" startAt="13"/>
            </a:pPr>
            <a:r>
              <a:rPr lang="en-US" sz="2400" dirty="0" err="1" smtClean="0"/>
              <a:t>Kerugian</a:t>
            </a:r>
            <a:r>
              <a:rPr lang="en-US" sz="2400" dirty="0" smtClean="0"/>
              <a:t>/</a:t>
            </a:r>
            <a:r>
              <a:rPr lang="en-US" sz="2400" dirty="0" err="1" smtClean="0"/>
              <a:t>kerusakan</a:t>
            </a:r>
            <a:r>
              <a:rPr lang="en-US" sz="2400" dirty="0" smtClean="0"/>
              <a:t> yang </a:t>
            </a:r>
            <a:r>
              <a:rPr lang="en-US" sz="2400" dirty="0" err="1" smtClean="0"/>
              <a:t>disebabkan</a:t>
            </a:r>
            <a:r>
              <a:rPr lang="en-US" sz="2400" dirty="0" smtClean="0"/>
              <a:t> </a:t>
            </a:r>
            <a:r>
              <a:rPr lang="en-US" sz="2400" dirty="0" err="1" smtClean="0"/>
              <a:t>oleh</a:t>
            </a:r>
            <a:r>
              <a:rPr lang="en-US" sz="2400" dirty="0" smtClean="0"/>
              <a:t> </a:t>
            </a:r>
            <a:r>
              <a:rPr lang="en-US" sz="2400" dirty="0" err="1" smtClean="0"/>
              <a:t>pemogokan</a:t>
            </a:r>
            <a:r>
              <a:rPr lang="en-US" sz="2400" dirty="0" smtClean="0"/>
              <a:t>, </a:t>
            </a:r>
            <a:r>
              <a:rPr lang="en-US" sz="2400" dirty="0" err="1" smtClean="0"/>
              <a:t>pemberhentian</a:t>
            </a:r>
            <a:r>
              <a:rPr lang="en-US" sz="2400" dirty="0" smtClean="0"/>
              <a:t> </a:t>
            </a:r>
            <a:r>
              <a:rPr lang="en-US" sz="2400" dirty="0" err="1" smtClean="0"/>
              <a:t>pekerjaan</a:t>
            </a:r>
            <a:r>
              <a:rPr lang="en-US" sz="2400" dirty="0" smtClean="0"/>
              <a:t> </a:t>
            </a:r>
            <a:r>
              <a:rPr lang="en-US" sz="2400" dirty="0" err="1" smtClean="0"/>
              <a:t>atau</a:t>
            </a:r>
            <a:r>
              <a:rPr lang="en-US" sz="2400" dirty="0" smtClean="0"/>
              <a:t> </a:t>
            </a:r>
            <a:r>
              <a:rPr lang="en-US" sz="2400" dirty="0" err="1" smtClean="0"/>
              <a:t>perbuatan</a:t>
            </a:r>
            <a:r>
              <a:rPr lang="en-US" sz="2400" dirty="0" smtClean="0"/>
              <a:t> </a:t>
            </a:r>
            <a:r>
              <a:rPr lang="en-US" sz="2400" dirty="0" err="1" smtClean="0"/>
              <a:t>seseorang</a:t>
            </a:r>
            <a:r>
              <a:rPr lang="en-US" sz="2400" dirty="0" smtClean="0"/>
              <a:t> </a:t>
            </a:r>
            <a:r>
              <a:rPr lang="en-US" sz="2400" dirty="0" err="1" smtClean="0"/>
              <a:t>dalam</a:t>
            </a:r>
            <a:r>
              <a:rPr lang="en-US" sz="2400" dirty="0" smtClean="0"/>
              <a:t> </a:t>
            </a:r>
            <a:r>
              <a:rPr lang="en-US" sz="2400" dirty="0" err="1" smtClean="0"/>
              <a:t>rangka</a:t>
            </a:r>
            <a:r>
              <a:rPr lang="en-US" sz="2400" dirty="0" smtClean="0"/>
              <a:t> </a:t>
            </a:r>
            <a:r>
              <a:rPr lang="en-US" sz="2400" dirty="0" err="1" smtClean="0"/>
              <a:t>gangguan</a:t>
            </a:r>
            <a:r>
              <a:rPr lang="en-US" sz="2400" dirty="0" smtClean="0"/>
              <a:t> </a:t>
            </a:r>
            <a:r>
              <a:rPr lang="en-US" sz="2400" dirty="0" err="1" smtClean="0"/>
              <a:t>pekerja</a:t>
            </a:r>
            <a:r>
              <a:rPr lang="en-US" sz="2400" dirty="0" smtClean="0"/>
              <a:t>, </a:t>
            </a:r>
            <a:r>
              <a:rPr lang="en-US" sz="2400" dirty="0" err="1" smtClean="0"/>
              <a:t>kerusuhan</a:t>
            </a:r>
            <a:r>
              <a:rPr lang="en-US" sz="2400" dirty="0" smtClean="0"/>
              <a:t>, </a:t>
            </a:r>
            <a:r>
              <a:rPr lang="en-US" sz="2400" dirty="0" err="1" smtClean="0"/>
              <a:t>huru-hara</a:t>
            </a:r>
            <a:r>
              <a:rPr lang="en-US" sz="2400" dirty="0" smtClean="0"/>
              <a:t> </a:t>
            </a:r>
            <a:r>
              <a:rPr lang="en-US" sz="2400" dirty="0" err="1" smtClean="0"/>
              <a:t>dan</a:t>
            </a:r>
            <a:r>
              <a:rPr lang="en-US" sz="2400" dirty="0" smtClean="0"/>
              <a:t> </a:t>
            </a:r>
            <a:r>
              <a:rPr lang="en-US" sz="2400" dirty="0" err="1" smtClean="0"/>
              <a:t>pergolakan</a:t>
            </a:r>
            <a:r>
              <a:rPr lang="en-US" sz="2400" dirty="0" smtClean="0"/>
              <a:t> </a:t>
            </a:r>
            <a:r>
              <a:rPr lang="en-US" sz="2400" dirty="0" err="1" smtClean="0"/>
              <a:t>sipil</a:t>
            </a:r>
            <a:endParaRPr lang="en-US" sz="2400" dirty="0" smtClean="0"/>
          </a:p>
          <a:p>
            <a:pPr marL="857250" lvl="1" indent="-457200">
              <a:buFont typeface="+mj-lt"/>
              <a:buAutoNum type="alphaLcPeriod" startAt="13"/>
            </a:pPr>
            <a:r>
              <a:rPr lang="en-US" sz="2400" dirty="0" err="1" smtClean="0"/>
              <a:t>Kerugian</a:t>
            </a:r>
            <a:r>
              <a:rPr lang="en-US" sz="2400" dirty="0" smtClean="0"/>
              <a:t>/</a:t>
            </a:r>
            <a:r>
              <a:rPr lang="en-US" sz="2400" dirty="0" err="1" smtClean="0"/>
              <a:t>kerusakan</a:t>
            </a:r>
            <a:r>
              <a:rPr lang="en-US" sz="2400" dirty="0" smtClean="0"/>
              <a:t> yang </a:t>
            </a:r>
            <a:r>
              <a:rPr lang="en-US" sz="2400" dirty="0" err="1" smtClean="0"/>
              <a:t>disebabkan</a:t>
            </a:r>
            <a:r>
              <a:rPr lang="en-US" sz="2400" dirty="0" smtClean="0"/>
              <a:t> </a:t>
            </a:r>
            <a:r>
              <a:rPr lang="en-US" sz="2400" dirty="0" err="1" smtClean="0"/>
              <a:t>oleh</a:t>
            </a:r>
            <a:r>
              <a:rPr lang="en-US" sz="2400" dirty="0" smtClean="0"/>
              <a:t> </a:t>
            </a:r>
            <a:r>
              <a:rPr lang="en-US" sz="2400" dirty="0" err="1" smtClean="0"/>
              <a:t>teroris</a:t>
            </a:r>
            <a:r>
              <a:rPr lang="en-US" sz="2400" dirty="0" smtClean="0"/>
              <a:t> </a:t>
            </a:r>
            <a:r>
              <a:rPr lang="en-US" sz="2400" dirty="0" err="1" smtClean="0"/>
              <a:t>dan</a:t>
            </a:r>
            <a:r>
              <a:rPr lang="en-US" sz="2400" dirty="0" smtClean="0"/>
              <a:t> </a:t>
            </a:r>
            <a:r>
              <a:rPr lang="en-US" sz="2400" dirty="0" err="1" smtClean="0"/>
              <a:t>tindakan</a:t>
            </a:r>
            <a:r>
              <a:rPr lang="en-US" sz="2400" dirty="0" smtClean="0"/>
              <a:t> yang </a:t>
            </a:r>
            <a:r>
              <a:rPr lang="en-US" sz="2400" dirty="0" err="1" smtClean="0"/>
              <a:t>berlatar</a:t>
            </a:r>
            <a:r>
              <a:rPr lang="en-US" sz="2400" dirty="0" smtClean="0"/>
              <a:t> </a:t>
            </a:r>
            <a:r>
              <a:rPr lang="en-US" sz="2400" dirty="0" err="1" smtClean="0"/>
              <a:t>belakang</a:t>
            </a:r>
            <a:r>
              <a:rPr lang="en-US" sz="2400" dirty="0" smtClean="0"/>
              <a:t> </a:t>
            </a:r>
            <a:br>
              <a:rPr lang="en-US" sz="2400" dirty="0" smtClean="0"/>
            </a:br>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3600" dirty="0" smtClean="0">
                <a:effectLst>
                  <a:outerShdw blurRad="38100" dist="38100" dir="2700000" algn="tl">
                    <a:srgbClr val="000000">
                      <a:alpha val="43137"/>
                    </a:srgbClr>
                  </a:outerShdw>
                </a:effectLst>
              </a:rPr>
              <a:t>PERLUASAN JAMINAN</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2400" dirty="0" err="1" smtClean="0"/>
              <a:t>Dengan</a:t>
            </a:r>
            <a:r>
              <a:rPr lang="en-US" sz="2400" dirty="0" smtClean="0"/>
              <a:t> </a:t>
            </a:r>
            <a:r>
              <a:rPr lang="en-US" sz="2400" dirty="0" err="1" smtClean="0"/>
              <a:t>membayar</a:t>
            </a:r>
            <a:r>
              <a:rPr lang="en-US" sz="2400" dirty="0" smtClean="0"/>
              <a:t> </a:t>
            </a:r>
            <a:r>
              <a:rPr lang="en-US" sz="2400" dirty="0" err="1" smtClean="0"/>
              <a:t>premi</a:t>
            </a:r>
            <a:r>
              <a:rPr lang="en-US" sz="2400" dirty="0" smtClean="0"/>
              <a:t> </a:t>
            </a:r>
            <a:r>
              <a:rPr lang="en-US" sz="2400" dirty="0" err="1" smtClean="0"/>
              <a:t>tambahan</a:t>
            </a:r>
            <a:r>
              <a:rPr lang="en-US" sz="2400" dirty="0" smtClean="0"/>
              <a:t>, </a:t>
            </a:r>
            <a:r>
              <a:rPr lang="en-US" sz="2400" dirty="0" err="1" smtClean="0"/>
              <a:t>tertanggung</a:t>
            </a:r>
            <a:r>
              <a:rPr lang="en-US" sz="2400" dirty="0" smtClean="0"/>
              <a:t> </a:t>
            </a:r>
            <a:r>
              <a:rPr lang="en-US" sz="2400" dirty="0" err="1" smtClean="0"/>
              <a:t>dapat</a:t>
            </a:r>
            <a:r>
              <a:rPr lang="en-US" sz="2400" dirty="0" smtClean="0"/>
              <a:t> </a:t>
            </a:r>
            <a:r>
              <a:rPr lang="en-US" sz="2400" dirty="0" err="1" smtClean="0"/>
              <a:t>menambah</a:t>
            </a:r>
            <a:r>
              <a:rPr lang="en-US" sz="2400" dirty="0" smtClean="0"/>
              <a:t>/</a:t>
            </a:r>
            <a:r>
              <a:rPr lang="en-US" sz="2400" dirty="0" err="1" smtClean="0"/>
              <a:t>memperluas</a:t>
            </a:r>
            <a:r>
              <a:rPr lang="en-US" sz="2400" dirty="0" smtClean="0"/>
              <a:t> </a:t>
            </a:r>
            <a:r>
              <a:rPr lang="en-US" sz="2400" dirty="0" err="1" smtClean="0"/>
              <a:t>jaminan</a:t>
            </a:r>
            <a:r>
              <a:rPr lang="en-US" sz="2400" dirty="0" smtClean="0"/>
              <a:t> </a:t>
            </a:r>
            <a:r>
              <a:rPr lang="en-US" sz="2400" dirty="0" err="1" smtClean="0"/>
              <a:t>dengan</a:t>
            </a:r>
            <a:r>
              <a:rPr lang="en-US" sz="2400" dirty="0" smtClean="0"/>
              <a:t> </a:t>
            </a:r>
            <a:r>
              <a:rPr lang="en-US" sz="2400" dirty="0" err="1" smtClean="0"/>
              <a:t>risiko-risiko</a:t>
            </a:r>
            <a:r>
              <a:rPr lang="en-US" sz="2400" dirty="0" smtClean="0"/>
              <a:t> </a:t>
            </a:r>
            <a:r>
              <a:rPr lang="en-US" sz="2400" dirty="0" err="1" smtClean="0"/>
              <a:t>sebagai</a:t>
            </a:r>
            <a:r>
              <a:rPr lang="en-US" sz="2400" dirty="0" smtClean="0"/>
              <a:t> </a:t>
            </a:r>
            <a:r>
              <a:rPr lang="en-US" sz="2400" dirty="0" err="1" smtClean="0"/>
              <a:t>berikut</a:t>
            </a:r>
            <a:r>
              <a:rPr lang="en-US" sz="2400" dirty="0" smtClean="0"/>
              <a:t>:</a:t>
            </a:r>
          </a:p>
          <a:p>
            <a:pPr marL="857250" lvl="1" indent="-457200">
              <a:buFont typeface="+mj-lt"/>
              <a:buAutoNum type="alphaLcPeriod"/>
            </a:pPr>
            <a:r>
              <a:rPr lang="en-US" sz="2400" b="1" i="1" dirty="0" smtClean="0"/>
              <a:t>Institute War Clause (Cargo)</a:t>
            </a:r>
            <a:r>
              <a:rPr lang="en-US" sz="2400" dirty="0" smtClean="0"/>
              <a:t/>
            </a:r>
            <a:br>
              <a:rPr lang="en-US" sz="2400" dirty="0" smtClean="0"/>
            </a:br>
            <a:r>
              <a:rPr lang="en-US" sz="2400" dirty="0" err="1" smtClean="0"/>
              <a:t>Memberikan</a:t>
            </a:r>
            <a:r>
              <a:rPr lang="en-US" sz="2400" dirty="0" smtClean="0"/>
              <a:t> </a:t>
            </a:r>
            <a:r>
              <a:rPr lang="en-US" sz="2400" dirty="0" err="1" smtClean="0"/>
              <a:t>jaminan</a:t>
            </a:r>
            <a:r>
              <a:rPr lang="en-US" sz="2400" dirty="0" smtClean="0"/>
              <a:t> </a:t>
            </a:r>
            <a:r>
              <a:rPr lang="en-US" sz="2400" dirty="0" err="1" smtClean="0"/>
              <a:t>atas</a:t>
            </a:r>
            <a:r>
              <a:rPr lang="en-US" sz="2400" dirty="0" smtClean="0"/>
              <a:t> </a:t>
            </a:r>
            <a:r>
              <a:rPr lang="en-US" sz="2400" dirty="0" err="1" smtClean="0"/>
              <a:t>risiko-risiko</a:t>
            </a:r>
            <a:r>
              <a:rPr lang="en-US" sz="2400" dirty="0" smtClean="0"/>
              <a:t> </a:t>
            </a:r>
            <a:r>
              <a:rPr lang="en-US" sz="2400" dirty="0" err="1" smtClean="0"/>
              <a:t>perang</a:t>
            </a:r>
            <a:endParaRPr lang="en-US" sz="2400" dirty="0" smtClean="0"/>
          </a:p>
          <a:p>
            <a:pPr marL="857250" lvl="1" indent="-457200">
              <a:buFont typeface="+mj-lt"/>
              <a:buAutoNum type="alphaLcPeriod"/>
            </a:pPr>
            <a:r>
              <a:rPr lang="en-US" sz="2400" b="1" i="1" dirty="0" smtClean="0"/>
              <a:t>Institute Strike Clause (Cargo)</a:t>
            </a:r>
            <a:r>
              <a:rPr lang="en-US" sz="2400" dirty="0" smtClean="0"/>
              <a:t/>
            </a:r>
            <a:br>
              <a:rPr lang="en-US" sz="2400" dirty="0" smtClean="0"/>
            </a:br>
            <a:r>
              <a:rPr lang="en-US" sz="2400" dirty="0" err="1" smtClean="0"/>
              <a:t>Memberikan</a:t>
            </a:r>
            <a:r>
              <a:rPr lang="en-US" sz="2400" dirty="0" smtClean="0"/>
              <a:t> </a:t>
            </a:r>
            <a:r>
              <a:rPr lang="en-US" sz="2400" dirty="0" err="1" smtClean="0"/>
              <a:t>jaminan</a:t>
            </a:r>
            <a:r>
              <a:rPr lang="en-US" sz="2400" dirty="0" smtClean="0"/>
              <a:t> </a:t>
            </a:r>
            <a:r>
              <a:rPr lang="en-US" sz="2400" dirty="0" err="1" smtClean="0"/>
              <a:t>atas</a:t>
            </a:r>
            <a:r>
              <a:rPr lang="en-US" sz="2400" dirty="0" smtClean="0"/>
              <a:t> </a:t>
            </a:r>
            <a:r>
              <a:rPr lang="en-US" sz="2400" dirty="0" err="1" smtClean="0"/>
              <a:t>risiko-risiko</a:t>
            </a:r>
            <a:r>
              <a:rPr lang="en-US" sz="2400" dirty="0" smtClean="0"/>
              <a:t> </a:t>
            </a:r>
            <a:r>
              <a:rPr lang="en-US" sz="2400" dirty="0" err="1" smtClean="0"/>
              <a:t>pemogokan</a:t>
            </a:r>
            <a:endParaRPr lang="en-US" sz="2400" b="1" dirty="0" smtClean="0"/>
          </a:p>
          <a:p>
            <a:pPr marL="857250" lvl="1" indent="-457200">
              <a:buFont typeface="+mj-lt"/>
              <a:buAutoNum type="alphaLcPeriod"/>
            </a:pPr>
            <a:r>
              <a:rPr lang="en-US" sz="2400" b="1" i="1" dirty="0" smtClean="0"/>
              <a:t>Institute Malicious Damage Clause</a:t>
            </a:r>
            <a:r>
              <a:rPr lang="en-US" sz="2400" dirty="0" smtClean="0"/>
              <a:t/>
            </a:r>
            <a:br>
              <a:rPr lang="en-US" sz="2400" dirty="0" smtClean="0"/>
            </a:br>
            <a:r>
              <a:rPr lang="en-US" sz="2400" dirty="0" err="1" smtClean="0"/>
              <a:t>Memberikan</a:t>
            </a:r>
            <a:r>
              <a:rPr lang="en-US" sz="2400" dirty="0" smtClean="0"/>
              <a:t> </a:t>
            </a:r>
            <a:r>
              <a:rPr lang="en-US" sz="2400" dirty="0" err="1" smtClean="0"/>
              <a:t>jaminan</a:t>
            </a:r>
            <a:r>
              <a:rPr lang="en-US" sz="2400" dirty="0" smtClean="0"/>
              <a:t> </a:t>
            </a:r>
            <a:r>
              <a:rPr lang="en-US" sz="2400" dirty="0" err="1" smtClean="0"/>
              <a:t>atas</a:t>
            </a:r>
            <a:r>
              <a:rPr lang="en-US" sz="2400" dirty="0" smtClean="0"/>
              <a:t> </a:t>
            </a:r>
            <a:r>
              <a:rPr lang="en-US" sz="2400" dirty="0" err="1" smtClean="0"/>
              <a:t>niat</a:t>
            </a:r>
            <a:r>
              <a:rPr lang="en-US" sz="2400" dirty="0" smtClean="0"/>
              <a:t> </a:t>
            </a:r>
            <a:r>
              <a:rPr lang="en-US" sz="2400" dirty="0" err="1" smtClean="0"/>
              <a:t>jahat</a:t>
            </a:r>
            <a:r>
              <a:rPr lang="en-US" sz="2400" dirty="0" smtClean="0"/>
              <a:t> </a:t>
            </a:r>
            <a:r>
              <a:rPr lang="en-US" sz="2400" dirty="0" err="1" smtClean="0"/>
              <a:t>seseorang</a:t>
            </a:r>
            <a:r>
              <a:rPr lang="en-US" sz="2400" dirty="0" smtClean="0"/>
              <a:t> </a:t>
            </a:r>
            <a:r>
              <a:rPr lang="en-US" sz="2400" dirty="0" err="1" smtClean="0"/>
              <a:t>atau</a:t>
            </a:r>
            <a:r>
              <a:rPr lang="en-US" sz="2400" dirty="0" smtClean="0"/>
              <a:t> </a:t>
            </a:r>
            <a:r>
              <a:rPr lang="en-US" sz="2400" dirty="0" err="1" smtClean="0"/>
              <a:t>sekelompok</a:t>
            </a:r>
            <a:r>
              <a:rPr lang="en-US" sz="2400" dirty="0" smtClean="0"/>
              <a:t> </a:t>
            </a:r>
            <a:r>
              <a:rPr lang="en-US" sz="2400" dirty="0" err="1" smtClean="0"/>
              <a:t>orang-orang</a:t>
            </a:r>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err="1" smtClean="0"/>
              <a:t>Syarat-syarat</a:t>
            </a:r>
            <a:r>
              <a:rPr lang="en-US" sz="2400" dirty="0" smtClean="0"/>
              <a:t> </a:t>
            </a:r>
            <a:r>
              <a:rPr lang="en-US" sz="2400" dirty="0" err="1" smtClean="0"/>
              <a:t>dan</a:t>
            </a:r>
            <a:r>
              <a:rPr lang="en-US" sz="2400" dirty="0" smtClean="0"/>
              <a:t> </a:t>
            </a:r>
            <a:r>
              <a:rPr lang="en-US" sz="2400" dirty="0" err="1" smtClean="0"/>
              <a:t>kondisi</a:t>
            </a:r>
            <a:r>
              <a:rPr lang="en-US" sz="2400" dirty="0" smtClean="0"/>
              <a:t> polis </a:t>
            </a:r>
            <a:r>
              <a:rPr lang="en-US" sz="2400" dirty="0" err="1" smtClean="0"/>
              <a:t>berdasarkan</a:t>
            </a:r>
            <a:r>
              <a:rPr lang="en-US" sz="2400" dirty="0" smtClean="0"/>
              <a:t> </a:t>
            </a:r>
            <a:r>
              <a:rPr lang="en-US" sz="2400" dirty="0" err="1" smtClean="0"/>
              <a:t>klausula-klausula</a:t>
            </a:r>
            <a:r>
              <a:rPr lang="en-US" sz="2400" dirty="0" smtClean="0"/>
              <a:t> Institute Cargo Clauses 1-1-1963 </a:t>
            </a:r>
            <a:r>
              <a:rPr lang="en-US" sz="2400" dirty="0" err="1" smtClean="0"/>
              <a:t>yakni</a:t>
            </a:r>
            <a:r>
              <a:rPr lang="en-US" sz="2400" dirty="0" smtClean="0"/>
              <a:t> </a:t>
            </a:r>
            <a:r>
              <a:rPr lang="en-US" sz="2400" dirty="0" err="1" smtClean="0"/>
              <a:t>sebagai</a:t>
            </a:r>
            <a:r>
              <a:rPr lang="en-US" sz="2400" dirty="0" smtClean="0"/>
              <a:t> </a:t>
            </a:r>
            <a:r>
              <a:rPr lang="en-US" sz="2400" dirty="0" err="1" smtClean="0"/>
              <a:t>berikut</a:t>
            </a:r>
            <a:r>
              <a:rPr lang="en-US" sz="2400" dirty="0" smtClean="0"/>
              <a:t>: </a:t>
            </a:r>
          </a:p>
          <a:p>
            <a:pPr marL="914400" lvl="1" indent="-514350">
              <a:buFont typeface="+mj-lt"/>
              <a:buAutoNum type="arabicPeriod"/>
            </a:pPr>
            <a:r>
              <a:rPr lang="en-US" sz="2400" dirty="0" smtClean="0"/>
              <a:t>Institute Cargo Clause F.P.A. (Free From Particular Average)</a:t>
            </a:r>
          </a:p>
          <a:p>
            <a:pPr marL="914400" lvl="1" indent="-514350">
              <a:buFont typeface="+mj-lt"/>
              <a:buAutoNum type="arabicPeriod"/>
            </a:pPr>
            <a:r>
              <a:rPr lang="en-US" sz="2400" dirty="0" smtClean="0"/>
              <a:t>Institute Cargo Clause W.A. (With Particular Average)</a:t>
            </a:r>
          </a:p>
          <a:p>
            <a:pPr marL="914400" lvl="1" indent="-514350">
              <a:buFont typeface="+mj-lt"/>
              <a:buAutoNum type="arabicPeriod"/>
            </a:pPr>
            <a:r>
              <a:rPr lang="en-US" sz="2400" dirty="0" smtClean="0"/>
              <a:t>Institute Cargo Clause A.R (All Risks)</a:t>
            </a:r>
          </a:p>
          <a:p>
            <a:pPr marL="914400" lvl="1" indent="-514350">
              <a:buFont typeface="+mj-lt"/>
              <a:buAutoNum type="arabicPeriod"/>
            </a:pPr>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3600" dirty="0" smtClean="0">
                <a:effectLst>
                  <a:outerShdw blurRad="38100" dist="38100" dir="2700000" algn="tl">
                    <a:srgbClr val="000000">
                      <a:alpha val="43137"/>
                    </a:srgbClr>
                  </a:outerShdw>
                </a:effectLst>
              </a:rPr>
              <a:t>Institute Cargo Clause F.P.A. (Free From Particular Average)</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2000" dirty="0" err="1" smtClean="0"/>
              <a:t>Syarat</a:t>
            </a:r>
            <a:r>
              <a:rPr lang="en-US" sz="2000" dirty="0" smtClean="0"/>
              <a:t> </a:t>
            </a:r>
            <a:r>
              <a:rPr lang="en-US" sz="2000" dirty="0" err="1" smtClean="0"/>
              <a:t>pertanggungan</a:t>
            </a:r>
            <a:r>
              <a:rPr lang="en-US" sz="2000" dirty="0" smtClean="0"/>
              <a:t> </a:t>
            </a:r>
            <a:r>
              <a:rPr lang="en-US" sz="2000" dirty="0" err="1" smtClean="0"/>
              <a:t>atas</a:t>
            </a:r>
            <a:r>
              <a:rPr lang="en-US" sz="2000" dirty="0" smtClean="0"/>
              <a:t> </a:t>
            </a:r>
            <a:r>
              <a:rPr lang="en-US" sz="2000" dirty="0" err="1" smtClean="0"/>
              <a:t>dasar</a:t>
            </a:r>
            <a:r>
              <a:rPr lang="en-US" sz="2000" dirty="0" smtClean="0"/>
              <a:t> F.P.A. </a:t>
            </a:r>
            <a:r>
              <a:rPr lang="en-US" sz="2000" dirty="0" err="1" smtClean="0"/>
              <a:t>hanya</a:t>
            </a:r>
            <a:r>
              <a:rPr lang="en-US" sz="2000" dirty="0" smtClean="0"/>
              <a:t> </a:t>
            </a:r>
            <a:r>
              <a:rPr lang="en-US" sz="2000" dirty="0" err="1" smtClean="0"/>
              <a:t>menjamin</a:t>
            </a:r>
            <a:r>
              <a:rPr lang="en-US" sz="2000" dirty="0" smtClean="0"/>
              <a:t> </a:t>
            </a:r>
            <a:r>
              <a:rPr lang="en-US" sz="2000" dirty="0" err="1" smtClean="0"/>
              <a:t>kerugian</a:t>
            </a:r>
            <a:r>
              <a:rPr lang="en-US" sz="2000" dirty="0" smtClean="0"/>
              <a:t> </a:t>
            </a:r>
            <a:r>
              <a:rPr lang="en-US" sz="2000" dirty="0" err="1" smtClean="0"/>
              <a:t>berupa</a:t>
            </a:r>
            <a:r>
              <a:rPr lang="en-US" sz="2000" dirty="0" smtClean="0"/>
              <a:t>: </a:t>
            </a:r>
          </a:p>
          <a:p>
            <a:pPr marL="857250" lvl="1" indent="-457200">
              <a:buFont typeface="+mj-lt"/>
              <a:buAutoNum type="alphaLcPeriod"/>
            </a:pPr>
            <a:r>
              <a:rPr lang="en-US" sz="2000" dirty="0" err="1" smtClean="0"/>
              <a:t>Kerusakan</a:t>
            </a:r>
            <a:r>
              <a:rPr lang="en-US" sz="2000" dirty="0" smtClean="0"/>
              <a:t> </a:t>
            </a:r>
            <a:r>
              <a:rPr lang="en-US" sz="2000" dirty="0" err="1" smtClean="0"/>
              <a:t>keseluruhan</a:t>
            </a:r>
            <a:r>
              <a:rPr lang="en-US" sz="2000" dirty="0" smtClean="0"/>
              <a:t> (total loss).</a:t>
            </a:r>
          </a:p>
          <a:p>
            <a:pPr marL="857250" lvl="1" indent="-457200">
              <a:buFont typeface="+mj-lt"/>
              <a:buAutoNum type="alphaLcPeriod"/>
            </a:pPr>
            <a:r>
              <a:rPr lang="en-US" sz="2000" dirty="0" smtClean="0"/>
              <a:t>Total loss </a:t>
            </a:r>
            <a:r>
              <a:rPr lang="en-US" sz="2000" dirty="0" err="1" smtClean="0"/>
              <a:t>atas</a:t>
            </a:r>
            <a:r>
              <a:rPr lang="en-US" sz="2000" dirty="0" smtClean="0"/>
              <a:t> </a:t>
            </a:r>
            <a:r>
              <a:rPr lang="en-US" sz="2000" dirty="0" err="1" smtClean="0"/>
              <a:t>tiap-tiap</a:t>
            </a:r>
            <a:r>
              <a:rPr lang="en-US" sz="2000" dirty="0" smtClean="0"/>
              <a:t> </a:t>
            </a:r>
            <a:r>
              <a:rPr lang="en-US" sz="2000" dirty="0" err="1" smtClean="0"/>
              <a:t>bungkus</a:t>
            </a:r>
            <a:r>
              <a:rPr lang="en-US" sz="2000" dirty="0" smtClean="0"/>
              <a:t>/</a:t>
            </a:r>
            <a:r>
              <a:rPr lang="en-US" sz="2000" dirty="0" err="1" smtClean="0"/>
              <a:t>karung</a:t>
            </a:r>
            <a:r>
              <a:rPr lang="en-US" sz="2000" dirty="0" smtClean="0"/>
              <a:t> yang </a:t>
            </a:r>
            <a:r>
              <a:rPr lang="en-US" sz="2000" dirty="0" err="1" smtClean="0"/>
              <a:t>terjadi</a:t>
            </a:r>
            <a:r>
              <a:rPr lang="en-US" sz="2000" dirty="0" smtClean="0"/>
              <a:t> </a:t>
            </a:r>
            <a:r>
              <a:rPr lang="en-US" sz="2000" dirty="0" err="1" smtClean="0"/>
              <a:t>sewaktu</a:t>
            </a:r>
            <a:r>
              <a:rPr lang="en-US" sz="2000" dirty="0" smtClean="0"/>
              <a:t> </a:t>
            </a:r>
            <a:r>
              <a:rPr lang="en-US" sz="2000" dirty="0" err="1" smtClean="0"/>
              <a:t>pemuatan</a:t>
            </a:r>
            <a:r>
              <a:rPr lang="en-US" sz="2000" dirty="0" smtClean="0"/>
              <a:t>, </a:t>
            </a:r>
            <a:r>
              <a:rPr lang="en-US" sz="2000" dirty="0" err="1" smtClean="0"/>
              <a:t>transhipment</a:t>
            </a:r>
            <a:r>
              <a:rPr lang="en-US" sz="2000" dirty="0" smtClean="0"/>
              <a:t> </a:t>
            </a:r>
            <a:r>
              <a:rPr lang="en-US" sz="2000" dirty="0" err="1" smtClean="0"/>
              <a:t>atau</a:t>
            </a:r>
            <a:r>
              <a:rPr lang="en-US" sz="2000" dirty="0" smtClean="0"/>
              <a:t> </a:t>
            </a:r>
            <a:r>
              <a:rPr lang="en-US" sz="2000" dirty="0" err="1" smtClean="0"/>
              <a:t>sewaktu</a:t>
            </a:r>
            <a:r>
              <a:rPr lang="en-US" sz="2000" dirty="0" smtClean="0"/>
              <a:t> </a:t>
            </a:r>
            <a:r>
              <a:rPr lang="en-US" sz="2000" dirty="0" err="1" smtClean="0"/>
              <a:t>pembongkaran</a:t>
            </a:r>
            <a:r>
              <a:rPr lang="en-US" sz="2000" dirty="0" smtClean="0"/>
              <a:t> (</a:t>
            </a:r>
            <a:r>
              <a:rPr lang="en-US" sz="2000" dirty="0" err="1" smtClean="0"/>
              <a:t>misalkan</a:t>
            </a:r>
            <a:r>
              <a:rPr lang="en-US" sz="2000" dirty="0" smtClean="0"/>
              <a:t> 1 package </a:t>
            </a:r>
            <a:r>
              <a:rPr lang="en-US" sz="2000" dirty="0" err="1" smtClean="0"/>
              <a:t>jatuh</a:t>
            </a:r>
            <a:r>
              <a:rPr lang="en-US" sz="2000" dirty="0" smtClean="0"/>
              <a:t> </a:t>
            </a:r>
            <a:r>
              <a:rPr lang="en-US" sz="2000" dirty="0" err="1" smtClean="0"/>
              <a:t>ke</a:t>
            </a:r>
            <a:r>
              <a:rPr lang="en-US" sz="2000" dirty="0" smtClean="0"/>
              <a:t> </a:t>
            </a:r>
            <a:r>
              <a:rPr lang="en-US" sz="2000" dirty="0" err="1" smtClean="0"/>
              <a:t>dalam</a:t>
            </a:r>
            <a:r>
              <a:rPr lang="en-US" sz="2000" dirty="0" smtClean="0"/>
              <a:t> </a:t>
            </a:r>
            <a:r>
              <a:rPr lang="en-US" sz="2000" dirty="0" err="1" smtClean="0"/>
              <a:t>laut</a:t>
            </a:r>
            <a:r>
              <a:rPr lang="en-US" sz="2000" dirty="0" smtClean="0"/>
              <a:t>).</a:t>
            </a:r>
          </a:p>
          <a:p>
            <a:pPr marL="857250" lvl="1" indent="-457200">
              <a:buFont typeface="+mj-lt"/>
              <a:buAutoNum type="alphaLcPeriod"/>
            </a:pPr>
            <a:r>
              <a:rPr lang="en-US" sz="2000" dirty="0" err="1" smtClean="0"/>
              <a:t>Kerugian</a:t>
            </a:r>
            <a:r>
              <a:rPr lang="en-US" sz="2000" dirty="0" smtClean="0"/>
              <a:t> </a:t>
            </a:r>
            <a:r>
              <a:rPr lang="en-US" sz="2000" dirty="0" err="1" smtClean="0"/>
              <a:t>atas</a:t>
            </a:r>
            <a:r>
              <a:rPr lang="en-US" sz="2000" dirty="0" smtClean="0"/>
              <a:t> </a:t>
            </a:r>
            <a:r>
              <a:rPr lang="en-US" sz="2000" dirty="0" err="1" smtClean="0"/>
              <a:t>kerusakan</a:t>
            </a:r>
            <a:r>
              <a:rPr lang="en-US" sz="2000" dirty="0" smtClean="0"/>
              <a:t> </a:t>
            </a:r>
            <a:r>
              <a:rPr lang="en-US" sz="2000" dirty="0" err="1" smtClean="0"/>
              <a:t>sebagian</a:t>
            </a:r>
            <a:r>
              <a:rPr lang="en-US" sz="2000" dirty="0" smtClean="0"/>
              <a:t>, </a:t>
            </a:r>
            <a:r>
              <a:rPr lang="en-US" sz="2000" dirty="0" err="1" smtClean="0"/>
              <a:t>apabila</a:t>
            </a:r>
            <a:r>
              <a:rPr lang="en-US" sz="2000" dirty="0" smtClean="0"/>
              <a:t> </a:t>
            </a:r>
            <a:r>
              <a:rPr lang="en-US" sz="2000" dirty="0" err="1" smtClean="0"/>
              <a:t>hal</a:t>
            </a:r>
            <a:r>
              <a:rPr lang="en-US" sz="2000" dirty="0" smtClean="0"/>
              <a:t> </a:t>
            </a:r>
            <a:r>
              <a:rPr lang="en-US" sz="2000" dirty="0" err="1" smtClean="0"/>
              <a:t>itu</a:t>
            </a:r>
            <a:r>
              <a:rPr lang="en-US" sz="2000" dirty="0" smtClean="0"/>
              <a:t> </a:t>
            </a:r>
            <a:r>
              <a:rPr lang="en-US" sz="2000" dirty="0" err="1" smtClean="0"/>
              <a:t>disebabkan</a:t>
            </a:r>
            <a:r>
              <a:rPr lang="en-US" sz="2000" dirty="0" smtClean="0"/>
              <a:t> </a:t>
            </a:r>
            <a:r>
              <a:rPr lang="en-US" sz="2000" dirty="0" err="1" smtClean="0"/>
              <a:t>oleh</a:t>
            </a:r>
            <a:r>
              <a:rPr lang="en-US" sz="2000" dirty="0" smtClean="0"/>
              <a:t> </a:t>
            </a:r>
            <a:r>
              <a:rPr lang="en-US" sz="2000" dirty="0" err="1" smtClean="0"/>
              <a:t>kebakaran</a:t>
            </a:r>
            <a:r>
              <a:rPr lang="en-US" sz="2000" dirty="0" smtClean="0"/>
              <a:t>, </a:t>
            </a:r>
            <a:r>
              <a:rPr lang="en-US" sz="2000" dirty="0" err="1" smtClean="0"/>
              <a:t>peledakan</a:t>
            </a:r>
            <a:r>
              <a:rPr lang="en-US" sz="2000" dirty="0" smtClean="0"/>
              <a:t> </a:t>
            </a:r>
            <a:r>
              <a:rPr lang="en-US" sz="2000" dirty="0" err="1" smtClean="0"/>
              <a:t>dan</a:t>
            </a:r>
            <a:r>
              <a:rPr lang="en-US" sz="2000" dirty="0" smtClean="0"/>
              <a:t> </a:t>
            </a:r>
            <a:r>
              <a:rPr lang="en-US" sz="2000" dirty="0" err="1" smtClean="0"/>
              <a:t>tabrakan</a:t>
            </a:r>
            <a:r>
              <a:rPr lang="en-US" sz="2000" dirty="0" smtClean="0"/>
              <a:t>.</a:t>
            </a:r>
          </a:p>
          <a:p>
            <a:pPr marL="857250" lvl="1" indent="-457200">
              <a:buFont typeface="+mj-lt"/>
              <a:buAutoNum type="alphaLcPeriod" startAt="4"/>
            </a:pPr>
            <a:r>
              <a:rPr lang="en-US" sz="2000" dirty="0" err="1" smtClean="0"/>
              <a:t>Kerugian</a:t>
            </a:r>
            <a:r>
              <a:rPr lang="en-US" sz="2000" dirty="0" smtClean="0"/>
              <a:t> </a:t>
            </a:r>
            <a:r>
              <a:rPr lang="en-US" sz="2000" dirty="0" err="1" smtClean="0"/>
              <a:t>atas</a:t>
            </a:r>
            <a:r>
              <a:rPr lang="en-US" sz="2000" dirty="0" smtClean="0"/>
              <a:t> </a:t>
            </a:r>
            <a:r>
              <a:rPr lang="en-US" sz="2000" dirty="0" err="1" smtClean="0"/>
              <a:t>kerusakan</a:t>
            </a:r>
            <a:r>
              <a:rPr lang="en-US" sz="2000" dirty="0" smtClean="0"/>
              <a:t> </a:t>
            </a:r>
            <a:r>
              <a:rPr lang="en-US" sz="2000" dirty="0" err="1" smtClean="0"/>
              <a:t>sebagian</a:t>
            </a:r>
            <a:r>
              <a:rPr lang="en-US" sz="2000" dirty="0" smtClean="0"/>
              <a:t> </a:t>
            </a:r>
            <a:r>
              <a:rPr lang="en-US" sz="2000" dirty="0" err="1" smtClean="0"/>
              <a:t>akibat</a:t>
            </a:r>
            <a:r>
              <a:rPr lang="en-US" sz="2000" dirty="0" smtClean="0"/>
              <a:t> </a:t>
            </a:r>
            <a:r>
              <a:rPr lang="en-US" sz="2000" dirty="0" err="1" smtClean="0"/>
              <a:t>dari</a:t>
            </a:r>
            <a:r>
              <a:rPr lang="en-US" sz="2000" dirty="0" smtClean="0"/>
              <a:t> </a:t>
            </a:r>
            <a:r>
              <a:rPr lang="en-US" sz="2000" dirty="0" err="1" smtClean="0"/>
              <a:t>kapal</a:t>
            </a:r>
            <a:r>
              <a:rPr lang="en-US" sz="2000" dirty="0" smtClean="0"/>
              <a:t> </a:t>
            </a:r>
            <a:r>
              <a:rPr lang="en-US" sz="2000" dirty="0" err="1" smtClean="0"/>
              <a:t>atau</a:t>
            </a:r>
            <a:r>
              <a:rPr lang="en-US" sz="2000" dirty="0" smtClean="0"/>
              <a:t> </a:t>
            </a:r>
            <a:r>
              <a:rPr lang="en-US" sz="2000" dirty="0" err="1" smtClean="0"/>
              <a:t>tongkang</a:t>
            </a:r>
            <a:r>
              <a:rPr lang="en-US" sz="2000" dirty="0" smtClean="0"/>
              <a:t> </a:t>
            </a:r>
            <a:r>
              <a:rPr lang="en-US" sz="2000" dirty="0" err="1" smtClean="0"/>
              <a:t>kandas</a:t>
            </a:r>
            <a:r>
              <a:rPr lang="en-US" sz="2000" dirty="0" smtClean="0"/>
              <a:t>, </a:t>
            </a:r>
            <a:r>
              <a:rPr lang="en-US" sz="2000" dirty="0" err="1" smtClean="0"/>
              <a:t>tenggelam</a:t>
            </a:r>
            <a:r>
              <a:rPr lang="en-US" sz="2000" dirty="0" smtClean="0"/>
              <a:t> </a:t>
            </a:r>
            <a:r>
              <a:rPr lang="en-US" sz="2000" dirty="0" err="1" smtClean="0"/>
              <a:t>atau</a:t>
            </a:r>
            <a:r>
              <a:rPr lang="en-US" sz="2000" dirty="0" smtClean="0"/>
              <a:t> </a:t>
            </a:r>
            <a:r>
              <a:rPr lang="en-US" sz="2000" dirty="0" err="1" smtClean="0"/>
              <a:t>mengalami</a:t>
            </a:r>
            <a:r>
              <a:rPr lang="en-US" sz="2000" dirty="0" smtClean="0"/>
              <a:t> </a:t>
            </a:r>
            <a:r>
              <a:rPr lang="en-US" sz="2000" dirty="0" err="1" smtClean="0"/>
              <a:t>kebakaran</a:t>
            </a:r>
            <a:r>
              <a:rPr lang="en-US" sz="2000" dirty="0" smtClean="0"/>
              <a:t>. </a:t>
            </a:r>
            <a:r>
              <a:rPr lang="en-US" sz="2000" dirty="0" err="1" smtClean="0"/>
              <a:t>Namun</a:t>
            </a:r>
            <a:r>
              <a:rPr lang="en-US" sz="2000" dirty="0" smtClean="0"/>
              <a:t> </a:t>
            </a:r>
            <a:r>
              <a:rPr lang="en-US" sz="2000" dirty="0" err="1" smtClean="0"/>
              <a:t>kerugian-kerugian</a:t>
            </a:r>
            <a:r>
              <a:rPr lang="en-US" sz="2000" dirty="0" smtClean="0"/>
              <a:t> lain yang </a:t>
            </a:r>
            <a:r>
              <a:rPr lang="en-US" sz="2000" dirty="0" err="1" smtClean="0"/>
              <a:t>dapat</a:t>
            </a:r>
            <a:r>
              <a:rPr lang="en-US" sz="2000" dirty="0" smtClean="0"/>
              <a:t> </a:t>
            </a:r>
            <a:r>
              <a:rPr lang="en-US" sz="2000" dirty="0" err="1" smtClean="0"/>
              <a:t>digolongkan</a:t>
            </a:r>
            <a:r>
              <a:rPr lang="en-US" sz="2000" dirty="0" smtClean="0"/>
              <a:t> </a:t>
            </a:r>
            <a:r>
              <a:rPr lang="en-US" sz="2000" dirty="0" err="1" smtClean="0"/>
              <a:t>kepada</a:t>
            </a:r>
            <a:r>
              <a:rPr lang="en-US" sz="2000" dirty="0" smtClean="0"/>
              <a:t> </a:t>
            </a:r>
            <a:r>
              <a:rPr lang="en-US" sz="2000" dirty="0" err="1" smtClean="0"/>
              <a:t>cuaca</a:t>
            </a:r>
            <a:r>
              <a:rPr lang="en-US" sz="2000" dirty="0" smtClean="0"/>
              <a:t> </a:t>
            </a:r>
            <a:r>
              <a:rPr lang="en-US" sz="2000" dirty="0" err="1" smtClean="0"/>
              <a:t>buruk</a:t>
            </a:r>
            <a:r>
              <a:rPr lang="en-US" sz="2000" dirty="0" smtClean="0"/>
              <a:t> </a:t>
            </a:r>
            <a:r>
              <a:rPr lang="en-US" sz="2000" dirty="0" err="1" smtClean="0"/>
              <a:t>tidak</a:t>
            </a:r>
            <a:r>
              <a:rPr lang="en-US" sz="2000" dirty="0" smtClean="0"/>
              <a:t> </a:t>
            </a:r>
            <a:r>
              <a:rPr lang="en-US" sz="2000" dirty="0" err="1" smtClean="0"/>
              <a:t>dijamin</a:t>
            </a:r>
            <a:r>
              <a:rPr lang="en-US" sz="2000" dirty="0" smtClean="0"/>
              <a:t> </a:t>
            </a:r>
            <a:r>
              <a:rPr lang="en-US" sz="2000" dirty="0" err="1" smtClean="0"/>
              <a:t>oleh</a:t>
            </a:r>
            <a:r>
              <a:rPr lang="en-US" sz="2000" dirty="0" smtClean="0"/>
              <a:t> polis </a:t>
            </a:r>
            <a:r>
              <a:rPr lang="en-US" sz="2000" dirty="0" err="1" smtClean="0"/>
              <a:t>kecuali</a:t>
            </a:r>
            <a:r>
              <a:rPr lang="en-US" sz="2000" dirty="0" smtClean="0"/>
              <a:t> </a:t>
            </a:r>
            <a:r>
              <a:rPr lang="en-US" sz="2000" dirty="0" err="1" smtClean="0"/>
              <a:t>hal</a:t>
            </a:r>
            <a:r>
              <a:rPr lang="en-US" sz="2000" dirty="0" smtClean="0"/>
              <a:t> </a:t>
            </a:r>
            <a:r>
              <a:rPr lang="en-US" sz="2000" dirty="0" err="1" smtClean="0"/>
              <a:t>itu</a:t>
            </a:r>
            <a:r>
              <a:rPr lang="en-US" sz="2000" dirty="0" smtClean="0"/>
              <a:t> </a:t>
            </a:r>
            <a:r>
              <a:rPr lang="en-US" sz="2000" dirty="0" err="1" smtClean="0"/>
              <a:t>mengakibatkan</a:t>
            </a:r>
            <a:r>
              <a:rPr lang="en-US" sz="2000" dirty="0" smtClean="0"/>
              <a:t> </a:t>
            </a:r>
            <a:r>
              <a:rPr lang="en-US" sz="2000" dirty="0" err="1" smtClean="0"/>
              <a:t>kapal</a:t>
            </a:r>
            <a:r>
              <a:rPr lang="en-US" sz="2000" dirty="0" smtClean="0"/>
              <a:t> </a:t>
            </a:r>
            <a:r>
              <a:rPr lang="en-US" sz="2000" dirty="0" err="1" smtClean="0"/>
              <a:t>kandas</a:t>
            </a:r>
            <a:r>
              <a:rPr lang="en-US" sz="2000" dirty="0" smtClean="0"/>
              <a:t>, </a:t>
            </a:r>
            <a:r>
              <a:rPr lang="en-US" sz="2000" dirty="0" err="1" smtClean="0"/>
              <a:t>tenggelam</a:t>
            </a:r>
            <a:r>
              <a:rPr lang="en-US" sz="2000" dirty="0" smtClean="0"/>
              <a:t> </a:t>
            </a:r>
            <a:r>
              <a:rPr lang="en-US" sz="2000" dirty="0" err="1" smtClean="0"/>
              <a:t>atau</a:t>
            </a:r>
            <a:r>
              <a:rPr lang="en-US" sz="2000" dirty="0" smtClean="0"/>
              <a:t> </a:t>
            </a:r>
            <a:r>
              <a:rPr lang="en-US" sz="2000" dirty="0" err="1" smtClean="0"/>
              <a:t>terbakar</a:t>
            </a:r>
            <a:r>
              <a:rPr lang="en-US" sz="2000" dirty="0" smtClean="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3600" dirty="0" smtClean="0">
                <a:effectLst>
                  <a:outerShdw blurRad="38100" dist="38100" dir="2700000" algn="tl">
                    <a:srgbClr val="000000">
                      <a:alpha val="43137"/>
                    </a:srgbClr>
                  </a:outerShdw>
                </a:effectLst>
              </a:rPr>
              <a:t>Institute Cargo Clause F.P.A. (Free From Particular Average)</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857250" lvl="1" indent="-457200">
              <a:buFont typeface="+mj-lt"/>
              <a:buAutoNum type="alphaLcPeriod" startAt="5"/>
            </a:pPr>
            <a:r>
              <a:rPr lang="en-US" sz="2000" dirty="0" err="1" smtClean="0"/>
              <a:t>Contribusi</a:t>
            </a:r>
            <a:r>
              <a:rPr lang="en-US" sz="2000" dirty="0" smtClean="0"/>
              <a:t> yang </a:t>
            </a:r>
            <a:r>
              <a:rPr lang="en-US" sz="2000" dirty="0" err="1" smtClean="0"/>
              <a:t>berhubungan</a:t>
            </a:r>
            <a:r>
              <a:rPr lang="en-US" sz="2000" dirty="0" smtClean="0"/>
              <a:t> </a:t>
            </a:r>
            <a:r>
              <a:rPr lang="en-US" sz="2000" dirty="0" err="1" smtClean="0"/>
              <a:t>dengan</a:t>
            </a:r>
            <a:r>
              <a:rPr lang="en-US" sz="2000" dirty="0" smtClean="0"/>
              <a:t> General Average.</a:t>
            </a:r>
          </a:p>
          <a:p>
            <a:pPr marL="857250" lvl="1" indent="-457200">
              <a:buFont typeface="+mj-lt"/>
              <a:buAutoNum type="alphaLcPeriod" startAt="5"/>
            </a:pPr>
            <a:r>
              <a:rPr lang="en-US" sz="2000" dirty="0" err="1" smtClean="0"/>
              <a:t>Biaya</a:t>
            </a:r>
            <a:r>
              <a:rPr lang="en-US" sz="2000" dirty="0" smtClean="0"/>
              <a:t>-</a:t>
            </a:r>
            <a:r>
              <a:rPr lang="en-US" sz="2000" dirty="0" err="1" smtClean="0"/>
              <a:t>biaya</a:t>
            </a:r>
            <a:r>
              <a:rPr lang="en-US" sz="2000" dirty="0" smtClean="0"/>
              <a:t> salvage, </a:t>
            </a:r>
            <a:r>
              <a:rPr lang="en-US" sz="2000" dirty="0" err="1" smtClean="0"/>
              <a:t>dan</a:t>
            </a:r>
            <a:r>
              <a:rPr lang="en-US" sz="2000" dirty="0" smtClean="0"/>
              <a:t> </a:t>
            </a:r>
            <a:r>
              <a:rPr lang="en-US" sz="2000" dirty="0" err="1" smtClean="0"/>
              <a:t>biaya-biaya</a:t>
            </a:r>
            <a:r>
              <a:rPr lang="en-US" sz="2000" dirty="0" smtClean="0"/>
              <a:t> </a:t>
            </a:r>
            <a:r>
              <a:rPr lang="en-US" sz="2000" dirty="0" err="1" smtClean="0"/>
              <a:t>khusus</a:t>
            </a:r>
            <a:r>
              <a:rPr lang="en-US" sz="2000" dirty="0" smtClean="0"/>
              <a:t> </a:t>
            </a:r>
            <a:r>
              <a:rPr lang="en-US" sz="2000" dirty="0" err="1" smtClean="0"/>
              <a:t>lainnya</a:t>
            </a:r>
            <a:r>
              <a:rPr lang="en-US" sz="2000" dirty="0" smtClean="0"/>
              <a:t> yang </a:t>
            </a:r>
            <a:r>
              <a:rPr lang="en-US" sz="2000" dirty="0" err="1" smtClean="0"/>
              <a:t>dikeluarkan</a:t>
            </a:r>
            <a:r>
              <a:rPr lang="en-US" sz="2000" dirty="0" smtClean="0"/>
              <a:t> </a:t>
            </a:r>
            <a:r>
              <a:rPr lang="en-US" sz="2000" dirty="0" err="1" smtClean="0"/>
              <a:t>sehubungan</a:t>
            </a:r>
            <a:r>
              <a:rPr lang="en-US" sz="2000" dirty="0" smtClean="0"/>
              <a:t> </a:t>
            </a:r>
            <a:r>
              <a:rPr lang="en-US" sz="2000" dirty="0" err="1" smtClean="0"/>
              <a:t>dengan</a:t>
            </a:r>
            <a:r>
              <a:rPr lang="en-US" sz="2000" dirty="0" smtClean="0"/>
              <a:t> </a:t>
            </a:r>
            <a:r>
              <a:rPr lang="en-US" sz="2000" dirty="0" err="1" smtClean="0"/>
              <a:t>kerugian</a:t>
            </a:r>
            <a:r>
              <a:rPr lang="en-US" sz="2000" dirty="0" smtClean="0"/>
              <a:t> </a:t>
            </a:r>
            <a:r>
              <a:rPr lang="en-US" sz="2000" dirty="0" err="1" smtClean="0"/>
              <a:t>atas</a:t>
            </a:r>
            <a:r>
              <a:rPr lang="en-US" sz="2000" dirty="0" smtClean="0"/>
              <a:t> </a:t>
            </a:r>
            <a:r>
              <a:rPr lang="en-US" sz="2000" dirty="0" err="1" smtClean="0"/>
              <a:t>barang</a:t>
            </a:r>
            <a:r>
              <a:rPr lang="en-US" sz="2000" dirty="0" smtClean="0"/>
              <a:t>, </a:t>
            </a:r>
            <a:r>
              <a:rPr lang="en-US" sz="2000" dirty="0" err="1" smtClean="0"/>
              <a:t>dengan</a:t>
            </a:r>
            <a:r>
              <a:rPr lang="en-US" sz="2000" dirty="0" smtClean="0"/>
              <a:t> </a:t>
            </a:r>
            <a:r>
              <a:rPr lang="en-US" sz="2000" dirty="0" err="1" smtClean="0"/>
              <a:t>pengertian</a:t>
            </a:r>
            <a:r>
              <a:rPr lang="en-US" sz="2000" dirty="0" smtClean="0"/>
              <a:t> </a:t>
            </a:r>
            <a:r>
              <a:rPr lang="en-US" sz="2000" dirty="0" err="1" smtClean="0"/>
              <a:t>bahwa</a:t>
            </a:r>
            <a:r>
              <a:rPr lang="en-US" sz="2000" dirty="0" smtClean="0"/>
              <a:t> </a:t>
            </a:r>
            <a:r>
              <a:rPr lang="en-US" sz="2000" dirty="0" err="1" smtClean="0"/>
              <a:t>kerugian</a:t>
            </a:r>
            <a:r>
              <a:rPr lang="en-US" sz="2000" dirty="0" smtClean="0"/>
              <a:t> </a:t>
            </a:r>
            <a:r>
              <a:rPr lang="en-US" sz="2000" dirty="0" err="1" smtClean="0"/>
              <a:t>atas</a:t>
            </a:r>
            <a:r>
              <a:rPr lang="en-US" sz="2000" dirty="0" smtClean="0"/>
              <a:t> </a:t>
            </a:r>
            <a:r>
              <a:rPr lang="en-US" sz="2000" dirty="0" err="1" smtClean="0"/>
              <a:t>barang</a:t>
            </a:r>
            <a:r>
              <a:rPr lang="en-US" sz="2000" dirty="0" smtClean="0"/>
              <a:t> </a:t>
            </a:r>
            <a:r>
              <a:rPr lang="en-US" sz="2000" dirty="0" err="1" smtClean="0"/>
              <a:t>untuk</a:t>
            </a:r>
            <a:r>
              <a:rPr lang="en-US" sz="2000" dirty="0" smtClean="0"/>
              <a:t> </a:t>
            </a:r>
            <a:r>
              <a:rPr lang="en-US" sz="2000" dirty="0" err="1" smtClean="0"/>
              <a:t>mana</a:t>
            </a:r>
            <a:r>
              <a:rPr lang="en-US" sz="2000" dirty="0" smtClean="0"/>
              <a:t> </a:t>
            </a:r>
            <a:r>
              <a:rPr lang="en-US" sz="2000" dirty="0" err="1" smtClean="0"/>
              <a:t>dikeluarkan</a:t>
            </a:r>
            <a:r>
              <a:rPr lang="en-US" sz="2000" dirty="0" smtClean="0"/>
              <a:t> </a:t>
            </a:r>
            <a:r>
              <a:rPr lang="en-US" sz="2000" dirty="0" err="1" smtClean="0"/>
              <a:t>biaya</a:t>
            </a:r>
            <a:r>
              <a:rPr lang="en-US" sz="2000" dirty="0" smtClean="0"/>
              <a:t> salvage </a:t>
            </a:r>
            <a:r>
              <a:rPr lang="en-US" sz="2000" dirty="0" err="1" smtClean="0"/>
              <a:t>dan</a:t>
            </a:r>
            <a:r>
              <a:rPr lang="en-US" sz="2000" dirty="0" smtClean="0"/>
              <a:t> </a:t>
            </a:r>
            <a:r>
              <a:rPr lang="en-US" sz="2000" dirty="0" err="1" smtClean="0"/>
              <a:t>biaya</a:t>
            </a:r>
            <a:r>
              <a:rPr lang="en-US" sz="2000" dirty="0" smtClean="0"/>
              <a:t> </a:t>
            </a:r>
            <a:r>
              <a:rPr lang="en-US" sz="2000" dirty="0" err="1" smtClean="0"/>
              <a:t>khusus</a:t>
            </a:r>
            <a:r>
              <a:rPr lang="en-US" sz="2000" dirty="0" smtClean="0"/>
              <a:t> </a:t>
            </a:r>
            <a:r>
              <a:rPr lang="en-US" sz="2000" dirty="0" err="1" smtClean="0"/>
              <a:t>dijamin</a:t>
            </a:r>
            <a:r>
              <a:rPr lang="en-US" sz="2000" dirty="0" smtClean="0"/>
              <a:t> </a:t>
            </a:r>
            <a:r>
              <a:rPr lang="en-US" sz="2000" dirty="0" err="1" smtClean="0"/>
              <a:t>oleh</a:t>
            </a:r>
            <a:r>
              <a:rPr lang="en-US" sz="2000" dirty="0" smtClean="0"/>
              <a:t> polis yang </a:t>
            </a:r>
            <a:r>
              <a:rPr lang="en-US" sz="2000" dirty="0" err="1" smtClean="0"/>
              <a:t>menutup</a:t>
            </a:r>
            <a:r>
              <a:rPr lang="en-US" sz="2000" dirty="0" smtClean="0"/>
              <a:t> Particular Average.</a:t>
            </a:r>
          </a:p>
          <a:p>
            <a:pPr marL="857250" lvl="1" indent="-457200">
              <a:buFont typeface="+mj-lt"/>
              <a:buAutoNum type="alphaLcPeriod" startAt="5"/>
            </a:pPr>
            <a:r>
              <a:rPr lang="en-US" sz="2000" dirty="0" err="1" smtClean="0"/>
              <a:t>Biaya</a:t>
            </a:r>
            <a:r>
              <a:rPr lang="en-US" sz="2000" dirty="0" smtClean="0"/>
              <a:t> </a:t>
            </a:r>
            <a:r>
              <a:rPr lang="en-US" sz="2000" dirty="0" err="1" smtClean="0"/>
              <a:t>pengemasan</a:t>
            </a:r>
            <a:r>
              <a:rPr lang="en-US" sz="2000" dirty="0" smtClean="0"/>
              <a:t> (sue and </a:t>
            </a:r>
            <a:r>
              <a:rPr lang="en-US" sz="2000" dirty="0" err="1" smtClean="0"/>
              <a:t>labour</a:t>
            </a:r>
            <a:r>
              <a:rPr lang="en-US" sz="2000" dirty="0" smtClean="0"/>
              <a:t> charge).</a:t>
            </a:r>
            <a:endParaRPr lang="en-US"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effectLst>
                  <a:outerShdw blurRad="38100" dist="38100" dir="2700000" algn="tl">
                    <a:srgbClr val="000000">
                      <a:alpha val="43137"/>
                    </a:srgbClr>
                  </a:outerShdw>
                </a:effectLst>
              </a:rPr>
              <a:t>Institute Cargo Clause W.A. (With Particular Average)</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2400" dirty="0" err="1" smtClean="0"/>
              <a:t>Resiko</a:t>
            </a:r>
            <a:r>
              <a:rPr lang="en-US" sz="2400" dirty="0" smtClean="0"/>
              <a:t> yang </a:t>
            </a:r>
            <a:r>
              <a:rPr lang="en-US" sz="2400" dirty="0" err="1" smtClean="0"/>
              <a:t>dijamin</a:t>
            </a:r>
            <a:r>
              <a:rPr lang="en-US" sz="2400" dirty="0" smtClean="0"/>
              <a:t> </a:t>
            </a:r>
            <a:r>
              <a:rPr lang="en-US" sz="2400" dirty="0" err="1" smtClean="0"/>
              <a:t>dalam</a:t>
            </a:r>
            <a:r>
              <a:rPr lang="en-US" sz="2400" dirty="0" smtClean="0"/>
              <a:t> </a:t>
            </a:r>
            <a:r>
              <a:rPr lang="en-US" sz="2400" dirty="0" err="1" smtClean="0"/>
              <a:t>kondisi</a:t>
            </a:r>
            <a:r>
              <a:rPr lang="en-US" sz="2400" dirty="0" smtClean="0"/>
              <a:t> </a:t>
            </a:r>
            <a:r>
              <a:rPr lang="en-US" sz="2400" dirty="0" err="1" smtClean="0"/>
              <a:t>ini</a:t>
            </a:r>
            <a:r>
              <a:rPr lang="en-US" sz="2400" dirty="0" smtClean="0"/>
              <a:t> </a:t>
            </a:r>
            <a:r>
              <a:rPr lang="en-US" sz="2400" dirty="0" err="1" smtClean="0"/>
              <a:t>ialah</a:t>
            </a:r>
            <a:r>
              <a:rPr lang="en-US" sz="2400" dirty="0" smtClean="0"/>
              <a:t> </a:t>
            </a:r>
            <a:r>
              <a:rPr lang="en-US" sz="2400" dirty="0" err="1" smtClean="0"/>
              <a:t>semua</a:t>
            </a:r>
            <a:r>
              <a:rPr lang="en-US" sz="2400" dirty="0" smtClean="0"/>
              <a:t> </a:t>
            </a:r>
            <a:r>
              <a:rPr lang="en-US" sz="2400" dirty="0" err="1" smtClean="0"/>
              <a:t>risiko</a:t>
            </a:r>
            <a:r>
              <a:rPr lang="en-US" sz="2400" dirty="0" smtClean="0"/>
              <a:t> yang </a:t>
            </a:r>
            <a:r>
              <a:rPr lang="en-US" sz="2400" dirty="0" err="1" smtClean="0"/>
              <a:t>termasuk</a:t>
            </a:r>
            <a:r>
              <a:rPr lang="en-US" sz="2400" dirty="0" smtClean="0"/>
              <a:t> </a:t>
            </a:r>
            <a:r>
              <a:rPr lang="en-US" sz="2400" dirty="0" err="1" smtClean="0"/>
              <a:t>dalam</a:t>
            </a:r>
            <a:r>
              <a:rPr lang="en-US" sz="2400" dirty="0" smtClean="0"/>
              <a:t> </a:t>
            </a:r>
            <a:r>
              <a:rPr lang="en-US" sz="2400" dirty="0" err="1" smtClean="0"/>
              <a:t>kondisi</a:t>
            </a:r>
            <a:r>
              <a:rPr lang="en-US" sz="2400" dirty="0" smtClean="0"/>
              <a:t> F.P.A. </a:t>
            </a:r>
            <a:r>
              <a:rPr lang="en-US" sz="2400" dirty="0" err="1" smtClean="0"/>
              <a:t>Disamping</a:t>
            </a:r>
            <a:r>
              <a:rPr lang="en-US" sz="2400" dirty="0" smtClean="0"/>
              <a:t> </a:t>
            </a:r>
            <a:r>
              <a:rPr lang="en-US" sz="2400" dirty="0" err="1" smtClean="0"/>
              <a:t>itu</a:t>
            </a:r>
            <a:r>
              <a:rPr lang="en-US" sz="2400" dirty="0" smtClean="0"/>
              <a:t> </a:t>
            </a:r>
            <a:r>
              <a:rPr lang="en-US" sz="2400" dirty="0" err="1" smtClean="0"/>
              <a:t>kerusakan-kerusakan</a:t>
            </a:r>
            <a:r>
              <a:rPr lang="en-US" sz="2400" dirty="0" smtClean="0"/>
              <a:t> </a:t>
            </a:r>
            <a:r>
              <a:rPr lang="en-US" sz="2400" dirty="0" err="1" smtClean="0"/>
              <a:t>sebagian</a:t>
            </a:r>
            <a:r>
              <a:rPr lang="en-US" sz="2400" dirty="0" smtClean="0"/>
              <a:t> </a:t>
            </a:r>
            <a:r>
              <a:rPr lang="en-US" sz="2400" dirty="0" err="1" smtClean="0"/>
              <a:t>akibat</a:t>
            </a:r>
            <a:r>
              <a:rPr lang="en-US" sz="2400" dirty="0" smtClean="0"/>
              <a:t> </a:t>
            </a:r>
            <a:r>
              <a:rPr lang="en-US" sz="2400" dirty="0" err="1" smtClean="0"/>
              <a:t>dari</a:t>
            </a:r>
            <a:r>
              <a:rPr lang="en-US" sz="2400" dirty="0" smtClean="0"/>
              <a:t> </a:t>
            </a:r>
            <a:r>
              <a:rPr lang="en-US" sz="2400" dirty="0" err="1" smtClean="0"/>
              <a:t>risiko</a:t>
            </a:r>
            <a:r>
              <a:rPr lang="en-US" sz="2400" dirty="0" smtClean="0"/>
              <a:t> </a:t>
            </a:r>
            <a:r>
              <a:rPr lang="en-US" sz="2400" dirty="0" err="1" smtClean="0"/>
              <a:t>laut</a:t>
            </a:r>
            <a:r>
              <a:rPr lang="en-US" sz="2400" dirty="0" smtClean="0"/>
              <a:t> </a:t>
            </a:r>
            <a:r>
              <a:rPr lang="en-US" sz="2400" dirty="0" err="1" smtClean="0"/>
              <a:t>lainnya</a:t>
            </a:r>
            <a:r>
              <a:rPr lang="en-US" sz="2400" dirty="0" smtClean="0"/>
              <a:t> </a:t>
            </a:r>
            <a:r>
              <a:rPr lang="en-US" sz="2400" dirty="0" err="1" smtClean="0"/>
              <a:t>ditutup</a:t>
            </a:r>
            <a:r>
              <a:rPr lang="en-US" sz="2400" dirty="0" smtClean="0"/>
              <a:t> </a:t>
            </a:r>
            <a:r>
              <a:rPr lang="en-US" sz="2400" dirty="0" err="1" smtClean="0"/>
              <a:t>juga</a:t>
            </a:r>
            <a:r>
              <a:rPr lang="en-US" sz="2400" dirty="0" smtClean="0"/>
              <a:t> </a:t>
            </a:r>
            <a:r>
              <a:rPr lang="en-US" sz="2400" dirty="0" err="1" smtClean="0"/>
              <a:t>dengan</a:t>
            </a:r>
            <a:r>
              <a:rPr lang="en-US" sz="2400" dirty="0" smtClean="0"/>
              <a:t> </a:t>
            </a:r>
            <a:r>
              <a:rPr lang="en-US" sz="2400" dirty="0" err="1" smtClean="0"/>
              <a:t>kondisi</a:t>
            </a:r>
            <a:r>
              <a:rPr lang="en-US" sz="2400" dirty="0" smtClean="0"/>
              <a:t> </a:t>
            </a:r>
            <a:r>
              <a:rPr lang="en-US" sz="2400" dirty="0" err="1" smtClean="0"/>
              <a:t>ini</a:t>
            </a:r>
            <a:r>
              <a:rPr lang="en-US" sz="2400" dirty="0" smtClean="0"/>
              <a:t>, </a:t>
            </a:r>
            <a:r>
              <a:rPr lang="en-US" sz="2400" dirty="0" err="1" smtClean="0"/>
              <a:t>dengan</a:t>
            </a:r>
            <a:r>
              <a:rPr lang="en-US" sz="2400" dirty="0" smtClean="0"/>
              <a:t> </a:t>
            </a:r>
            <a:r>
              <a:rPr lang="en-US" sz="2400" dirty="0" err="1" smtClean="0"/>
              <a:t>pengertian</a:t>
            </a:r>
            <a:r>
              <a:rPr lang="en-US" sz="2400" dirty="0" smtClean="0"/>
              <a:t> </a:t>
            </a:r>
            <a:r>
              <a:rPr lang="en-US" sz="2400" dirty="0" err="1" smtClean="0"/>
              <a:t>jumlahnya</a:t>
            </a:r>
            <a:r>
              <a:rPr lang="en-US" sz="2400" dirty="0" smtClean="0"/>
              <a:t> </a:t>
            </a:r>
            <a:r>
              <a:rPr lang="en-US" sz="2400" dirty="0" err="1" smtClean="0"/>
              <a:t>melebihi</a:t>
            </a:r>
            <a:r>
              <a:rPr lang="en-US" sz="2400" dirty="0" smtClean="0"/>
              <a:t> </a:t>
            </a:r>
            <a:r>
              <a:rPr lang="en-US" sz="2400" dirty="0" err="1" smtClean="0"/>
              <a:t>dari</a:t>
            </a:r>
            <a:r>
              <a:rPr lang="en-US" sz="2400" dirty="0" smtClean="0"/>
              <a:t> percentage yang </a:t>
            </a:r>
            <a:r>
              <a:rPr lang="en-US" sz="2400" dirty="0" err="1" smtClean="0"/>
              <a:t>disebutkan</a:t>
            </a:r>
            <a:r>
              <a:rPr lang="en-US" sz="2400" dirty="0" smtClean="0"/>
              <a:t> </a:t>
            </a:r>
            <a:r>
              <a:rPr lang="en-US" sz="2400" dirty="0" err="1" smtClean="0"/>
              <a:t>dalam</a:t>
            </a:r>
            <a:r>
              <a:rPr lang="en-US" sz="2400" dirty="0" smtClean="0"/>
              <a:t> memorandum polis.</a:t>
            </a:r>
          </a:p>
          <a:p>
            <a:r>
              <a:rPr lang="en-US" sz="2400" dirty="0" err="1" smtClean="0"/>
              <a:t>Jika</a:t>
            </a:r>
            <a:r>
              <a:rPr lang="en-US" sz="2400" dirty="0" smtClean="0"/>
              <a:t> </a:t>
            </a:r>
            <a:r>
              <a:rPr lang="en-US" sz="2400" dirty="0" err="1" smtClean="0"/>
              <a:t>kerugian</a:t>
            </a:r>
            <a:r>
              <a:rPr lang="en-US" sz="2400" dirty="0" smtClean="0"/>
              <a:t> </a:t>
            </a:r>
            <a:r>
              <a:rPr lang="en-US" sz="2400" dirty="0" err="1" smtClean="0"/>
              <a:t>sebagian</a:t>
            </a:r>
            <a:r>
              <a:rPr lang="en-US" sz="2400" dirty="0" smtClean="0"/>
              <a:t> </a:t>
            </a:r>
            <a:r>
              <a:rPr lang="en-US" sz="2400" dirty="0" err="1" smtClean="0"/>
              <a:t>itu</a:t>
            </a:r>
            <a:r>
              <a:rPr lang="en-US" sz="2400" dirty="0" smtClean="0"/>
              <a:t> </a:t>
            </a:r>
            <a:r>
              <a:rPr lang="en-US" sz="2400" dirty="0" err="1" smtClean="0"/>
              <a:t>dapat</a:t>
            </a:r>
            <a:r>
              <a:rPr lang="en-US" sz="2400" dirty="0" smtClean="0"/>
              <a:t> </a:t>
            </a:r>
            <a:r>
              <a:rPr lang="en-US" sz="2400" dirty="0" err="1" smtClean="0"/>
              <a:t>digolongkan</a:t>
            </a:r>
            <a:r>
              <a:rPr lang="en-US" sz="2400" dirty="0" smtClean="0"/>
              <a:t> </a:t>
            </a:r>
            <a:r>
              <a:rPr lang="en-US" sz="2400" dirty="0" err="1" smtClean="0"/>
              <a:t>akibat</a:t>
            </a:r>
            <a:r>
              <a:rPr lang="en-US" sz="2400" dirty="0" smtClean="0"/>
              <a:t> </a:t>
            </a:r>
            <a:r>
              <a:rPr lang="en-US" sz="2400" dirty="0" err="1" smtClean="0"/>
              <a:t>dari</a:t>
            </a:r>
            <a:r>
              <a:rPr lang="en-US" sz="2400" dirty="0" smtClean="0"/>
              <a:t> </a:t>
            </a:r>
            <a:r>
              <a:rPr lang="en-US" sz="2400" dirty="0" err="1" smtClean="0"/>
              <a:t>cuaca</a:t>
            </a:r>
            <a:r>
              <a:rPr lang="en-US" sz="2400" dirty="0" smtClean="0"/>
              <a:t> </a:t>
            </a:r>
            <a:r>
              <a:rPr lang="en-US" sz="2400" dirty="0" err="1" smtClean="0"/>
              <a:t>buruk</a:t>
            </a:r>
            <a:r>
              <a:rPr lang="en-US" sz="2400" dirty="0" smtClean="0"/>
              <a:t> (heavy weather) </a:t>
            </a:r>
            <a:r>
              <a:rPr lang="en-US" sz="2400" dirty="0" err="1" smtClean="0"/>
              <a:t>penanggung</a:t>
            </a:r>
            <a:r>
              <a:rPr lang="en-US" sz="2400" dirty="0" smtClean="0"/>
              <a:t> </a:t>
            </a:r>
            <a:r>
              <a:rPr lang="en-US" sz="2400" dirty="0" err="1" smtClean="0"/>
              <a:t>menjamin</a:t>
            </a:r>
            <a:r>
              <a:rPr lang="en-US" sz="2400" dirty="0" smtClean="0"/>
              <a:t> </a:t>
            </a:r>
            <a:r>
              <a:rPr lang="en-US" sz="2400" dirty="0" err="1" smtClean="0"/>
              <a:t>sepenuhnya</a:t>
            </a:r>
            <a:r>
              <a:rPr lang="en-US" sz="2400" dirty="0" smtClean="0"/>
              <a:t> </a:t>
            </a:r>
            <a:r>
              <a:rPr lang="en-US" sz="2400" dirty="0" err="1" smtClean="0"/>
              <a:t>tanpa</a:t>
            </a:r>
            <a:r>
              <a:rPr lang="en-US" sz="2400" dirty="0" smtClean="0"/>
              <a:t> </a:t>
            </a:r>
            <a:r>
              <a:rPr lang="en-US" sz="2400" dirty="0" err="1" smtClean="0"/>
              <a:t>memperhatikan</a:t>
            </a:r>
            <a:r>
              <a:rPr lang="en-US" sz="2400" dirty="0" smtClean="0"/>
              <a:t> memorandum polis.</a:t>
            </a:r>
            <a:br>
              <a:rPr lang="en-US" sz="2400" dirty="0" smtClean="0"/>
            </a:br>
            <a:endParaRPr lang="en-US"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3600" dirty="0" smtClean="0">
                <a:effectLst>
                  <a:outerShdw blurRad="38100" dist="38100" dir="2700000" algn="tl">
                    <a:srgbClr val="000000">
                      <a:alpha val="43137"/>
                    </a:srgbClr>
                  </a:outerShdw>
                </a:effectLst>
              </a:rPr>
              <a:t>Institute Cargo Clause A.R (All Risks)</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2400" dirty="0" err="1" smtClean="0"/>
              <a:t>Memberikan</a:t>
            </a:r>
            <a:r>
              <a:rPr lang="en-US" sz="2400" dirty="0" smtClean="0"/>
              <a:t> </a:t>
            </a:r>
            <a:r>
              <a:rPr lang="en-US" sz="2400" dirty="0" err="1" smtClean="0"/>
              <a:t>jaminan</a:t>
            </a:r>
            <a:r>
              <a:rPr lang="en-US" sz="2400" dirty="0" smtClean="0"/>
              <a:t> </a:t>
            </a:r>
            <a:r>
              <a:rPr lang="en-US" sz="2400" dirty="0" err="1" smtClean="0"/>
              <a:t>ganti</a:t>
            </a:r>
            <a:r>
              <a:rPr lang="en-US" sz="2400" dirty="0" smtClean="0"/>
              <a:t> </a:t>
            </a:r>
            <a:r>
              <a:rPr lang="en-US" sz="2400" dirty="0" err="1" smtClean="0"/>
              <a:t>rugi</a:t>
            </a:r>
            <a:r>
              <a:rPr lang="en-US" sz="2400" dirty="0" smtClean="0"/>
              <a:t> </a:t>
            </a:r>
            <a:r>
              <a:rPr lang="en-US" sz="2400" dirty="0" err="1" smtClean="0"/>
              <a:t>terhadap</a:t>
            </a:r>
            <a:r>
              <a:rPr lang="en-US" sz="2400" dirty="0" smtClean="0"/>
              <a:t> </a:t>
            </a:r>
            <a:r>
              <a:rPr lang="en-US" sz="2400" dirty="0" err="1" smtClean="0"/>
              <a:t>kerugian</a:t>
            </a:r>
            <a:r>
              <a:rPr lang="en-US" sz="2400" dirty="0" smtClean="0"/>
              <a:t>/</a:t>
            </a:r>
            <a:r>
              <a:rPr lang="en-US" sz="2400" dirty="0" err="1" smtClean="0"/>
              <a:t>kerusakan</a:t>
            </a:r>
            <a:r>
              <a:rPr lang="en-US" sz="2400" dirty="0" smtClean="0"/>
              <a:t> yang </a:t>
            </a:r>
            <a:r>
              <a:rPr lang="en-US" sz="2400" dirty="0" err="1" smtClean="0"/>
              <a:t>diakibatkan</a:t>
            </a:r>
            <a:r>
              <a:rPr lang="en-US" sz="2400" dirty="0" smtClean="0"/>
              <a:t> </a:t>
            </a:r>
            <a:r>
              <a:rPr lang="en-US" sz="2400" dirty="0" err="1" smtClean="0"/>
              <a:t>oleh</a:t>
            </a:r>
            <a:r>
              <a:rPr lang="en-US" sz="2400" dirty="0" smtClean="0"/>
              <a:t> </a:t>
            </a:r>
            <a:r>
              <a:rPr lang="en-US" sz="2400" dirty="0" err="1" smtClean="0"/>
              <a:t>semua</a:t>
            </a:r>
            <a:r>
              <a:rPr lang="en-US" sz="2400" dirty="0" smtClean="0"/>
              <a:t> </a:t>
            </a:r>
            <a:r>
              <a:rPr lang="en-US" sz="2400" dirty="0" err="1" smtClean="0"/>
              <a:t>risiko</a:t>
            </a:r>
            <a:r>
              <a:rPr lang="en-US" sz="2400" dirty="0" smtClean="0"/>
              <a:t> </a:t>
            </a:r>
            <a:r>
              <a:rPr lang="en-US" sz="2400" dirty="0" err="1" smtClean="0"/>
              <a:t>kecuali</a:t>
            </a:r>
            <a:r>
              <a:rPr lang="en-US" sz="2400" dirty="0" smtClean="0"/>
              <a:t>:</a:t>
            </a:r>
          </a:p>
          <a:p>
            <a:pPr marL="857250" lvl="1" indent="-457200">
              <a:buFont typeface="+mj-lt"/>
              <a:buAutoNum type="alphaLcPeriod"/>
            </a:pPr>
            <a:r>
              <a:rPr lang="en-US" sz="2400" dirty="0" err="1" smtClean="0"/>
              <a:t>Kerusakan</a:t>
            </a:r>
            <a:r>
              <a:rPr lang="en-US" sz="2400" dirty="0" smtClean="0"/>
              <a:t>/</a:t>
            </a:r>
            <a:r>
              <a:rPr lang="en-US" sz="2400" dirty="0" err="1" smtClean="0"/>
              <a:t>kerugian</a:t>
            </a:r>
            <a:r>
              <a:rPr lang="en-US" sz="2400" dirty="0" smtClean="0"/>
              <a:t> yang </a:t>
            </a:r>
            <a:r>
              <a:rPr lang="en-US" sz="2400" dirty="0" err="1" smtClean="0"/>
              <a:t>disebabkan</a:t>
            </a:r>
            <a:r>
              <a:rPr lang="en-US" sz="2400" dirty="0" smtClean="0"/>
              <a:t> </a:t>
            </a:r>
            <a:r>
              <a:rPr lang="en-US" sz="2400" dirty="0" err="1" smtClean="0"/>
              <a:t>karena</a:t>
            </a:r>
            <a:r>
              <a:rPr lang="en-US" sz="2400" dirty="0" smtClean="0"/>
              <a:t> </a:t>
            </a:r>
            <a:r>
              <a:rPr lang="en-US" sz="2400" dirty="0" err="1" smtClean="0"/>
              <a:t>keterlambatan</a:t>
            </a:r>
            <a:r>
              <a:rPr lang="en-US" sz="2400" dirty="0" smtClean="0"/>
              <a:t>.</a:t>
            </a:r>
          </a:p>
          <a:p>
            <a:pPr marL="857250" lvl="1" indent="-457200">
              <a:buFont typeface="+mj-lt"/>
              <a:buAutoNum type="alphaLcPeriod"/>
            </a:pPr>
            <a:r>
              <a:rPr lang="en-US" sz="2400" dirty="0" err="1" smtClean="0"/>
              <a:t>Kerusakan</a:t>
            </a:r>
            <a:r>
              <a:rPr lang="en-US" sz="2400" dirty="0" smtClean="0"/>
              <a:t>/</a:t>
            </a:r>
            <a:r>
              <a:rPr lang="en-US" sz="2400" dirty="0" err="1" smtClean="0"/>
              <a:t>kerugian</a:t>
            </a:r>
            <a:r>
              <a:rPr lang="en-US" sz="2400" dirty="0" smtClean="0"/>
              <a:t> yang </a:t>
            </a:r>
            <a:r>
              <a:rPr lang="en-US" sz="2400" dirty="0" err="1" smtClean="0"/>
              <a:t>disebabkan</a:t>
            </a:r>
            <a:r>
              <a:rPr lang="en-US" sz="2400" dirty="0" smtClean="0"/>
              <a:t> </a:t>
            </a:r>
            <a:r>
              <a:rPr lang="en-US" sz="2400" dirty="0" err="1" smtClean="0"/>
              <a:t>karena</a:t>
            </a:r>
            <a:r>
              <a:rPr lang="en-US" sz="2400" dirty="0" smtClean="0"/>
              <a:t> </a:t>
            </a:r>
            <a:r>
              <a:rPr lang="en-US" sz="2400" dirty="0" err="1" smtClean="0"/>
              <a:t>sifat</a:t>
            </a:r>
            <a:r>
              <a:rPr lang="en-US" sz="2400" dirty="0" smtClean="0"/>
              <a:t>/</a:t>
            </a:r>
            <a:r>
              <a:rPr lang="en-US" sz="2400" dirty="0" err="1" smtClean="0"/>
              <a:t>cacat</a:t>
            </a:r>
            <a:r>
              <a:rPr lang="en-US" sz="2400" dirty="0" smtClean="0"/>
              <a:t> </a:t>
            </a:r>
            <a:r>
              <a:rPr lang="en-US" sz="2400" dirty="0" err="1" smtClean="0"/>
              <a:t>daripada</a:t>
            </a:r>
            <a:r>
              <a:rPr lang="en-US" sz="2400" dirty="0" smtClean="0"/>
              <a:t> </a:t>
            </a:r>
            <a:r>
              <a:rPr lang="en-US" sz="2400" dirty="0" err="1" smtClean="0"/>
              <a:t>barang</a:t>
            </a:r>
            <a:r>
              <a:rPr lang="en-US" sz="2400" dirty="0" smtClean="0"/>
              <a:t> </a:t>
            </a:r>
            <a:r>
              <a:rPr lang="en-US" sz="2400" dirty="0" err="1" smtClean="0"/>
              <a:t>itu</a:t>
            </a:r>
            <a:r>
              <a:rPr lang="en-US" sz="2400" dirty="0" smtClean="0"/>
              <a:t> </a:t>
            </a:r>
            <a:r>
              <a:rPr lang="en-US" sz="2400" dirty="0" err="1" smtClean="0"/>
              <a:t>sendiri</a:t>
            </a:r>
            <a:r>
              <a:rPr lang="en-US" sz="2400" dirty="0" smtClean="0"/>
              <a:t>.</a:t>
            </a:r>
          </a:p>
          <a:p>
            <a:pPr marL="857250" lvl="1" indent="-457200">
              <a:buFont typeface="+mj-lt"/>
              <a:buAutoNum type="alphaLcPeriod"/>
            </a:pPr>
            <a:r>
              <a:rPr lang="en-US" sz="2400" dirty="0" err="1" smtClean="0"/>
              <a:t>Kerusakan</a:t>
            </a:r>
            <a:r>
              <a:rPr lang="en-US" sz="2400" dirty="0" smtClean="0"/>
              <a:t>/</a:t>
            </a:r>
            <a:r>
              <a:rPr lang="en-US" sz="2400" dirty="0" err="1" smtClean="0"/>
              <a:t>kerugian</a:t>
            </a:r>
            <a:r>
              <a:rPr lang="en-US" sz="2400" dirty="0" smtClean="0"/>
              <a:t> yang </a:t>
            </a:r>
            <a:r>
              <a:rPr lang="en-US" sz="2400" dirty="0" err="1" smtClean="0"/>
              <a:t>termasuk</a:t>
            </a:r>
            <a:r>
              <a:rPr lang="en-US" sz="2400" dirty="0" smtClean="0"/>
              <a:t> </a:t>
            </a:r>
            <a:r>
              <a:rPr lang="en-US" sz="2400" dirty="0" err="1" smtClean="0"/>
              <a:t>dalam</a:t>
            </a:r>
            <a:r>
              <a:rPr lang="en-US" sz="2400" dirty="0" smtClean="0"/>
              <a:t> </a:t>
            </a:r>
            <a:r>
              <a:rPr lang="en-US" sz="2400" dirty="0" err="1" smtClean="0"/>
              <a:t>pengecualian</a:t>
            </a:r>
            <a:r>
              <a:rPr lang="en-US" sz="2400" dirty="0" smtClean="0"/>
              <a:t> </a:t>
            </a:r>
            <a:r>
              <a:rPr lang="en-US" sz="2400" dirty="0" err="1" smtClean="0"/>
              <a:t>umum</a:t>
            </a:r>
            <a:r>
              <a:rPr lang="en-US" sz="2400" dirty="0" smtClean="0"/>
              <a:t>.</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z="3600" dirty="0" smtClean="0">
                <a:effectLst>
                  <a:outerShdw blurRad="38100" dist="38100" dir="2700000" algn="tl">
                    <a:srgbClr val="000000">
                      <a:alpha val="43137"/>
                    </a:srgbClr>
                  </a:outerShdw>
                </a:effectLst>
              </a:rPr>
              <a:t>Syarat perdagangan dan asuransi pengangkutan</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sv-SE" sz="2800" dirty="0" smtClean="0"/>
              <a:t>Dalam dunia asuransi pengangkutan akan melibatkan pihak-pihak yang mempunyai kepentingan atas risiko barang-barang yang menjadi tanggung jawabnya selama barang-barang tersebut sedang dalam masa pengangkutan/pengiriman. Pihak-pihak tersebut umumnya adalah penjual dan pembeli.</a:t>
            </a:r>
            <a:br>
              <a:rPr lang="sv-SE" sz="2800" dirty="0" smtClean="0"/>
            </a:br>
            <a:endParaRPr lang="en-US"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effectLst>
                  <a:outerShdw blurRad="38100" dist="38100" dir="2700000" algn="tl">
                    <a:srgbClr val="000000">
                      <a:alpha val="43137"/>
                    </a:srgbClr>
                  </a:outerShdw>
                </a:effectLst>
              </a:rPr>
              <a:t>PENGECUALIAN UMUM</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2400" dirty="0" err="1" smtClean="0"/>
              <a:t>Semua</a:t>
            </a:r>
            <a:r>
              <a:rPr lang="en-US" sz="2400" dirty="0" smtClean="0"/>
              <a:t> </a:t>
            </a:r>
            <a:r>
              <a:rPr lang="en-US" sz="2400" dirty="0" err="1" smtClean="0"/>
              <a:t>jenis</a:t>
            </a:r>
            <a:r>
              <a:rPr lang="en-US" sz="2400" dirty="0" smtClean="0"/>
              <a:t> </a:t>
            </a:r>
            <a:r>
              <a:rPr lang="en-US" sz="2400" dirty="0" err="1" smtClean="0"/>
              <a:t>asuransi</a:t>
            </a:r>
            <a:r>
              <a:rPr lang="en-US" sz="2400" dirty="0" smtClean="0"/>
              <a:t> </a:t>
            </a:r>
            <a:r>
              <a:rPr lang="en-US" sz="2400" dirty="0" err="1" smtClean="0"/>
              <a:t>pengangkutan</a:t>
            </a:r>
            <a:r>
              <a:rPr lang="en-US" sz="2400" dirty="0" smtClean="0"/>
              <a:t> </a:t>
            </a:r>
            <a:r>
              <a:rPr lang="en-US" sz="2400" dirty="0" err="1" smtClean="0"/>
              <a:t>tidak</a:t>
            </a:r>
            <a:r>
              <a:rPr lang="en-US" sz="2400" dirty="0" smtClean="0"/>
              <a:t> </a:t>
            </a:r>
            <a:r>
              <a:rPr lang="en-US" sz="2400" dirty="0" err="1" smtClean="0"/>
              <a:t>memberikan</a:t>
            </a:r>
            <a:r>
              <a:rPr lang="en-US" sz="2400" dirty="0" smtClean="0"/>
              <a:t> </a:t>
            </a:r>
            <a:r>
              <a:rPr lang="en-US" sz="2400" dirty="0" err="1" smtClean="0"/>
              <a:t>ganti</a:t>
            </a:r>
            <a:r>
              <a:rPr lang="en-US" sz="2400" dirty="0" smtClean="0"/>
              <a:t> </a:t>
            </a:r>
            <a:r>
              <a:rPr lang="en-US" sz="2400" dirty="0" err="1" smtClean="0"/>
              <a:t>rugi</a:t>
            </a:r>
            <a:r>
              <a:rPr lang="en-US" sz="2400" dirty="0" smtClean="0"/>
              <a:t> </a:t>
            </a:r>
            <a:r>
              <a:rPr lang="en-US" sz="2400" dirty="0" err="1" smtClean="0"/>
              <a:t>atas</a:t>
            </a:r>
            <a:r>
              <a:rPr lang="en-US" sz="2400" dirty="0" smtClean="0"/>
              <a:t> </a:t>
            </a:r>
            <a:r>
              <a:rPr lang="en-US" sz="2400" dirty="0" err="1" smtClean="0"/>
              <a:t>kerugian</a:t>
            </a:r>
            <a:r>
              <a:rPr lang="en-US" sz="2400" dirty="0" smtClean="0"/>
              <a:t>/</a:t>
            </a:r>
            <a:r>
              <a:rPr lang="en-US" sz="2400" dirty="0" err="1" smtClean="0"/>
              <a:t>kerusakan</a:t>
            </a:r>
            <a:r>
              <a:rPr lang="en-US" sz="2400" dirty="0" smtClean="0"/>
              <a:t> yang </a:t>
            </a:r>
            <a:r>
              <a:rPr lang="en-US" sz="2400" dirty="0" err="1" smtClean="0"/>
              <a:t>disebabkan</a:t>
            </a:r>
            <a:r>
              <a:rPr lang="en-US" sz="2400" dirty="0" smtClean="0"/>
              <a:t> </a:t>
            </a:r>
            <a:r>
              <a:rPr lang="en-US" sz="2400" dirty="0" err="1" smtClean="0"/>
              <a:t>karena</a:t>
            </a:r>
            <a:r>
              <a:rPr lang="en-US" sz="2400" dirty="0" smtClean="0"/>
              <a:t>:</a:t>
            </a:r>
          </a:p>
          <a:p>
            <a:pPr marL="857250" lvl="1" indent="-457200">
              <a:buFont typeface="+mj-lt"/>
              <a:buAutoNum type="alphaLcPeriod"/>
            </a:pPr>
            <a:r>
              <a:rPr lang="en-US" sz="2400" dirty="0" err="1" smtClean="0"/>
              <a:t>Kesengajaan</a:t>
            </a:r>
            <a:r>
              <a:rPr lang="en-US" sz="2400" dirty="0" smtClean="0"/>
              <a:t>.</a:t>
            </a:r>
          </a:p>
          <a:p>
            <a:pPr marL="857250" lvl="1" indent="-457200">
              <a:buFont typeface="+mj-lt"/>
              <a:buAutoNum type="alphaLcPeriod"/>
            </a:pPr>
            <a:r>
              <a:rPr lang="en-US" sz="2400" dirty="0" err="1" smtClean="0"/>
              <a:t>Sifat</a:t>
            </a:r>
            <a:r>
              <a:rPr lang="en-US" sz="2400" dirty="0" smtClean="0"/>
              <a:t> </a:t>
            </a:r>
            <a:r>
              <a:rPr lang="en-US" sz="2400" dirty="0" err="1" smtClean="0"/>
              <a:t>barang</a:t>
            </a:r>
            <a:r>
              <a:rPr lang="en-US" sz="2400" dirty="0" smtClean="0"/>
              <a:t> </a:t>
            </a:r>
            <a:r>
              <a:rPr lang="en-US" sz="2400" dirty="0" err="1" smtClean="0"/>
              <a:t>sendiri</a:t>
            </a:r>
            <a:r>
              <a:rPr lang="en-US" sz="2400" dirty="0" smtClean="0"/>
              <a:t>: </a:t>
            </a:r>
            <a:r>
              <a:rPr lang="en-US" sz="2400" dirty="0" err="1" smtClean="0"/>
              <a:t>misalnya</a:t>
            </a:r>
            <a:r>
              <a:rPr lang="en-US" sz="2400" dirty="0" smtClean="0"/>
              <a:t> </a:t>
            </a:r>
            <a:r>
              <a:rPr lang="en-US" sz="2400" dirty="0" err="1" smtClean="0"/>
              <a:t>pembusukan</a:t>
            </a:r>
            <a:r>
              <a:rPr lang="en-US" sz="2400" dirty="0" smtClean="0"/>
              <a:t> </a:t>
            </a:r>
            <a:r>
              <a:rPr lang="en-US" sz="2400" dirty="0" err="1" smtClean="0"/>
              <a:t>pada</a:t>
            </a:r>
            <a:r>
              <a:rPr lang="en-US" sz="2400" dirty="0" smtClean="0"/>
              <a:t> </a:t>
            </a:r>
            <a:r>
              <a:rPr lang="en-US" sz="2400" dirty="0" err="1" smtClean="0"/>
              <a:t>buah-buahan</a:t>
            </a:r>
            <a:r>
              <a:rPr lang="en-US" sz="2400" dirty="0" smtClean="0"/>
              <a:t> </a:t>
            </a:r>
            <a:r>
              <a:rPr lang="en-US" sz="2400" dirty="0" err="1" smtClean="0"/>
              <a:t>dan</a:t>
            </a:r>
            <a:r>
              <a:rPr lang="en-US" sz="2400" dirty="0" smtClean="0"/>
              <a:t> </a:t>
            </a:r>
            <a:r>
              <a:rPr lang="en-US" sz="2400" dirty="0" err="1" smtClean="0"/>
              <a:t>daging</a:t>
            </a:r>
            <a:r>
              <a:rPr lang="en-US" sz="2400" dirty="0" smtClean="0"/>
              <a:t>.</a:t>
            </a:r>
          </a:p>
          <a:p>
            <a:pPr marL="857250" lvl="1" indent="-457200">
              <a:buFont typeface="+mj-lt"/>
              <a:buAutoNum type="alphaLcPeriod"/>
            </a:pPr>
            <a:r>
              <a:rPr lang="en-US" sz="2400" dirty="0" err="1" smtClean="0"/>
              <a:t>Alat</a:t>
            </a:r>
            <a:r>
              <a:rPr lang="en-US" sz="2400" dirty="0" smtClean="0"/>
              <a:t> </a:t>
            </a:r>
            <a:r>
              <a:rPr lang="en-US" sz="2400" dirty="0" err="1" smtClean="0"/>
              <a:t>pengangkut</a:t>
            </a:r>
            <a:r>
              <a:rPr lang="en-US" sz="2400" dirty="0" smtClean="0"/>
              <a:t> yang </a:t>
            </a:r>
            <a:r>
              <a:rPr lang="en-US" sz="2400" dirty="0" err="1" smtClean="0"/>
              <a:t>tidak</a:t>
            </a:r>
            <a:r>
              <a:rPr lang="en-US" sz="2400" dirty="0" smtClean="0"/>
              <a:t> </a:t>
            </a:r>
            <a:r>
              <a:rPr lang="en-US" sz="2400" dirty="0" err="1" smtClean="0"/>
              <a:t>layak</a:t>
            </a:r>
            <a:r>
              <a:rPr lang="en-US" sz="2400" dirty="0" smtClean="0"/>
              <a:t> </a:t>
            </a:r>
            <a:r>
              <a:rPr lang="en-US" sz="2400" dirty="0" err="1" smtClean="0"/>
              <a:t>secara</a:t>
            </a:r>
            <a:r>
              <a:rPr lang="en-US" sz="2400" dirty="0" smtClean="0"/>
              <a:t> </a:t>
            </a:r>
            <a:r>
              <a:rPr lang="en-US" sz="2400" dirty="0" err="1" smtClean="0"/>
              <a:t>teknis</a:t>
            </a:r>
            <a:r>
              <a:rPr lang="en-US" sz="2400" dirty="0" smtClean="0"/>
              <a:t>.</a:t>
            </a:r>
          </a:p>
          <a:p>
            <a:pPr marL="857250" lvl="1" indent="-457200">
              <a:buFont typeface="+mj-lt"/>
              <a:buAutoNum type="alphaLcPeriod"/>
            </a:pPr>
            <a:r>
              <a:rPr lang="en-US" sz="2400" dirty="0" err="1" smtClean="0"/>
              <a:t>Perang</a:t>
            </a:r>
            <a:r>
              <a:rPr lang="en-US" sz="2400" dirty="0" smtClean="0"/>
              <a:t>, </a:t>
            </a:r>
            <a:r>
              <a:rPr lang="en-US" sz="2400" dirty="0" err="1" smtClean="0"/>
              <a:t>Perang</a:t>
            </a:r>
            <a:r>
              <a:rPr lang="en-US" sz="2400" dirty="0" smtClean="0"/>
              <a:t> </a:t>
            </a:r>
            <a:r>
              <a:rPr lang="en-US" sz="2400" dirty="0" err="1" smtClean="0"/>
              <a:t>saudara</a:t>
            </a:r>
            <a:r>
              <a:rPr lang="en-US" sz="2400" dirty="0" smtClean="0"/>
              <a:t>, </a:t>
            </a:r>
            <a:r>
              <a:rPr lang="en-US" sz="2400" dirty="0" err="1" smtClean="0"/>
              <a:t>Revolusi</a:t>
            </a:r>
            <a:r>
              <a:rPr lang="en-US" sz="2400" dirty="0" smtClean="0"/>
              <a:t>, </a:t>
            </a:r>
            <a:r>
              <a:rPr lang="en-US" sz="2400" dirty="0" err="1" smtClean="0"/>
              <a:t>Penyitaan</a:t>
            </a:r>
            <a:r>
              <a:rPr lang="en-US" sz="2400" dirty="0" smtClean="0"/>
              <a:t> </a:t>
            </a:r>
            <a:r>
              <a:rPr lang="en-US" sz="2400" dirty="0" err="1" smtClean="0"/>
              <a:t>oleh</a:t>
            </a:r>
            <a:r>
              <a:rPr lang="en-US" sz="2400" dirty="0" smtClean="0"/>
              <a:t> </a:t>
            </a:r>
            <a:r>
              <a:rPr lang="en-US" sz="2400" dirty="0" err="1" smtClean="0"/>
              <a:t>pihak</a:t>
            </a:r>
            <a:r>
              <a:rPr lang="en-US" sz="2400" dirty="0" smtClean="0"/>
              <a:t> </a:t>
            </a:r>
            <a:r>
              <a:rPr lang="en-US" sz="2400" dirty="0" err="1" smtClean="0"/>
              <a:t>musuh</a:t>
            </a:r>
            <a:r>
              <a:rPr lang="en-US" sz="2400" dirty="0" smtClean="0"/>
              <a:t> </a:t>
            </a:r>
            <a:r>
              <a:rPr lang="en-US" sz="2400" dirty="0" err="1" smtClean="0"/>
              <a:t>dan</a:t>
            </a:r>
            <a:r>
              <a:rPr lang="en-US" sz="2400" dirty="0" smtClean="0"/>
              <a:t> yang </a:t>
            </a:r>
            <a:r>
              <a:rPr lang="en-US" sz="2400" dirty="0" err="1" smtClean="0"/>
              <a:t>sejenis</a:t>
            </a:r>
            <a:r>
              <a:rPr lang="en-US" sz="2400" dirty="0" smtClean="0"/>
              <a:t>.</a:t>
            </a:r>
          </a:p>
          <a:p>
            <a:pPr marL="857250" lvl="1" indent="-457200">
              <a:buFont typeface="+mj-lt"/>
              <a:buAutoNum type="alphaLcPeriod"/>
            </a:pPr>
            <a:r>
              <a:rPr lang="en-US" sz="2400" dirty="0" err="1" smtClean="0"/>
              <a:t>Terorisme</a:t>
            </a:r>
            <a:r>
              <a:rPr lang="en-US" sz="2400" dirty="0" smtClean="0"/>
              <a:t>, </a:t>
            </a:r>
            <a:r>
              <a:rPr lang="en-US" sz="2400" dirty="0" err="1" smtClean="0"/>
              <a:t>Pemogokan</a:t>
            </a:r>
            <a:r>
              <a:rPr lang="en-US" sz="2400" dirty="0" smtClean="0"/>
              <a:t>.</a:t>
            </a:r>
          </a:p>
          <a:p>
            <a:pPr marL="857250" lvl="1" indent="-457200">
              <a:buFont typeface="+mj-lt"/>
              <a:buAutoNum type="alphaLcPeriod"/>
            </a:pPr>
            <a:r>
              <a:rPr lang="en-US" sz="2400" dirty="0" err="1" smtClean="0"/>
              <a:t>Kerusakan</a:t>
            </a:r>
            <a:r>
              <a:rPr lang="en-US" sz="2400" dirty="0" smtClean="0"/>
              <a:t> </a:t>
            </a:r>
            <a:r>
              <a:rPr lang="en-US" sz="2400" dirty="0" err="1" smtClean="0"/>
              <a:t>karena</a:t>
            </a:r>
            <a:r>
              <a:rPr lang="en-US" sz="2400" dirty="0" smtClean="0"/>
              <a:t> </a:t>
            </a:r>
            <a:r>
              <a:rPr lang="en-US" sz="2400" dirty="0" err="1" smtClean="0"/>
              <a:t>pemakaian</a:t>
            </a:r>
            <a:r>
              <a:rPr lang="en-US" sz="2400" dirty="0" smtClean="0"/>
              <a:t> (wear and Tear).</a:t>
            </a:r>
            <a:endParaRPr lang="en-US"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PERLUASAN JAMINAN </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2800" dirty="0" err="1" smtClean="0"/>
              <a:t>Disamping</a:t>
            </a:r>
            <a:r>
              <a:rPr lang="en-US" sz="2800" dirty="0" smtClean="0"/>
              <a:t> </a:t>
            </a:r>
            <a:r>
              <a:rPr lang="en-US" sz="2800" dirty="0" err="1" smtClean="0"/>
              <a:t>jenis</a:t>
            </a:r>
            <a:r>
              <a:rPr lang="en-US" sz="2800" dirty="0" smtClean="0"/>
              <a:t> </a:t>
            </a:r>
            <a:r>
              <a:rPr lang="en-US" sz="2800" dirty="0" err="1" smtClean="0"/>
              <a:t>pertanggungan</a:t>
            </a:r>
            <a:r>
              <a:rPr lang="en-US" sz="2800" dirty="0" smtClean="0"/>
              <a:t> </a:t>
            </a:r>
            <a:r>
              <a:rPr lang="en-US" sz="2800" dirty="0" err="1" smtClean="0"/>
              <a:t>tersebut</a:t>
            </a:r>
            <a:r>
              <a:rPr lang="en-US" sz="2800" dirty="0" smtClean="0"/>
              <a:t> </a:t>
            </a:r>
            <a:r>
              <a:rPr lang="en-US" sz="2800" dirty="0" err="1" smtClean="0"/>
              <a:t>diatas</a:t>
            </a:r>
            <a:r>
              <a:rPr lang="en-US" sz="2800" dirty="0" smtClean="0"/>
              <a:t>, </a:t>
            </a:r>
            <a:r>
              <a:rPr lang="en-US" sz="2800" dirty="0" err="1" smtClean="0"/>
              <a:t>dengan</a:t>
            </a:r>
            <a:r>
              <a:rPr lang="en-US" sz="2800" dirty="0" smtClean="0"/>
              <a:t> </a:t>
            </a:r>
            <a:r>
              <a:rPr lang="en-US" sz="2800" dirty="0" err="1" smtClean="0"/>
              <a:t>tambahan</a:t>
            </a:r>
            <a:r>
              <a:rPr lang="en-US" sz="2800" dirty="0" smtClean="0"/>
              <a:t> </a:t>
            </a:r>
            <a:r>
              <a:rPr lang="en-US" sz="2800" dirty="0" err="1" smtClean="0"/>
              <a:t>premi</a:t>
            </a:r>
            <a:r>
              <a:rPr lang="en-US" sz="2800" dirty="0" smtClean="0"/>
              <a:t> </a:t>
            </a:r>
            <a:r>
              <a:rPr lang="en-US" sz="2800" dirty="0" err="1" smtClean="0"/>
              <a:t>asuransi</a:t>
            </a:r>
            <a:r>
              <a:rPr lang="en-US" sz="2800" dirty="0" smtClean="0"/>
              <a:t> </a:t>
            </a:r>
            <a:r>
              <a:rPr lang="en-US" sz="2800" dirty="0" err="1" smtClean="0"/>
              <a:t>pengangkutan</a:t>
            </a:r>
            <a:r>
              <a:rPr lang="en-US" sz="2800" dirty="0" smtClean="0"/>
              <a:t> </a:t>
            </a:r>
            <a:r>
              <a:rPr lang="en-US" sz="2800" dirty="0" err="1" smtClean="0"/>
              <a:t>dapat</a:t>
            </a:r>
            <a:r>
              <a:rPr lang="en-US" sz="2800" dirty="0" smtClean="0"/>
              <a:t> </a:t>
            </a:r>
            <a:r>
              <a:rPr lang="en-US" sz="2800" dirty="0" err="1" smtClean="0"/>
              <a:t>secara</a:t>
            </a:r>
            <a:r>
              <a:rPr lang="en-US" sz="2800" dirty="0" smtClean="0"/>
              <a:t> </a:t>
            </a:r>
            <a:r>
              <a:rPr lang="en-US" sz="2800" dirty="0" err="1" smtClean="0"/>
              <a:t>khusus</a:t>
            </a:r>
            <a:r>
              <a:rPr lang="en-US" sz="2800" dirty="0" smtClean="0"/>
              <a:t> </a:t>
            </a:r>
            <a:r>
              <a:rPr lang="en-US" sz="2800" dirty="0" err="1" smtClean="0"/>
              <a:t>diperluas</a:t>
            </a:r>
            <a:r>
              <a:rPr lang="en-US" sz="2800" dirty="0" smtClean="0"/>
              <a:t> </a:t>
            </a:r>
            <a:r>
              <a:rPr lang="en-US" sz="2800" dirty="0" err="1" smtClean="0"/>
              <a:t>dengan</a:t>
            </a:r>
            <a:r>
              <a:rPr lang="en-US" sz="2800" dirty="0" smtClean="0"/>
              <a:t> </a:t>
            </a:r>
            <a:r>
              <a:rPr lang="en-US" sz="2800" dirty="0" err="1" smtClean="0"/>
              <a:t>risiko</a:t>
            </a:r>
            <a:r>
              <a:rPr lang="en-US" sz="2800" dirty="0" smtClean="0"/>
              <a:t>:</a:t>
            </a:r>
            <a:br>
              <a:rPr lang="en-US" sz="2800" dirty="0" smtClean="0"/>
            </a:br>
            <a:r>
              <a:rPr lang="en-US" sz="2800" dirty="0" smtClean="0"/>
              <a:t/>
            </a:r>
            <a:br>
              <a:rPr lang="en-US" sz="2800" dirty="0" smtClean="0"/>
            </a:br>
            <a:r>
              <a:rPr lang="en-US" sz="2800" b="1" i="1" dirty="0" smtClean="0"/>
              <a:t>WAR + S.R.C.C. (Strikes, Riots and Civil Commotions).</a:t>
            </a:r>
            <a:r>
              <a:rPr lang="en-US" sz="2800" dirty="0" smtClean="0"/>
              <a:t> </a:t>
            </a:r>
          </a:p>
          <a:p>
            <a:endParaRPr lang="en-US"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z="3600" dirty="0" smtClean="0">
                <a:effectLst>
                  <a:outerShdw blurRad="38100" dist="38100" dir="2700000" algn="tl">
                    <a:srgbClr val="000000">
                      <a:alpha val="43137"/>
                    </a:srgbClr>
                  </a:outerShdw>
                </a:effectLst>
              </a:rPr>
              <a:t>FAKTOR-FAKTOR YANG MEMPENGARUHI TARIF PREM</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514350" indent="-514350">
              <a:buFont typeface="+mj-lt"/>
              <a:buAutoNum type="alphaLcPeriod"/>
            </a:pPr>
            <a:r>
              <a:rPr lang="sv-SE" sz="2400" dirty="0" smtClean="0"/>
              <a:t>Macam penutupan/jenis pengangkutan.</a:t>
            </a:r>
          </a:p>
          <a:p>
            <a:pPr marL="514350" indent="-514350">
              <a:buFont typeface="+mj-lt"/>
              <a:buAutoNum type="alphaLcPeriod"/>
            </a:pPr>
            <a:r>
              <a:rPr lang="sv-SE" sz="2400" dirty="0" smtClean="0"/>
              <a:t>Jenis dan sifat barang yang diangkut.</a:t>
            </a:r>
          </a:p>
          <a:p>
            <a:pPr marL="514350" indent="-514350">
              <a:buFont typeface="+mj-lt"/>
              <a:buAutoNum type="alphaLcPeriod"/>
            </a:pPr>
            <a:r>
              <a:rPr lang="sv-SE" sz="2400" dirty="0" smtClean="0"/>
              <a:t>Cara pengepakan (Container, Bag, Case, curah dsb).</a:t>
            </a:r>
          </a:p>
          <a:p>
            <a:pPr marL="514350" indent="-514350">
              <a:buFont typeface="+mj-lt"/>
              <a:buAutoNum type="alphaLcPeriod"/>
            </a:pPr>
            <a:r>
              <a:rPr lang="sv-SE" sz="2400" dirty="0" smtClean="0"/>
              <a:t>Syarat-syarat /kondisi penutupan.</a:t>
            </a:r>
          </a:p>
          <a:p>
            <a:pPr marL="514350" indent="-514350">
              <a:buFont typeface="+mj-lt"/>
              <a:buAutoNum type="alphaLcPeriod"/>
            </a:pPr>
            <a:r>
              <a:rPr lang="sv-SE" sz="2400" dirty="0" smtClean="0"/>
              <a:t>Alat pengangkut yang dipergunakan (umur, tonnage, konstruksi, jenis dsb).</a:t>
            </a:r>
          </a:p>
          <a:p>
            <a:pPr marL="514350" indent="-514350">
              <a:buFont typeface="+mj-lt"/>
              <a:buAutoNum type="alphaLcPeriod"/>
            </a:pPr>
            <a:r>
              <a:rPr lang="sv-SE" sz="2400" dirty="0" smtClean="0"/>
              <a:t>Jangka waktu perjalanan</a:t>
            </a:r>
          </a:p>
          <a:p>
            <a:pPr marL="514350" indent="-514350">
              <a:buFont typeface="+mj-lt"/>
              <a:buAutoNum type="alphaLcPeriod"/>
            </a:pPr>
            <a:r>
              <a:rPr lang="sv-SE" sz="2400" dirty="0" smtClean="0"/>
              <a:t>Route perjalanan</a:t>
            </a:r>
            <a:endParaRPr lang="en-US"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effectLst>
                  <a:outerShdw blurRad="38100" dist="38100" dir="2700000" algn="tl">
                    <a:srgbClr val="000000">
                      <a:alpha val="43137"/>
                    </a:srgbClr>
                  </a:outerShdw>
                </a:effectLst>
              </a:rPr>
              <a:t>Keterangan-2 yang </a:t>
            </a:r>
            <a:r>
              <a:rPr lang="en-US" sz="3200" dirty="0" err="1" smtClean="0">
                <a:effectLst>
                  <a:outerShdw blurRad="38100" dist="38100" dir="2700000" algn="tl">
                    <a:srgbClr val="000000">
                      <a:alpha val="43137"/>
                    </a:srgbClr>
                  </a:outerShdw>
                </a:effectLst>
              </a:rPr>
              <a:t>diperlukan</a:t>
            </a:r>
            <a:r>
              <a:rPr lang="en-US" sz="3200" dirty="0" smtClean="0">
                <a:effectLst>
                  <a:outerShdw blurRad="38100" dist="38100" dir="2700000" algn="tl">
                    <a:srgbClr val="000000">
                      <a:alpha val="43137"/>
                    </a:srgbClr>
                  </a:outerShdw>
                </a:effectLst>
              </a:rPr>
              <a:t> </a:t>
            </a:r>
            <a:r>
              <a:rPr lang="en-US" sz="3200" dirty="0" err="1" smtClean="0">
                <a:effectLst>
                  <a:outerShdw blurRad="38100" dist="38100" dir="2700000" algn="tl">
                    <a:srgbClr val="000000">
                      <a:alpha val="43137"/>
                    </a:srgbClr>
                  </a:outerShdw>
                </a:effectLst>
              </a:rPr>
              <a:t>untuk</a:t>
            </a:r>
            <a:r>
              <a:rPr lang="en-US" sz="3200" dirty="0" smtClean="0">
                <a:effectLst>
                  <a:outerShdw blurRad="38100" dist="38100" dir="2700000" algn="tl">
                    <a:srgbClr val="000000">
                      <a:alpha val="43137"/>
                    </a:srgbClr>
                  </a:outerShdw>
                </a:effectLst>
              </a:rPr>
              <a:t> </a:t>
            </a:r>
            <a:br>
              <a:rPr lang="en-US" sz="3200" dirty="0" smtClean="0">
                <a:effectLst>
                  <a:outerShdw blurRad="38100" dist="38100" dir="2700000" algn="tl">
                    <a:srgbClr val="000000">
                      <a:alpha val="43137"/>
                    </a:srgbClr>
                  </a:outerShdw>
                </a:effectLst>
              </a:rPr>
            </a:br>
            <a:r>
              <a:rPr lang="en-US" sz="3200" dirty="0" err="1" smtClean="0">
                <a:effectLst>
                  <a:outerShdw blurRad="38100" dist="38100" dir="2700000" algn="tl">
                    <a:srgbClr val="000000">
                      <a:alpha val="43137"/>
                    </a:srgbClr>
                  </a:outerShdw>
                </a:effectLst>
              </a:rPr>
              <a:t>Pelaksanaan</a:t>
            </a:r>
            <a:r>
              <a:rPr lang="en-US" sz="3200" dirty="0" smtClean="0">
                <a:effectLst>
                  <a:outerShdw blurRad="38100" dist="38100" dir="2700000" algn="tl">
                    <a:srgbClr val="000000">
                      <a:alpha val="43137"/>
                    </a:srgbClr>
                  </a:outerShdw>
                </a:effectLst>
              </a:rPr>
              <a:t> </a:t>
            </a:r>
            <a:r>
              <a:rPr lang="en-US" sz="3200" dirty="0" err="1" smtClean="0">
                <a:effectLst>
                  <a:outerShdw blurRad="38100" dist="38100" dir="2700000" algn="tl">
                    <a:srgbClr val="000000">
                      <a:alpha val="43137"/>
                    </a:srgbClr>
                  </a:outerShdw>
                </a:effectLst>
              </a:rPr>
              <a:t>Penutupan</a:t>
            </a:r>
            <a:r>
              <a:rPr lang="en-US" sz="3200" dirty="0" smtClean="0">
                <a:effectLst>
                  <a:outerShdw blurRad="38100" dist="38100" dir="2700000" algn="tl">
                    <a:srgbClr val="000000">
                      <a:alpha val="43137"/>
                    </a:srgbClr>
                  </a:outerShdw>
                </a:effectLst>
              </a:rPr>
              <a:t> </a:t>
            </a:r>
            <a:r>
              <a:rPr lang="en-US" sz="3200" dirty="0" err="1" smtClean="0">
                <a:effectLst>
                  <a:outerShdw blurRad="38100" dist="38100" dir="2700000" algn="tl">
                    <a:srgbClr val="000000">
                      <a:alpha val="43137"/>
                    </a:srgbClr>
                  </a:outerShdw>
                </a:effectLst>
              </a:rPr>
              <a:t>Asuransi</a:t>
            </a:r>
            <a:endParaRPr lang="en-US"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457200" indent="-457200">
              <a:buFont typeface="+mj-lt"/>
              <a:buAutoNum type="alphaLcPeriod"/>
            </a:pPr>
            <a:r>
              <a:rPr lang="en-US" sz="2400" dirty="0" err="1" smtClean="0"/>
              <a:t>Nama</a:t>
            </a:r>
            <a:r>
              <a:rPr lang="en-US" sz="2400" dirty="0" smtClean="0"/>
              <a:t> </a:t>
            </a:r>
            <a:r>
              <a:rPr lang="en-US" sz="2400" dirty="0" err="1" smtClean="0"/>
              <a:t>dan</a:t>
            </a:r>
            <a:r>
              <a:rPr lang="en-US" sz="2400" dirty="0" smtClean="0"/>
              <a:t> </a:t>
            </a:r>
            <a:r>
              <a:rPr lang="en-US" sz="2400" dirty="0" err="1" smtClean="0"/>
              <a:t>alamat</a:t>
            </a:r>
            <a:r>
              <a:rPr lang="en-US" sz="2400" dirty="0" smtClean="0"/>
              <a:t> </a:t>
            </a:r>
            <a:r>
              <a:rPr lang="en-US" sz="2400" dirty="0" err="1" smtClean="0"/>
              <a:t>tertanggung</a:t>
            </a:r>
            <a:r>
              <a:rPr lang="en-US" sz="2400" dirty="0" smtClean="0"/>
              <a:t>.</a:t>
            </a:r>
          </a:p>
          <a:p>
            <a:pPr marL="457200" indent="-457200">
              <a:buFont typeface="+mj-lt"/>
              <a:buAutoNum type="alphaLcPeriod"/>
            </a:pPr>
            <a:r>
              <a:rPr lang="en-US" sz="2400" dirty="0" err="1" smtClean="0"/>
              <a:t>Jenis</a:t>
            </a:r>
            <a:r>
              <a:rPr lang="en-US" sz="2400" dirty="0" smtClean="0"/>
              <a:t> </a:t>
            </a:r>
            <a:r>
              <a:rPr lang="en-US" sz="2400" dirty="0" err="1" smtClean="0"/>
              <a:t>barang</a:t>
            </a:r>
            <a:r>
              <a:rPr lang="en-US" sz="2400" dirty="0" smtClean="0"/>
              <a:t> </a:t>
            </a:r>
            <a:r>
              <a:rPr lang="en-US" sz="2400" dirty="0" err="1" smtClean="0"/>
              <a:t>secara</a:t>
            </a:r>
            <a:r>
              <a:rPr lang="en-US" sz="2400" dirty="0" smtClean="0"/>
              <a:t> </a:t>
            </a:r>
            <a:r>
              <a:rPr lang="en-US" sz="2400" dirty="0" err="1" smtClean="0"/>
              <a:t>terperinci</a:t>
            </a:r>
            <a:r>
              <a:rPr lang="en-US" sz="2400" dirty="0" smtClean="0"/>
              <a:t>, </a:t>
            </a:r>
            <a:r>
              <a:rPr lang="en-US" sz="2400" dirty="0" err="1" smtClean="0"/>
              <a:t>kwalitas</a:t>
            </a:r>
            <a:r>
              <a:rPr lang="en-US" sz="2400" dirty="0" smtClean="0"/>
              <a:t>, </a:t>
            </a:r>
            <a:r>
              <a:rPr lang="en-US" sz="2400" dirty="0" err="1" smtClean="0"/>
              <a:t>kwantitas</a:t>
            </a:r>
            <a:r>
              <a:rPr lang="en-US" sz="2400" dirty="0" smtClean="0"/>
              <a:t>, </a:t>
            </a:r>
            <a:r>
              <a:rPr lang="en-US" sz="2400" dirty="0" err="1" smtClean="0"/>
              <a:t>serta</a:t>
            </a:r>
            <a:r>
              <a:rPr lang="en-US" sz="2400" dirty="0" smtClean="0"/>
              <a:t> </a:t>
            </a:r>
            <a:r>
              <a:rPr lang="en-US" sz="2400" dirty="0" err="1" smtClean="0"/>
              <a:t>harga</a:t>
            </a:r>
            <a:r>
              <a:rPr lang="en-US" sz="2400" dirty="0" smtClean="0"/>
              <a:t> per unit.</a:t>
            </a:r>
          </a:p>
          <a:p>
            <a:pPr marL="457200" indent="-457200">
              <a:buFont typeface="+mj-lt"/>
              <a:buAutoNum type="alphaLcPeriod"/>
            </a:pPr>
            <a:r>
              <a:rPr lang="en-US" sz="2400" dirty="0" err="1" smtClean="0"/>
              <a:t>Nama</a:t>
            </a:r>
            <a:r>
              <a:rPr lang="en-US" sz="2400" dirty="0" smtClean="0"/>
              <a:t> </a:t>
            </a:r>
            <a:r>
              <a:rPr lang="en-US" sz="2400" dirty="0" err="1" smtClean="0"/>
              <a:t>alat</a:t>
            </a:r>
            <a:r>
              <a:rPr lang="en-US" sz="2400" dirty="0" smtClean="0"/>
              <a:t> </a:t>
            </a:r>
            <a:r>
              <a:rPr lang="en-US" sz="2400" dirty="0" err="1" smtClean="0"/>
              <a:t>pengangkutnya</a:t>
            </a:r>
            <a:r>
              <a:rPr lang="en-US" sz="2400" dirty="0" smtClean="0"/>
              <a:t> </a:t>
            </a:r>
            <a:r>
              <a:rPr lang="en-US" sz="2400" dirty="0" err="1" smtClean="0"/>
              <a:t>dan</a:t>
            </a:r>
            <a:r>
              <a:rPr lang="en-US" sz="2400" dirty="0" smtClean="0"/>
              <a:t> </a:t>
            </a:r>
            <a:r>
              <a:rPr lang="en-US" sz="2400" dirty="0" err="1" smtClean="0"/>
              <a:t>tanggal</a:t>
            </a:r>
            <a:r>
              <a:rPr lang="en-US" sz="2400" dirty="0" smtClean="0"/>
              <a:t> </a:t>
            </a:r>
            <a:r>
              <a:rPr lang="en-US" sz="2400" dirty="0" err="1" smtClean="0"/>
              <a:t>pemberangkatan</a:t>
            </a:r>
            <a:r>
              <a:rPr lang="en-US" sz="2400" dirty="0" smtClean="0"/>
              <a:t>.</a:t>
            </a:r>
          </a:p>
          <a:p>
            <a:pPr marL="457200" indent="-457200">
              <a:buFont typeface="+mj-lt"/>
              <a:buAutoNum type="alphaLcPeriod"/>
            </a:pPr>
            <a:r>
              <a:rPr lang="en-US" sz="2400" dirty="0" err="1" smtClean="0"/>
              <a:t>Tempat</a:t>
            </a:r>
            <a:r>
              <a:rPr lang="en-US" sz="2400" dirty="0" smtClean="0"/>
              <a:t> </a:t>
            </a:r>
            <a:r>
              <a:rPr lang="en-US" sz="2400" dirty="0" err="1" smtClean="0"/>
              <a:t>pemberangkatan</a:t>
            </a:r>
            <a:r>
              <a:rPr lang="en-US" sz="2400" dirty="0" smtClean="0"/>
              <a:t> </a:t>
            </a:r>
            <a:r>
              <a:rPr lang="en-US" sz="2400" dirty="0" err="1" smtClean="0"/>
              <a:t>serta</a:t>
            </a:r>
            <a:r>
              <a:rPr lang="en-US" sz="2400" dirty="0" smtClean="0"/>
              <a:t> </a:t>
            </a:r>
            <a:r>
              <a:rPr lang="en-US" sz="2400" dirty="0" err="1" smtClean="0"/>
              <a:t>tempat</a:t>
            </a:r>
            <a:r>
              <a:rPr lang="en-US" sz="2400" dirty="0" smtClean="0"/>
              <a:t> </a:t>
            </a:r>
            <a:r>
              <a:rPr lang="en-US" sz="2400" dirty="0" err="1" smtClean="0"/>
              <a:t>tujuan</a:t>
            </a:r>
            <a:r>
              <a:rPr lang="en-US" sz="2400" dirty="0" smtClean="0"/>
              <a:t>.</a:t>
            </a:r>
          </a:p>
          <a:p>
            <a:pPr marL="457200" indent="-457200">
              <a:buFont typeface="+mj-lt"/>
              <a:buAutoNum type="alphaLcPeriod"/>
            </a:pPr>
            <a:r>
              <a:rPr lang="en-US" sz="2400" dirty="0" err="1" smtClean="0"/>
              <a:t>Jumlah</a:t>
            </a:r>
            <a:r>
              <a:rPr lang="en-US" sz="2400" dirty="0" smtClean="0"/>
              <a:t> </a:t>
            </a:r>
            <a:r>
              <a:rPr lang="en-US" sz="2400" dirty="0" err="1" smtClean="0"/>
              <a:t>pertanggungan</a:t>
            </a:r>
            <a:r>
              <a:rPr lang="en-US" sz="2400" dirty="0" smtClean="0"/>
              <a:t>.</a:t>
            </a:r>
          </a:p>
          <a:p>
            <a:pPr marL="457200" indent="-457200">
              <a:buFont typeface="+mj-lt"/>
              <a:buAutoNum type="alphaLcPeriod"/>
            </a:pPr>
            <a:r>
              <a:rPr lang="en-US" sz="2400" dirty="0" err="1" smtClean="0"/>
              <a:t>Nama</a:t>
            </a:r>
            <a:r>
              <a:rPr lang="en-US" sz="2400" dirty="0" smtClean="0"/>
              <a:t> </a:t>
            </a:r>
            <a:r>
              <a:rPr lang="en-US" sz="2400" dirty="0" err="1" smtClean="0"/>
              <a:t>dan</a:t>
            </a:r>
            <a:r>
              <a:rPr lang="en-US" sz="2400" dirty="0" smtClean="0"/>
              <a:t> </a:t>
            </a:r>
            <a:r>
              <a:rPr lang="en-US" sz="2400" dirty="0" err="1" smtClean="0"/>
              <a:t>alamat</a:t>
            </a:r>
            <a:r>
              <a:rPr lang="en-US" sz="2400" dirty="0" smtClean="0"/>
              <a:t> </a:t>
            </a:r>
            <a:r>
              <a:rPr lang="en-US" sz="2400" dirty="0" err="1" smtClean="0"/>
              <a:t>sipenerima</a:t>
            </a:r>
            <a:r>
              <a:rPr lang="en-US" sz="2400" dirty="0" smtClean="0"/>
              <a:t> </a:t>
            </a:r>
            <a:r>
              <a:rPr lang="en-US" sz="2400" dirty="0" err="1" smtClean="0"/>
              <a:t>barang</a:t>
            </a:r>
            <a:r>
              <a:rPr lang="en-US" sz="2400" dirty="0" smtClean="0"/>
              <a:t>.</a:t>
            </a:r>
          </a:p>
          <a:p>
            <a:pPr marL="457200" indent="-457200">
              <a:buFont typeface="+mj-lt"/>
              <a:buAutoNum type="alphaLcPeriod"/>
            </a:pPr>
            <a:r>
              <a:rPr lang="en-US" sz="2400" dirty="0" err="1" smtClean="0"/>
              <a:t>Luas</a:t>
            </a:r>
            <a:r>
              <a:rPr lang="en-US" sz="2400" dirty="0" smtClean="0"/>
              <a:t> </a:t>
            </a:r>
            <a:r>
              <a:rPr lang="en-US" sz="2400" dirty="0" err="1" smtClean="0"/>
              <a:t>jaminan</a:t>
            </a:r>
            <a:r>
              <a:rPr lang="en-US" sz="2400" dirty="0" smtClean="0"/>
              <a:t> yang </a:t>
            </a:r>
            <a:r>
              <a:rPr lang="en-US" sz="2400" dirty="0" err="1" smtClean="0"/>
              <a:t>dikehendaki</a:t>
            </a:r>
            <a:r>
              <a:rPr lang="en-US" sz="2400" dirty="0" smtClean="0"/>
              <a:t>.</a:t>
            </a:r>
          </a:p>
          <a:p>
            <a:pPr marL="457200" indent="-457200">
              <a:buFont typeface="+mj-lt"/>
              <a:buAutoNum type="alphaLcPeriod"/>
            </a:pPr>
            <a:r>
              <a:rPr lang="en-US" sz="2400" dirty="0" err="1" smtClean="0"/>
              <a:t>Keterangan</a:t>
            </a:r>
            <a:r>
              <a:rPr lang="en-US" sz="2400" dirty="0" smtClean="0"/>
              <a:t> lain yang </a:t>
            </a:r>
            <a:r>
              <a:rPr lang="en-US" sz="2400" dirty="0" err="1" smtClean="0"/>
              <a:t>meliputi</a:t>
            </a:r>
            <a:r>
              <a:rPr lang="en-US" sz="2400" dirty="0" smtClean="0"/>
              <a:t> ; </a:t>
            </a:r>
            <a:r>
              <a:rPr lang="en-US" sz="2400" dirty="0" err="1" smtClean="0"/>
              <a:t>Nama</a:t>
            </a:r>
            <a:r>
              <a:rPr lang="en-US" sz="2400" dirty="0" smtClean="0"/>
              <a:t> Bank, </a:t>
            </a:r>
            <a:r>
              <a:rPr lang="en-US" sz="2400" dirty="0" err="1" smtClean="0"/>
              <a:t>Nomor</a:t>
            </a:r>
            <a:r>
              <a:rPr lang="en-US" sz="2400" dirty="0" smtClean="0"/>
              <a:t> L/C, </a:t>
            </a:r>
            <a:r>
              <a:rPr lang="en-US" sz="2400" dirty="0" err="1" smtClean="0"/>
              <a:t>Nomor</a:t>
            </a:r>
            <a:r>
              <a:rPr lang="en-US" sz="2400" dirty="0" smtClean="0"/>
              <a:t> B/L. </a:t>
            </a:r>
          </a:p>
          <a:p>
            <a:pPr marL="457200" indent="-457200">
              <a:buFont typeface="+mj-lt"/>
              <a:buAutoNum type="alphaLcPeriod"/>
            </a:pP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v-SE" sz="2800" dirty="0" smtClean="0"/>
              <a:t>Untuk memperjelas hak dan kewajiban semua pihak yang terlibat dalam dunia perdagangan ini maka ada suatu aturan yang wajib diikuti yaitu "Incoterms”.</a:t>
            </a:r>
          </a:p>
          <a:p>
            <a:r>
              <a:rPr lang="sv-SE" sz="2800" dirty="0" smtClean="0"/>
              <a:t>Dibeberapa negara telah diterbitkan peraturan bahwa dalam hal adanya import barang ke negara tersebut maka polis asuransi pengangkutan barang import dibuat oleh perusahaan asuransi negara pengimport tersebut.</a:t>
            </a:r>
            <a:endParaRPr lang="en-US" sz="2800" dirty="0" smtClean="0"/>
          </a:p>
          <a:p>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z="3600" dirty="0" smtClean="0">
                <a:effectLst>
                  <a:outerShdw blurRad="38100" dist="38100" dir="2700000" algn="tl">
                    <a:srgbClr val="000000">
                      <a:alpha val="43137"/>
                    </a:srgbClr>
                  </a:outerShdw>
                </a:effectLst>
              </a:rPr>
              <a:t>Kontrak CIF dan asuransi pengangkutan</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sv-SE" sz="2400" dirty="0" smtClean="0"/>
              <a:t>Kondisi asuransi dan nilai pertanggungan umumya dicantumkan dalam 'sales contract' ataupun Letter of Credit, namun apabila tidak ada ketentuan tentang hal tersebut maka segala sesuatunya mengacu pada 'Incoterms' atau praktek umum yang berlaku dalam dunia perdagangan.</a:t>
            </a:r>
          </a:p>
          <a:p>
            <a:r>
              <a:rPr lang="sv-SE" sz="2400" dirty="0" smtClean="0"/>
              <a:t>Didalam kontrak CIF, ekportir berkewajiban mengurus / menyiapkan asuransi pengangkutan untuk menjamin perjalanan barang hingga tiba ditempat tujuan dan juga mengirimkan shipping documents serta polis asuransi ke pihak impotir atau pembeli diluar negeri.</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z="3600" dirty="0" smtClean="0">
                <a:effectLst>
                  <a:outerShdw blurRad="38100" dist="38100" dir="2700000" algn="tl">
                    <a:srgbClr val="000000">
                      <a:alpha val="43137"/>
                    </a:srgbClr>
                  </a:outerShdw>
                </a:effectLst>
              </a:rPr>
              <a:t>Kontrak FOB dan C&amp;F (CFR)</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sv-SE" sz="2400" dirty="0" smtClean="0"/>
              <a:t>Dalam persyaratan FOB, ekportir atas biaya sendiri dan atas risiko yang dihadapi berkewajiban untuk menyampaikan barang yang dipesan/dibeli oleh importir diluar negeri hingga dimuat keatas kapal dipelabuhan muat. Risiko yang mungkin terjadi selama diperjalanan darat dari gudang ekportir hingga pelabuhan muat menjadi tanggung jawab ekportir. </a:t>
            </a:r>
          </a:p>
          <a:p>
            <a:r>
              <a:rPr lang="sv-SE" sz="2400" dirty="0" smtClean="0"/>
              <a:t>Dengan demikian dia berkewajiban mengasuransikan barang-barang tersebut dengan polis inland marine. Sedangkan risiko perjalanan selanjutnya keluar negeri diurus asuransinya oleh importir diluar negeri. </a:t>
            </a:r>
            <a:br>
              <a:rPr lang="sv-SE" sz="2400" dirty="0" smtClean="0"/>
            </a:b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v-SE" sz="2400" dirty="0" smtClean="0"/>
              <a:t>Hal ini berlaku pula pada syarat C&amp;F (CFR). Yang membedakan antara FOB dan C&amp;F (CFR) adalah tentang siapa yang menyediakan kapal laut.</a:t>
            </a:r>
            <a:br>
              <a:rPr lang="sv-SE" sz="2400" dirty="0" smtClean="0"/>
            </a:br>
            <a:r>
              <a:rPr lang="sv-SE" sz="2400" dirty="0" smtClean="0"/>
              <a:t>Dalam hal C&amp;F (CFR) ekportir berkewajiban menyediakan kapal laut untuk mengirim barang-barang yang dibeli importir.</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effectLst>
                  <a:outerShdw blurRad="38100" dist="38100" dir="2700000" algn="tl">
                    <a:srgbClr val="000000">
                      <a:alpha val="43137"/>
                    </a:srgbClr>
                  </a:outerShdw>
                </a:effectLst>
              </a:rPr>
              <a:t>Asuransi</a:t>
            </a:r>
            <a:r>
              <a:rPr lang="en-US" sz="3600" dirty="0" smtClean="0">
                <a:effectLst>
                  <a:outerShdw blurRad="38100" dist="38100" dir="2700000" algn="tl">
                    <a:srgbClr val="000000">
                      <a:alpha val="43137"/>
                    </a:srgbClr>
                  </a:outerShdw>
                </a:effectLst>
              </a:rPr>
              <a:t> </a:t>
            </a:r>
            <a:r>
              <a:rPr lang="en-US" sz="3600" dirty="0" err="1" smtClean="0">
                <a:effectLst>
                  <a:outerShdw blurRad="38100" dist="38100" dir="2700000" algn="tl">
                    <a:srgbClr val="000000">
                      <a:alpha val="43137"/>
                    </a:srgbClr>
                  </a:outerShdw>
                </a:effectLst>
              </a:rPr>
              <a:t>Pengangkutan</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sv-SE" sz="2400" dirty="0" smtClean="0"/>
              <a:t>Asuransi pengangkutan merupakan jenis pertanggungan yang tertua dalam sejarah perkembangan industri asuransi kerugian dimana pada mulanya yang ada hanyalah asuransi pengangkutan melalui air sungai saja.</a:t>
            </a:r>
          </a:p>
          <a:p>
            <a:r>
              <a:rPr lang="sv-SE" sz="2400" dirty="0" smtClean="0"/>
              <a:t>Dengan berkembangnya teknologi di bidang pengangkutan, maka asuransi pengangkutan inipun kemudian berkembang dan meluas dengan pengangkutan melalui laut, udara dan darat atau merupakan gabungan daripada cara-cara pengangkutan tersebut.</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v-SE" sz="2400" dirty="0" smtClean="0"/>
              <a:t>Asuransi pengangkutan memberikan jaminan kepada pihak-pihak yang berkepentingan atas kerusakan, kerugian dan pengeluaran biaya-biaya yang timbul akibat suatu kecelakaan yang berhubungan dengan alat pengangkutannya dan/atau bahaya- bahaya selama dalam pengangkutan.</a:t>
            </a:r>
            <a:br>
              <a:rPr lang="sv-SE" sz="2400" dirty="0" smtClean="0"/>
            </a:br>
            <a:endParaRPr lang="en-US" sz="2400" dirty="0"/>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7737</TotalTime>
  <Words>1450</Words>
  <Application>Microsoft Office PowerPoint</Application>
  <PresentationFormat>On-screen Show (4:3)</PresentationFormat>
  <Paragraphs>141</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Diseño predeterminado</vt:lpstr>
      <vt:lpstr>ASPEK ASURANSI DALAM TRANSAKSI JUAL BELI</vt:lpstr>
      <vt:lpstr>Asuransi Pengangkutan dalam perdagangan dunia</vt:lpstr>
      <vt:lpstr>Syarat perdagangan dan asuransi pengangkutan</vt:lpstr>
      <vt:lpstr>PowerPoint Presentation</vt:lpstr>
      <vt:lpstr>Kontrak CIF dan asuransi pengangkutan</vt:lpstr>
      <vt:lpstr>Kontrak FOB dan C&amp;F (CFR)</vt:lpstr>
      <vt:lpstr>PowerPoint Presentation</vt:lpstr>
      <vt:lpstr>Asuransi Pengangkutan</vt:lpstr>
      <vt:lpstr>PowerPoint Presentation</vt:lpstr>
      <vt:lpstr>PowerPoint Presentation</vt:lpstr>
      <vt:lpstr>PowerPoint Presentation</vt:lpstr>
      <vt:lpstr>PowerPoint Presentation</vt:lpstr>
      <vt:lpstr>ASURANSI PENGANGKUTAN BARANG MELALUI LAUT (MARINE CARGO INSURANCE) </vt:lpstr>
      <vt:lpstr>PowerPoint Presentation</vt:lpstr>
      <vt:lpstr>INSTITUTE CARGO CLAUSES (A)</vt:lpstr>
      <vt:lpstr>INSTITUTE CARGO CLAUSES (B)</vt:lpstr>
      <vt:lpstr>INSTITUTE CARGO CLAUSES (B)</vt:lpstr>
      <vt:lpstr>INSTITUTE CARGO CLAUSES (C)</vt:lpstr>
      <vt:lpstr>INSTITUTE CARGO CLAUSES (C)</vt:lpstr>
      <vt:lpstr>RISIKO-RISIKO YANG TIDAK DIJAMIN</vt:lpstr>
      <vt:lpstr>RISIKO-RISIKO YANG TIDAK DIJAMIN</vt:lpstr>
      <vt:lpstr>RISIKO-RISIKO YANG TIDAK DIJAMIN</vt:lpstr>
      <vt:lpstr>RISIKO-RISIKO YANG TIDAK DIJAMIN</vt:lpstr>
      <vt:lpstr>PERLUASAN JAMINAN</vt:lpstr>
      <vt:lpstr>PowerPoint Presentation</vt:lpstr>
      <vt:lpstr>Institute Cargo Clause F.P.A. (Free From Particular Average)</vt:lpstr>
      <vt:lpstr>Institute Cargo Clause F.P.A. (Free From Particular Average)</vt:lpstr>
      <vt:lpstr>Institute Cargo Clause W.A. (With Particular Average)</vt:lpstr>
      <vt:lpstr>Institute Cargo Clause A.R (All Risks)</vt:lpstr>
      <vt:lpstr>PENGECUALIAN UMUM</vt:lpstr>
      <vt:lpstr>PERLUASAN JAMINAN </vt:lpstr>
      <vt:lpstr>FAKTOR-FAKTOR YANG MEMPENGARUHI TARIF PREM</vt:lpstr>
      <vt:lpstr>Keterangan-2 yang diperlukan untuk  Pelaksanaan Penutupan Asuransi</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DDP</cp:lastModifiedBy>
  <cp:revision>714</cp:revision>
  <dcterms:created xsi:type="dcterms:W3CDTF">2010-05-23T14:28:12Z</dcterms:created>
  <dcterms:modified xsi:type="dcterms:W3CDTF">2015-10-21T10:09:22Z</dcterms:modified>
</cp:coreProperties>
</file>