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61" r:id="rId4"/>
    <p:sldId id="272" r:id="rId5"/>
    <p:sldId id="262" r:id="rId6"/>
    <p:sldId id="268" r:id="rId7"/>
    <p:sldId id="273" r:id="rId8"/>
    <p:sldId id="281" r:id="rId9"/>
    <p:sldId id="269" r:id="rId10"/>
    <p:sldId id="274" r:id="rId11"/>
    <p:sldId id="282" r:id="rId12"/>
    <p:sldId id="271" r:id="rId13"/>
    <p:sldId id="283" r:id="rId14"/>
    <p:sldId id="275" r:id="rId15"/>
    <p:sldId id="277" r:id="rId16"/>
    <p:sldId id="270" r:id="rId17"/>
    <p:sldId id="278" r:id="rId18"/>
    <p:sldId id="279" r:id="rId19"/>
    <p:sldId id="266" r:id="rId20"/>
    <p:sldId id="267" r:id="rId21"/>
    <p:sldId id="280" r:id="rId22"/>
  </p:sldIdLst>
  <p:sldSz cx="9144000" cy="6858000" type="screen4x3"/>
  <p:notesSz cx="6811963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8B1C"/>
    <a:srgbClr val="E5A547"/>
    <a:srgbClr val="E28426"/>
    <a:srgbClr val="43CEFF"/>
    <a:srgbClr val="FF3399"/>
    <a:srgbClr val="CC3399"/>
    <a:srgbClr val="70AC2E"/>
    <a:srgbClr val="C19FFF"/>
    <a:srgbClr val="CAB4EA"/>
    <a:srgbClr val="D3B5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300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284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8537" y="0"/>
            <a:ext cx="2951851" cy="497284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r">
              <a:defRPr sz="1200"/>
            </a:lvl1pPr>
          </a:lstStyle>
          <a:p>
            <a:fld id="{C2EFBD50-C188-4AB7-81EB-0CA7756D749F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51851" cy="497284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8537" y="9446678"/>
            <a:ext cx="2951851" cy="497284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r">
              <a:defRPr sz="1200"/>
            </a:lvl1pPr>
          </a:lstStyle>
          <a:p>
            <a:fld id="{6366495C-EBF5-444B-896C-479777F23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66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284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8537" y="0"/>
            <a:ext cx="2951851" cy="497284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r">
              <a:defRPr sz="1200"/>
            </a:lvl1pPr>
          </a:lstStyle>
          <a:p>
            <a:fld id="{E7E289AD-B41F-446D-8D6C-B5494F0C7324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76" tIns="47238" rIns="94476" bIns="4723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197" y="4724203"/>
            <a:ext cx="5449570" cy="4475559"/>
          </a:xfrm>
          <a:prstGeom prst="rect">
            <a:avLst/>
          </a:prstGeom>
        </p:spPr>
        <p:txBody>
          <a:bodyPr vert="horz" lIns="94476" tIns="47238" rIns="94476" bIns="4723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51851" cy="497284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8537" y="9446678"/>
            <a:ext cx="2951851" cy="497284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r">
              <a:defRPr sz="1200"/>
            </a:lvl1pPr>
          </a:lstStyle>
          <a:p>
            <a:fld id="{CED9BE7F-E5F0-41D0-8788-3EA753474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65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D9BE7F-E5F0-41D0-8788-3EA7534747CE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07080" y="3123590"/>
            <a:ext cx="7772400" cy="13743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1425" y="4650640"/>
            <a:ext cx="6400800" cy="1068935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79" y="985720"/>
            <a:ext cx="7771485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79" y="1749245"/>
            <a:ext cx="7771485" cy="3766098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605" y="985720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605" y="1749245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80" y="985720"/>
            <a:ext cx="792419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7080" y="159654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7080" y="2226403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2200" y="1596540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2200" y="2226403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SYARAT-SYARAT</a:t>
            </a:r>
            <a:br>
              <a:rPr lang="en-US" dirty="0" smtClean="0"/>
            </a:br>
            <a:r>
              <a:rPr lang="en-US" dirty="0" smtClean="0"/>
              <a:t>JUAL BELI PERUSAHAAN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Perusahaan - 3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79" y="1749244"/>
            <a:ext cx="7771485" cy="4322961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Penyerahan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barang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peralihan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risiko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dari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penjual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kepada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pembeli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dilakukan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pada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saat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barang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telah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dimuat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atas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kapal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i="1" dirty="0" smtClean="0">
                <a:ea typeface="Arial Unicode MS" pitchFamily="34" charset="-128"/>
                <a:cs typeface="Arial Unicode MS" pitchFamily="34" charset="-128"/>
              </a:rPr>
              <a:t>on board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).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Kewajiban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penjual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adalah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menempatkan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barang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atas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kapal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menanggung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biaya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muat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Sedangkan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kewajiban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pembeli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adalah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menentukan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pengangkut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menentukan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kontrak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pengangkutan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menanggung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biaya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angkut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biaya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bongkar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79" y="1749244"/>
            <a:ext cx="7771485" cy="4322961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Izin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kepabeanan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wilayah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penjual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i="1" dirty="0" smtClean="0">
                <a:ea typeface="Arial Unicode MS" pitchFamily="34" charset="-128"/>
                <a:cs typeface="Arial Unicode MS" pitchFamily="34" charset="-128"/>
              </a:rPr>
              <a:t>Export clearance)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biaya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muat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atas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kapal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menjadi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beban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penjual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Sedangkan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biaya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pengangkutan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maupun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risiko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sejak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barang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dimuat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atas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kapal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oleh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penjual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hingga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ke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tempat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pembeli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serta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i="1" dirty="0" smtClean="0">
                <a:ea typeface="Arial Unicode MS" pitchFamily="34" charset="-128"/>
                <a:cs typeface="Arial Unicode MS" pitchFamily="34" charset="-128"/>
              </a:rPr>
              <a:t>import clearance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menjadi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beban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pembeli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.</a:t>
            </a:r>
            <a:br>
              <a:rPr lang="en-US" dirty="0" smtClean="0">
                <a:ea typeface="Arial Unicode MS" pitchFamily="34" charset="-128"/>
                <a:cs typeface="Arial Unicode MS" pitchFamily="34" charset="-128"/>
              </a:rPr>
            </a:br>
            <a:endParaRPr lang="en-US" dirty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CFR (Cost and Freight)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79" y="1749244"/>
            <a:ext cx="7771485" cy="4322962"/>
          </a:xfrm>
        </p:spPr>
        <p:txBody>
          <a:bodyPr>
            <a:noAutofit/>
          </a:bodyPr>
          <a:lstStyle/>
          <a:p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Penyerahan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barang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dilakukan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atas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kapal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namun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ongkos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angkut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sudah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dibayar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penjual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sampai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ke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pelabuhan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tujuan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dengan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begitu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penjual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wajib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mengurus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formalitas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ekspor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Pihak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penjual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menanggung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biaya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sampai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kapal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memuat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barang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merapat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dipelabuhan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tujuan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namun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tanggung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jawab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hanya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sampai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saat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kapal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berangkat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dari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pelabuhan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keberangkatan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. </a:t>
            </a:r>
          </a:p>
          <a:p>
            <a:endParaRPr lang="en-US" dirty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CFR (Cost and Freight)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79" y="1749244"/>
            <a:ext cx="7771485" cy="4322962"/>
          </a:xfrm>
        </p:spPr>
        <p:txBody>
          <a:bodyPr>
            <a:noAutofit/>
          </a:bodyPr>
          <a:lstStyle/>
          <a:p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Meskipun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demikian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risiko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kehilangan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atau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kerusakan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atas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barang-2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sejak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penyerahan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melewati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pagar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kapal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berada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pihak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pembeli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Hanya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berlaku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untuk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transportasi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air. </a:t>
            </a:r>
          </a:p>
          <a:p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Contoh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CFR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Tanjung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 Perak</a:t>
            </a:r>
          </a:p>
          <a:p>
            <a:endParaRPr lang="en-US" dirty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Ada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juga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menyebutnya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dengan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CNF, C&amp;F, C and F,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atau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C+F.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Namun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penggunaan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baku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menurut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Incoterms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2000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adalah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CFR.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Penyerahan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barang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peralihan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risiko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dari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penjual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kepada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pembeli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dilakukan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pada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saat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barang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telah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dimuat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atas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kapal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i="1" dirty="0" smtClean="0">
                <a:ea typeface="Arial Unicode MS" pitchFamily="34" charset="-128"/>
                <a:cs typeface="Arial Unicode MS" pitchFamily="34" charset="-128"/>
              </a:rPr>
              <a:t>on board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).</a:t>
            </a:r>
          </a:p>
          <a:p>
            <a:pPr>
              <a:buNone/>
            </a:pP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dirty="0" smtClean="0">
                <a:ea typeface="Arial Unicode MS" pitchFamily="34" charset="-128"/>
                <a:cs typeface="Arial Unicode MS" pitchFamily="34" charset="-128"/>
              </a:rPr>
            </a:br>
            <a:endParaRPr lang="en-US" dirty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79" y="1749244"/>
            <a:ext cx="7771485" cy="453727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Penjual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berkewajiban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menentukan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pengangkut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membuat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kontrak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pengangkutan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menempatkan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barang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di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atas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kapal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menanggung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biaya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muat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ongkos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angkut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hingga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pelabuhan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tujuan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Sedangkan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kewajiban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pembeli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adalah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menanggung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biaya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di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luar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beban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penjual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sesuai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kontrak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pengangkutan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600" i="1" dirty="0" smtClean="0">
                <a:ea typeface="Arial Unicode MS" pitchFamily="34" charset="-128"/>
                <a:cs typeface="Arial Unicode MS" pitchFamily="34" charset="-128"/>
              </a:rPr>
              <a:t>Export clearance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biaya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pengangkutan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menjadi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beban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penjual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sedangkan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risiko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sejak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barang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dimuat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di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atas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kapal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oleh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penjual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hingga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ke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pelabuhan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tujuan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serta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i="1" dirty="0" smtClean="0">
                <a:ea typeface="Arial Unicode MS" pitchFamily="34" charset="-128"/>
                <a:cs typeface="Arial Unicode MS" pitchFamily="34" charset="-128"/>
              </a:rPr>
              <a:t>import clearance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menjadi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tanggung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jawab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pembeli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.</a:t>
            </a:r>
            <a:br>
              <a:rPr lang="en-US" sz="2600" dirty="0" smtClean="0">
                <a:ea typeface="Arial Unicode MS" pitchFamily="34" charset="-128"/>
                <a:cs typeface="Arial Unicode MS" pitchFamily="34" charset="-128"/>
              </a:rPr>
            </a:br>
            <a:endParaRPr lang="en-US" sz="2600" dirty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CIF  ( Cost Insurance and Freight) –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Pelabuhan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Perlakuannya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sama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dengan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CFR,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hanya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saja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penjual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wajib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menutup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asuransi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angkutan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laut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terhadap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risiko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kerugian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pembeli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dari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kehilangan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atau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kerusakan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atas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barang-2 yang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mungkin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terjadi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selama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dalam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perjalanan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. </a:t>
            </a:r>
          </a:p>
          <a:p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Contoh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CIF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Tanjung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Priok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ea typeface="Arial Unicode MS" pitchFamily="34" charset="-128"/>
              <a:cs typeface="Arial Unicode MS" pitchFamily="34" charset="-128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79" y="1749244"/>
            <a:ext cx="7771485" cy="4180085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Penyerahan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barang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peralihan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risiko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dari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penjual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kepada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pembeli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dilakukan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pada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saat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barang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telah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dimuat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di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atas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kapal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sz="2600" i="1" dirty="0" smtClean="0">
                <a:ea typeface="Arial Unicode MS" pitchFamily="34" charset="-128"/>
                <a:cs typeface="Arial Unicode MS" pitchFamily="34" charset="-128"/>
              </a:rPr>
              <a:t>on board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).</a:t>
            </a:r>
          </a:p>
          <a:p>
            <a:pPr>
              <a:buFont typeface="Wingdings" pitchFamily="2" charset="2"/>
              <a:buChar char="Ø"/>
            </a:pP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Kewajiban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penjual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adalah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menentukan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pengangkut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sz="2600" i="1" dirty="0" smtClean="0">
                <a:ea typeface="Arial Unicode MS" pitchFamily="34" charset="-128"/>
                <a:cs typeface="Arial Unicode MS" pitchFamily="34" charset="-128"/>
              </a:rPr>
              <a:t>carrier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),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membuat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kontrak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pengangkutan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menempatkan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barang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di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atas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kapal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menanggung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biaya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muat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ongkos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angkut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biaya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bongkar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di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pelabuhan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tujuan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serta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biaya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asuransi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Sedangkan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kewajiban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pembeli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adalah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menanggung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biaya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di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luar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beban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penjual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sesuai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kontrak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pengangkutan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>
              <a:buNone/>
            </a:pP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2600" dirty="0" smtClean="0">
                <a:ea typeface="Arial Unicode MS" pitchFamily="34" charset="-128"/>
                <a:cs typeface="Arial Unicode MS" pitchFamily="34" charset="-128"/>
              </a:rPr>
            </a:br>
            <a:endParaRPr lang="en-US" sz="2600" dirty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Izin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kepabeanan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wilayah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penjual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i="1" dirty="0" smtClean="0">
                <a:ea typeface="Arial Unicode MS" pitchFamily="34" charset="-128"/>
                <a:cs typeface="Arial Unicode MS" pitchFamily="34" charset="-128"/>
              </a:rPr>
              <a:t>Export clearance)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biaya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pengangkutan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biaya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asuransi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menjadi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beban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penjual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Sedangkan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i="1" dirty="0" smtClean="0">
                <a:ea typeface="Arial Unicode MS" pitchFamily="34" charset="-128"/>
                <a:cs typeface="Arial Unicode MS" pitchFamily="34" charset="-128"/>
              </a:rPr>
              <a:t>import clearance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menjadi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beban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pembeli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.</a:t>
            </a:r>
            <a:br>
              <a:rPr lang="en-US" dirty="0" smtClean="0">
                <a:ea typeface="Arial Unicode MS" pitchFamily="34" charset="-128"/>
                <a:cs typeface="Arial Unicode MS" pitchFamily="34" charset="-128"/>
              </a:rPr>
            </a:br>
            <a:endParaRPr lang="en-US" dirty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C&amp;F (Cost and Freight)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Barang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beralih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kepemilikan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barang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pada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pelabuhan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tujuan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Biayanya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adalah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biaya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FOB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ditambah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dengan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ongkos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angkut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laut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i="1" dirty="0" smtClean="0">
                <a:ea typeface="Arial Unicode MS" pitchFamily="34" charset="-128"/>
                <a:cs typeface="Arial Unicode MS" pitchFamily="34" charset="-128"/>
              </a:rPr>
              <a:t>freight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dari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pelabuhan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muat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i="1" dirty="0" smtClean="0">
                <a:ea typeface="Arial Unicode MS" pitchFamily="34" charset="-128"/>
                <a:cs typeface="Arial Unicode MS" pitchFamily="34" charset="-128"/>
              </a:rPr>
              <a:t>loading port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sampai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ke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pelabuhan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tujuan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i="1" dirty="0" smtClean="0">
                <a:ea typeface="Arial Unicode MS" pitchFamily="34" charset="-128"/>
                <a:cs typeface="Arial Unicode MS" pitchFamily="34" charset="-128"/>
              </a:rPr>
              <a:t>destination port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) yang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diinginkan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oleh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importir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atau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pembeli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termasuk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harga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barang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itu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sendiri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Dengan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kata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lain,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biayanya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terdiri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dari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ongkos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angkut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dari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gudang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ke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pelabuhan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muat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i="1" dirty="0" smtClean="0">
                <a:ea typeface="Arial Unicode MS" pitchFamily="34" charset="-128"/>
                <a:cs typeface="Arial Unicode MS" pitchFamily="34" charset="-128"/>
              </a:rPr>
              <a:t>forwarding fee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),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ongkos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angkut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laut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serta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ongkos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dokumen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pengapalan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i="1" dirty="0" smtClean="0">
                <a:ea typeface="Arial Unicode MS" pitchFamily="34" charset="-128"/>
                <a:cs typeface="Arial Unicode MS" pitchFamily="34" charset="-128"/>
              </a:rPr>
              <a:t>shipping charges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).</a:t>
            </a:r>
            <a:endParaRPr lang="en-US" dirty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79" y="985720"/>
            <a:ext cx="7771485" cy="87164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Aturan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79" y="2071677"/>
            <a:ext cx="7771485" cy="34436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Adapun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diuraikan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Warsaw Oxford Rules  1928-1932 (</a:t>
            </a:r>
            <a:r>
              <a:rPr lang="en-US" dirty="0" err="1" smtClean="0"/>
              <a:t>syarat</a:t>
            </a:r>
            <a:r>
              <a:rPr lang="en-US" dirty="0" smtClean="0"/>
              <a:t> CIF);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Incoterms</a:t>
            </a:r>
            <a:r>
              <a:rPr lang="en-US" dirty="0" smtClean="0"/>
              <a:t> (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);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Uniform customs and  Practice for Documentary Credit (UCP 500 ) [cara-2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</a:t>
            </a:r>
            <a:r>
              <a:rPr lang="en-US" dirty="0" err="1" smtClean="0"/>
              <a:t>beli</a:t>
            </a:r>
            <a:r>
              <a:rPr lang="en-US" dirty="0" smtClean="0"/>
              <a:t>].</a:t>
            </a: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FRANKO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err="1" smtClean="0">
                <a:solidFill>
                  <a:srgbClr val="FF0000"/>
                </a:solidFill>
              </a:rPr>
              <a:t>Franko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Gudang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Pembeli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(Free on Board Destination Point/FOB Destination Point)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diperjualbelikan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gudang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.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yang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perjalanan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ongkos</a:t>
            </a:r>
            <a:r>
              <a:rPr lang="en-US" dirty="0" smtClean="0"/>
              <a:t> </a:t>
            </a:r>
            <a:r>
              <a:rPr lang="en-US" dirty="0" err="1" smtClean="0"/>
              <a:t>angkut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err="1" smtClean="0">
                <a:solidFill>
                  <a:srgbClr val="FF0000"/>
                </a:solidFill>
              </a:rPr>
              <a:t>Franko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Gudang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Penjual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(Free on Board Shipping Point/FOB Ship- ping point)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diperjualbelikan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gudang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yang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perjalanan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ongkos</a:t>
            </a:r>
            <a:r>
              <a:rPr lang="en-US" dirty="0" smtClean="0"/>
              <a:t> </a:t>
            </a:r>
            <a:r>
              <a:rPr lang="en-US" dirty="0" err="1" smtClean="0"/>
              <a:t>angkut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err="1" smtClean="0"/>
              <a:t>Syarat</a:t>
            </a:r>
            <a:r>
              <a:rPr lang="en-US" i="1" dirty="0" smtClean="0"/>
              <a:t> –</a:t>
            </a:r>
            <a:r>
              <a:rPr lang="en-US" i="1" dirty="0" err="1" smtClean="0"/>
              <a:t>syarat</a:t>
            </a:r>
            <a:r>
              <a:rPr lang="en-US" i="1" dirty="0" smtClean="0"/>
              <a:t> </a:t>
            </a:r>
            <a:r>
              <a:rPr lang="en-US" i="1" dirty="0" err="1" smtClean="0"/>
              <a:t>jual</a:t>
            </a:r>
            <a:r>
              <a:rPr lang="en-US" i="1" dirty="0" smtClean="0"/>
              <a:t> </a:t>
            </a:r>
            <a:r>
              <a:rPr lang="en-US" i="1" dirty="0" err="1" smtClean="0"/>
              <a:t>beli</a:t>
            </a:r>
            <a:r>
              <a:rPr lang="en-US" i="1" dirty="0" smtClean="0"/>
              <a:t> </a:t>
            </a:r>
            <a:r>
              <a:rPr lang="en-US" i="1" dirty="0" err="1" smtClean="0"/>
              <a:t>perusahaan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: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Loco,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FAS (Free Alongside  Ship),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FOB (Free On Board ),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CIF  ( Cost Insurance and Freight),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C&amp;F   ( Cost and Freight )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 smtClean="0"/>
              <a:t>Franco 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Syarat</a:t>
            </a:r>
            <a:r>
              <a:rPr lang="en-US" dirty="0" smtClean="0"/>
              <a:t> –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diperjanjikan</a:t>
            </a:r>
            <a:r>
              <a:rPr lang="en-US" dirty="0" smtClean="0"/>
              <a:t> (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jujur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itikad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= ps.1339 </a:t>
            </a:r>
            <a:r>
              <a:rPr lang="en-US" dirty="0" err="1" smtClean="0"/>
              <a:t>KUHPer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ttps://kasusmanajemen.files.wordpress.com/2012/05/jenis-penyerahan-barang-s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571612"/>
            <a:ext cx="7072362" cy="4572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Penyerahan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gudang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aslinya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gudang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.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penyerahan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gudang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pengangkutan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darat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.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merubah</a:t>
            </a:r>
            <a:r>
              <a:rPr lang="en-US" dirty="0" smtClean="0"/>
              <a:t> </a:t>
            </a:r>
            <a:r>
              <a:rPr lang="en-US" dirty="0" err="1" smtClean="0"/>
              <a:t>kemasan</a:t>
            </a:r>
            <a:r>
              <a:rPr lang="en-US" dirty="0" smtClean="0"/>
              <a:t>, </a:t>
            </a:r>
            <a:r>
              <a:rPr lang="en-US" dirty="0" err="1" smtClean="0"/>
              <a:t>ongkos</a:t>
            </a:r>
            <a:r>
              <a:rPr lang="en-US" dirty="0" smtClean="0"/>
              <a:t> </a:t>
            </a:r>
            <a:r>
              <a:rPr lang="en-US" dirty="0" err="1" smtClean="0"/>
              <a:t>pengepakan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pun </a:t>
            </a:r>
            <a:r>
              <a:rPr lang="en-US" dirty="0" err="1" smtClean="0"/>
              <a:t>ditanggung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FAS (Free Alongside  Ship) – </a:t>
            </a:r>
            <a:r>
              <a:rPr lang="en-US" sz="3000" dirty="0" err="1" smtClean="0"/>
              <a:t>Nama</a:t>
            </a:r>
            <a:r>
              <a:rPr lang="en-US" sz="3000" dirty="0" smtClean="0"/>
              <a:t> </a:t>
            </a:r>
            <a:r>
              <a:rPr lang="en-US" sz="3000" dirty="0" err="1" smtClean="0"/>
              <a:t>Pelabuhan</a:t>
            </a:r>
            <a:r>
              <a:rPr lang="en-US" sz="3000" dirty="0" smtClean="0"/>
              <a:t> </a:t>
            </a:r>
            <a:r>
              <a:rPr lang="en-US" sz="3000" dirty="0" err="1" smtClean="0"/>
              <a:t>Pengapalan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79" y="1857363"/>
            <a:ext cx="7771485" cy="457203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Penjual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menyerahkan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barang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di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samping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kapal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bersandar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pada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pelabuhan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pengapalan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ditentukan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Dokumen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ekspor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diurus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pihak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penjual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Penjual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hanya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bertanggungjawab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atas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segala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risiko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biaya-2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sampai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barang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diserahkan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kepada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pembeli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di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samping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kapal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selebihnya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menjadi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tanggungjawab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pembeli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2600" dirty="0" err="1" smtClean="0">
                <a:ea typeface="Arial Unicode MS" pitchFamily="34" charset="-128"/>
                <a:cs typeface="Arial Unicode MS" pitchFamily="34" charset="-128"/>
              </a:rPr>
              <a:t>Contoh</a:t>
            </a:r>
            <a:r>
              <a:rPr lang="en-US" sz="2600" dirty="0" smtClean="0"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FAS Narita (= </a:t>
            </a:r>
            <a:r>
              <a:rPr lang="en-US" sz="2600" dirty="0" err="1" smtClean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penyerahan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dilakukan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di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samping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kapal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yg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bersandar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di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600" dirty="0" err="1" smtClean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pelabuhan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 Narita </a:t>
            </a:r>
            <a:r>
              <a:rPr lang="en-US" sz="2600" dirty="0" err="1" smtClean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Jepang</a:t>
            </a:r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>
              <a:lnSpc>
                <a:spcPct val="110000"/>
              </a:lnSpc>
            </a:pP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79" y="1749245"/>
            <a:ext cx="7771485" cy="418008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Penyerahan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barang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peralihan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risiko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dari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penjual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kepada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pembeli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dilakukan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pada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saat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barang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ditempatkan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samping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kapal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Penjual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berkewajiban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menempatkan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barang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samping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kapal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Sedangkan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kewajiban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pembeli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adalah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menentukan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pengangkut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membuat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kontrak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pengangkutan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79" y="1749245"/>
            <a:ext cx="7771485" cy="418008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Izin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kepabeanan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wilayah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penjual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i="1" dirty="0" smtClean="0">
                <a:ea typeface="Arial Unicode MS" pitchFamily="34" charset="-128"/>
                <a:cs typeface="Arial Unicode MS" pitchFamily="34" charset="-128"/>
              </a:rPr>
              <a:t>export clearance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menjadi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tanggung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jawab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penjual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Sedangkan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biaya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pengangkutan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maupun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risiko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sejak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barang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ditempatkan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samping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kapal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oleh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penjual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sampai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ke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tempat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pembeli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serta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i="1" dirty="0" smtClean="0">
                <a:ea typeface="Arial Unicode MS" pitchFamily="34" charset="-128"/>
                <a:cs typeface="Arial Unicode MS" pitchFamily="34" charset="-128"/>
              </a:rPr>
              <a:t>import clearance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menjadi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tanggung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jawab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pembeli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.</a:t>
            </a:r>
            <a:endParaRPr lang="en-US" dirty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FOB (Free On Board ) –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Pelabuhan</a:t>
            </a:r>
            <a:r>
              <a:rPr lang="en-US" dirty="0" smtClean="0"/>
              <a:t> </a:t>
            </a:r>
            <a:r>
              <a:rPr lang="en-US" dirty="0" err="1" smtClean="0"/>
              <a:t>pengapalan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79" y="1928801"/>
            <a:ext cx="7771485" cy="3929091"/>
          </a:xfrm>
        </p:spPr>
        <p:txBody>
          <a:bodyPr>
            <a:noAutofit/>
          </a:bodyPr>
          <a:lstStyle/>
          <a:p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Penjual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menyerahkan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barang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atas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kapal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melewati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pagar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kapal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) yang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tertambat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pelabuhan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pengapalan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Dalam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hal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ini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semua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dokumen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ekspor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diurus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pihak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penjual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Risiko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biaya-2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bagi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pihak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penjual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hanya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sampai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pada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saat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penyerahan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barang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di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atas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kapal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tsb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selebihnya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menjadi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tanggungjwb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pembeli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. </a:t>
            </a:r>
          </a:p>
          <a:p>
            <a:r>
              <a:rPr lang="en-US" dirty="0" err="1" smtClean="0">
                <a:ea typeface="Arial Unicode MS" pitchFamily="34" charset="-128"/>
                <a:cs typeface="Arial Unicode MS" pitchFamily="34" charset="-128"/>
              </a:rPr>
              <a:t>Contoh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: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Arial Unicode MS" pitchFamily="34" charset="-128"/>
                <a:cs typeface="Arial Unicode MS" pitchFamily="34" charset="-128"/>
              </a:rPr>
              <a:t>FOB Singapore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2979</TotalTime>
  <Words>932</Words>
  <Application>Microsoft Office PowerPoint</Application>
  <PresentationFormat>On-screen Show (4:3)</PresentationFormat>
  <Paragraphs>57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SYARAT-SYARAT JUAL BELI PERUSAHAAN</vt:lpstr>
      <vt:lpstr>Aturan yang berlaku dalam jual beli perusahaan</vt:lpstr>
      <vt:lpstr>Syarat –syarat jual beli perusahaan</vt:lpstr>
      <vt:lpstr>PowerPoint Presentation</vt:lpstr>
      <vt:lpstr>LOCO</vt:lpstr>
      <vt:lpstr>FAS (Free Alongside  Ship) – Nama Pelabuhan Pengapalan</vt:lpstr>
      <vt:lpstr>PowerPoint Presentation</vt:lpstr>
      <vt:lpstr>PowerPoint Presentation</vt:lpstr>
      <vt:lpstr>FOB (Free On Board ) – Nama Pelabuhan pengapalan</vt:lpstr>
      <vt:lpstr>PowerPoint Presentation</vt:lpstr>
      <vt:lpstr>PowerPoint Presentation</vt:lpstr>
      <vt:lpstr>CFR (Cost and Freight)</vt:lpstr>
      <vt:lpstr>CFR (Cost and Freight)</vt:lpstr>
      <vt:lpstr>PowerPoint Presentation</vt:lpstr>
      <vt:lpstr>PowerPoint Presentation</vt:lpstr>
      <vt:lpstr>CIF  ( Cost Insurance and Freight) – Nama Pelabuhan Tujuan</vt:lpstr>
      <vt:lpstr>PowerPoint Presentation</vt:lpstr>
      <vt:lpstr>PowerPoint Presentation</vt:lpstr>
      <vt:lpstr>C&amp;F (Cost and Freight)</vt:lpstr>
      <vt:lpstr>FRANKO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DDP</cp:lastModifiedBy>
  <cp:revision>83</cp:revision>
  <dcterms:created xsi:type="dcterms:W3CDTF">2013-08-21T19:17:07Z</dcterms:created>
  <dcterms:modified xsi:type="dcterms:W3CDTF">2015-10-21T10:01:54Z</dcterms:modified>
</cp:coreProperties>
</file>