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2" r:id="rId30"/>
    <p:sldId id="285" r:id="rId31"/>
    <p:sldId id="286" r:id="rId3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54381C"/>
    <a:srgbClr val="A50021"/>
    <a:srgbClr val="FFFFA3"/>
    <a:srgbClr val="E6E6C4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>
        <p:scale>
          <a:sx n="89" d="100"/>
          <a:sy n="89" d="100"/>
        </p:scale>
        <p:origin x="-240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BEF67-9573-46D4-B066-4B81E72A2C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07C51-1411-4AC8-A7DD-CC47FC29EC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40215-24FC-4BEC-879F-825BF9633E2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8F90F-E323-484C-B5A0-8D86069F739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B2814-5975-484D-8936-EC506921F84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D016B-FE8A-44E8-A87B-B632F03861F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F7D9-B371-43AC-8257-5A074FBD0AD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685CA-09A7-4117-B2B6-F97C01A84E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D4E47-BD8A-483C-9D4F-4901CD024F6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D58EF-5939-4229-AD8D-3053A003973F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76D6C-EF35-4B1D-A399-E18E29EB393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6FE7B6-839B-4AD8-B047-4754952C1B3E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Y" sz="3600" b="1" dirty="0" smtClean="0">
                <a:solidFill>
                  <a:srgbClr val="422C16"/>
                </a:solidFill>
              </a:rPr>
              <a:t>SYARAT PEMBAYARAN DALAM JUAL BELI PERUSAHAAN</a:t>
            </a:r>
            <a:endParaRPr lang="en-US" sz="3600" dirty="0">
              <a:solidFill>
                <a:srgbClr val="422C16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 err="1" smtClean="0">
                <a:solidFill>
                  <a:srgbClr val="422C16"/>
                </a:solidFill>
              </a:rPr>
              <a:t>Hukum</a:t>
            </a:r>
            <a:r>
              <a:rPr lang="en-US" sz="2400" b="1" dirty="0" smtClean="0">
                <a:solidFill>
                  <a:srgbClr val="422C16"/>
                </a:solidFill>
              </a:rPr>
              <a:t> </a:t>
            </a:r>
            <a:r>
              <a:rPr lang="en-US" sz="2400" b="1" dirty="0" err="1" smtClean="0">
                <a:solidFill>
                  <a:srgbClr val="422C16"/>
                </a:solidFill>
              </a:rPr>
              <a:t>Jual</a:t>
            </a:r>
            <a:r>
              <a:rPr lang="en-US" sz="2400" b="1" dirty="0" smtClean="0">
                <a:solidFill>
                  <a:srgbClr val="422C16"/>
                </a:solidFill>
              </a:rPr>
              <a:t> </a:t>
            </a:r>
            <a:r>
              <a:rPr lang="en-US" sz="2400" b="1" dirty="0" err="1" smtClean="0">
                <a:solidFill>
                  <a:srgbClr val="422C16"/>
                </a:solidFill>
              </a:rPr>
              <a:t>Beli</a:t>
            </a:r>
            <a:r>
              <a:rPr lang="en-US" sz="2400" b="1" dirty="0" smtClean="0">
                <a:solidFill>
                  <a:srgbClr val="422C16"/>
                </a:solidFill>
              </a:rPr>
              <a:t> Perusahaan - 04 </a:t>
            </a:r>
            <a:endParaRPr lang="es-ES" sz="2400" b="1" dirty="0" smtClean="0">
              <a:solidFill>
                <a:srgbClr val="422C16"/>
              </a:solidFill>
            </a:endParaRPr>
          </a:p>
          <a:p>
            <a:endParaRPr lang="en-US" sz="2400" dirty="0">
              <a:solidFill>
                <a:srgbClr val="422C1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PERTANYAAN: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Mengapa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BERSEDIA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menerbitkan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berarti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nanti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terikat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tips: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kata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kuncinya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“Credit”)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penerbit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harus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disebutkan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eksplisit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bahwa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menundukkan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Uniform Customs and Practice for Documentary Credits</a:t>
            </a:r>
            <a:r>
              <a:rPr lang="en-U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2007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Revision, ICC Publication no. 600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(UCP 600)</a:t>
            </a:r>
          </a:p>
          <a:p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Dokumen-2 yang </a:t>
            </a:r>
            <a:r>
              <a:rPr lang="en-US" sz="3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Dipersyaratkan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dalam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Letter of Credit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Berdasarkan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 2 UCP 600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penerbit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wajib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jual-beli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sepanjang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menunjukkan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dokumen-2 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dipersyaratkan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jual-beli-nya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umumnya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dokumen-2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dipersyaratkan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mengklaim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Bill </a:t>
            </a:r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Lading/Airway Bill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yaitu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pengangkutan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pengangkut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pengirim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Invoice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Policy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insurance (polis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asuransi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Certificate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inspection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Packing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menyerahkan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semua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dokumen-2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dipersyaratkan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menahan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semua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dokumen-2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diperolehnya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sampai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melunasi</a:t>
            </a:r>
            <a:r>
              <a:rPr lang="en-US" sz="28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Credit-</a:t>
            </a:r>
            <a:r>
              <a:rPr lang="en-US" sz="2800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nya</a:t>
            </a:r>
            <a:r>
              <a:rPr lang="en-US" sz="28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28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Tanpa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Bill of Lading,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mengklaim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barang-barang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dibawa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Pengangkut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Mengapa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Digunakan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L/C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Resiko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sangat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tinggi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terutama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mengenal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lain.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yakin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reputasi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sanggup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yakin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apakah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dikirim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sesuai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diperjanjikan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diperlukan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ke-3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mengamankan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mereka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(bank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Pengangkut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Asuransi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Tapi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ingat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!!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ketiga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tsb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jelas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membutuhkan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fee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sedikit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Pembayaran</a:t>
            </a:r>
            <a: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</a:t>
            </a:r>
            <a: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Muka</a:t>
            </a: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40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Advance Payment</a:t>
            </a: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dahulu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melalui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perintah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transfer bank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rekening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sebelum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mengirimkan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diperjanjikan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menerima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keseluruhan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maupun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sebagian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kemudian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kewajibannya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mengirimkan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dikirim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tercatat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Beberapa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variasi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advance payment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keseluruhan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termasuk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ongkos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angkut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asuransi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semua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biaya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disepakati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bisnis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mereka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pengiriman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menyelesaikan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seluruh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kewajibannya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sepanjang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mengenai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lagi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biaya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tambahan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harus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dibayar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dikenal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istilah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payment with order. </a:t>
            </a:r>
            <a:endParaRPr lang="en-US" sz="2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sebagian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dahulu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misalnya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saja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Biaya-biaya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lain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sesuai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diperjanjikan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misalnya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ongkos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angkut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asuransi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biaya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lainnya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dibayar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kewajibannya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mengirimkan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endParaRPr lang="en-US" sz="2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Penagihan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umumnya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dilakukan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mempergunakan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inkaso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collection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Unsur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esensial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perjanjian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adanya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penyerahan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milik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pembayarannya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harus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uang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uang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bukanlah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perjanjian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melainkan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barter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tukar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menukar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Mengapa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digunakan</a:t>
            </a: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Advance </a:t>
            </a:r>
            <a:r>
              <a:rPr lang="en-US" sz="36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Payment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Advance payment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umumnya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dipilih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apabila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mereka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terdapat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hubungan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bisnis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berjalan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advance </a:t>
            </a:r>
            <a:r>
              <a:rPr lang="en-US" sz="2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payment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mengandung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resiko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khususnya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dahulu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Keuntungan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menggunakan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dvance payment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mengurangi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biaya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perbankan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dibandingkan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penggunaan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L/C.</a:t>
            </a:r>
          </a:p>
          <a:p>
            <a:endParaRPr lang="en-US" sz="2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Pembayaran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Kemudian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36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Open Account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dulu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pengiriman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melalui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perintah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transfer bank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rekening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account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pemilik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tercantum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ekspor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tetapi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dokumen-2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ekspor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diserahkan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melainkan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diserahkan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BANK-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nya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Mengapa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digunakan</a:t>
            </a: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Open Account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melihat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dikirimkan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dulu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melihat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memeriksa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dahulu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spesifikasi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diperjanjikan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kemudian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memiliki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waktu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menyatakan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penolakan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dikirimkan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memiliki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waktu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cukup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longgar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menyediakan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guna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account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jarang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pihak-pihak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belum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saling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mengenal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reputasi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mitra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umumnya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sz="2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account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banyak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dilakukan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</a:t>
            </a:r>
            <a:r>
              <a:rPr lang="en-US" sz="2600" dirty="0"/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kemudian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(open account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induk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sebenarnya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memberikan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pembiayaan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KONSINYASI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variasi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lain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account.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dahulu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mengirimkan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berkewajiban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berhasil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ketiga</a:t>
            </a: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Mengingat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resiko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konsinyasi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khususnya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PENJUAL,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umumnya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konsinyasi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kecuali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pihak-pihak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lama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saling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mengenal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berulang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kali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kerjasama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bisnis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Mengapa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digunakan</a:t>
            </a: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i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Konsinyasi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eksportir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memperoleh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keuntungan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berupa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kemudahan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memasarkan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luar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negeri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banyak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diminati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importir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importir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sangat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menguntungkan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perlu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mengeluarkan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dahulu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Konsinyasi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banyak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praktek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hubungan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kerja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Perusahaan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DISTRIBUTOR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KOMISIONER.</a:t>
            </a:r>
          </a:p>
          <a:p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Inkaso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Collection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inkaso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menyerahkan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belum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melunasi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melunasi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sebagian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barangnya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Collection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mempergunakan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jasa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penagihan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amanat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penagihan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Penagihan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didasarkan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dokumen-dokumen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ekspor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diterbitkan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menerima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amanat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penagihan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remitting bank)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menerima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meneruskan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collection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“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tertarik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(</a:t>
            </a:r>
            <a:r>
              <a:rPr lang="en-US" sz="2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drawee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Remitting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dibantu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Collecting Bank 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Presenting 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menyampaikan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dokumen-dokumen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drawee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drawee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remitting bank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dokumen-2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diserahkan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remitting 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sehingga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mengklaim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barang-2nya yang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dibawa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disimpan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pengangkut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Remitting 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menyerahkan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diterimanya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Pembayaran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dalam</a:t>
            </a: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Jual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Beli</a:t>
            </a: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Perusahaan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perniagaan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khususnya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ekspor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jarang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sekali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tunai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termasuk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ekspor-impor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dilakukan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berbagai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diantaranya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</a:t>
            </a:r>
          </a:p>
          <a:p>
            <a:pPr lvl="1"/>
            <a:r>
              <a:rPr lang="en-US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Letter of Credit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(L/C)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paling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umum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dewasa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khususnya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ekspor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muka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advance payment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kemudian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account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Konsinyasi</a:t>
            </a:r>
            <a:endParaRPr lang="en-U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Inkaso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0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incasso</a:t>
            </a:r>
            <a:r>
              <a:rPr lang="en-US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/ collection / debit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kebiasaan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sering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menggunakan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incasso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ICC Uniform Rules for Collections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1994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Revision, ICC Publication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No.522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disingkat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(URC 522)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Dibandingkan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incasso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berkembang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prakteknya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ICC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belum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merevisi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Rules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ttg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Collection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sejak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1994.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Sedang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Rules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reguler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direvisi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Terakhir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yaitu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tahun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2007.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INGAT 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KUHD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maupun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KUHPerdata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mengatur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tentang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Cara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prakteknya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tunduk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Kebiasaan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Rules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dikompilasi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International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Chamber of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Commerce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(ICC)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LETTER OF CREDIT (L/C)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Kebiasaan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syarat-syarat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dikompilasikan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International Chamber of Commerce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(ICC)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Uniform Customs and Practice for Documentary Credits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2007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Revision, ICC Publication no. 600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(UCP 600)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Pembayaran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dengan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L/C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&amp;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menyepakati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jual-beli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eksplisit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menyebutkan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bahwa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dilakukan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setuju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menghubungi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bank-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memohon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menerbitkan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bank-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setuju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menerbitkan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L/C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.....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Berlaku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ketentuan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 2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UCP 600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L/C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JANJI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issuing bank (bank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penerbit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L/C) </a:t>
            </a:r>
            <a:r>
              <a:rPr lang="en-US" sz="24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jual-beli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sepanjang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menunjukkan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dokumen-2 yang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dipersyaratkan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jual-beli-nya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ketentuan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kewajiban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jual-beli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BERALIH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issuing bank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menerbitkan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L/C.</a:t>
            </a:r>
          </a:p>
          <a:p>
            <a:pPr lvl="1"/>
            <a:r>
              <a:rPr lang="en-US" sz="2400" b="1" u="sng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L/C</a:t>
            </a:r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perikatan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issuing bank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TERPISAH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sekali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US" sz="2400" dirty="0" err="1"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membayarkan</a:t>
            </a:r>
            <a:r>
              <a:rPr lang="en-US" sz="2400" dirty="0">
                <a:latin typeface="+mn-lt"/>
                <a:ea typeface="+mn-ea"/>
                <a:cs typeface="+mn-cs"/>
              </a:rPr>
              <a:t> L/C </a:t>
            </a:r>
            <a:r>
              <a:rPr lang="en-US" sz="2400" dirty="0" err="1">
                <a:latin typeface="+mn-lt"/>
                <a:ea typeface="+mn-ea"/>
                <a:cs typeface="+mn-cs"/>
              </a:rPr>
              <a:t>ke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latin typeface="+mn-lt"/>
                <a:ea typeface="+mn-ea"/>
                <a:cs typeface="+mn-cs"/>
              </a:rPr>
              <a:t>, </a:t>
            </a:r>
            <a:r>
              <a:rPr lang="en-US" sz="2400" i="1" dirty="0">
                <a:latin typeface="+mn-lt"/>
                <a:ea typeface="+mn-ea"/>
                <a:cs typeface="+mn-cs"/>
              </a:rPr>
              <a:t>issuing bank </a:t>
            </a:r>
            <a:r>
              <a:rPr lang="en-US" sz="2400" dirty="0" err="1">
                <a:latin typeface="+mn-lt"/>
                <a:ea typeface="+mn-ea"/>
                <a:cs typeface="+mn-cs"/>
              </a:rPr>
              <a:t>biasanya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meminta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bantuan</a:t>
            </a:r>
            <a:r>
              <a:rPr lang="en-US" sz="2400" dirty="0">
                <a:latin typeface="+mn-lt"/>
                <a:ea typeface="+mn-ea"/>
                <a:cs typeface="+mn-cs"/>
              </a:rPr>
              <a:t> bank </a:t>
            </a:r>
            <a:r>
              <a:rPr lang="en-US" sz="2400" dirty="0" err="1">
                <a:latin typeface="+mn-lt"/>
                <a:ea typeface="+mn-ea"/>
                <a:cs typeface="+mn-cs"/>
              </a:rPr>
              <a:t>korespondennya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latin typeface="+mn-lt"/>
                <a:ea typeface="+mn-ea"/>
                <a:cs typeface="+mn-cs"/>
              </a:rPr>
              <a:t>di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negara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si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latin typeface="+mn-lt"/>
                <a:ea typeface="+mn-ea"/>
                <a:cs typeface="+mn-cs"/>
              </a:rPr>
              <a:t> (</a:t>
            </a:r>
            <a:r>
              <a:rPr lang="en-US" sz="2400" i="1" dirty="0">
                <a:latin typeface="+mn-lt"/>
                <a:ea typeface="+mn-ea"/>
                <a:cs typeface="+mn-cs"/>
              </a:rPr>
              <a:t>advising bank</a:t>
            </a:r>
            <a:r>
              <a:rPr lang="en-US" sz="2400" dirty="0">
                <a:latin typeface="+mn-lt"/>
                <a:ea typeface="+mn-ea"/>
                <a:cs typeface="+mn-cs"/>
              </a:rPr>
              <a:t>) </a:t>
            </a:r>
            <a:r>
              <a:rPr lang="en-US" sz="2400" dirty="0" err="1"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US" sz="2400" dirty="0" err="1" smtClean="0">
                <a:latin typeface="+mn-lt"/>
                <a:ea typeface="+mn-ea"/>
                <a:cs typeface="+mn-cs"/>
              </a:rPr>
              <a:t>Memberi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tahu</a:t>
            </a:r>
            <a:r>
              <a:rPr lang="en-US" sz="2400" dirty="0">
                <a:latin typeface="+mn-lt"/>
                <a:ea typeface="+mn-ea"/>
                <a:cs typeface="+mn-cs"/>
              </a:rPr>
              <a:t> (</a:t>
            </a:r>
            <a:r>
              <a:rPr lang="en-US" sz="2400" dirty="0" err="1">
                <a:latin typeface="+mn-lt"/>
                <a:ea typeface="+mn-ea"/>
                <a:cs typeface="+mn-cs"/>
              </a:rPr>
              <a:t>meng</a:t>
            </a:r>
            <a:r>
              <a:rPr lang="en-US" sz="2400" dirty="0">
                <a:latin typeface="+mn-lt"/>
                <a:ea typeface="+mn-ea"/>
                <a:cs typeface="+mn-cs"/>
              </a:rPr>
              <a:t>-</a:t>
            </a:r>
            <a:r>
              <a:rPr lang="en-US" sz="2400" i="1" dirty="0">
                <a:latin typeface="+mn-lt"/>
                <a:ea typeface="+mn-ea"/>
                <a:cs typeface="+mn-cs"/>
              </a:rPr>
              <a:t>advice</a:t>
            </a:r>
            <a:r>
              <a:rPr lang="en-US" sz="2400" dirty="0">
                <a:latin typeface="+mn-lt"/>
                <a:ea typeface="+mn-ea"/>
                <a:cs typeface="+mn-cs"/>
              </a:rPr>
              <a:t>) </a:t>
            </a:r>
            <a:r>
              <a:rPr lang="en-US" sz="2400" dirty="0" err="1">
                <a:latin typeface="+mn-lt"/>
                <a:ea typeface="+mn-ea"/>
                <a:cs typeface="+mn-cs"/>
              </a:rPr>
              <a:t>si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tentang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tersedianya</a:t>
            </a:r>
            <a:r>
              <a:rPr lang="en-US" sz="2400" dirty="0">
                <a:latin typeface="+mn-lt"/>
                <a:ea typeface="+mn-ea"/>
                <a:cs typeface="+mn-cs"/>
              </a:rPr>
              <a:t> L/C </a:t>
            </a:r>
            <a:r>
              <a:rPr lang="en-US" sz="2400" dirty="0" err="1"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si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400" dirty="0" err="1" smtClean="0">
                <a:latin typeface="+mn-lt"/>
                <a:ea typeface="+mn-ea"/>
                <a:cs typeface="+mn-cs"/>
              </a:rPr>
              <a:t>Mengumpulkan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 dokumen-2 yang </a:t>
            </a:r>
            <a:r>
              <a:rPr lang="en-US" sz="2400" dirty="0" err="1">
                <a:latin typeface="+mn-lt"/>
                <a:ea typeface="+mn-ea"/>
                <a:cs typeface="+mn-cs"/>
              </a:rPr>
              <a:t>harus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diserahkan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oleh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si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sebelum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dia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dapat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mengklaim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latin typeface="+mn-lt"/>
                <a:ea typeface="+mn-ea"/>
                <a:cs typeface="+mn-cs"/>
              </a:rPr>
              <a:t> L/C</a:t>
            </a:r>
          </a:p>
          <a:p>
            <a:pPr lvl="1"/>
            <a:r>
              <a:rPr lang="en-US" sz="2400" dirty="0" err="1" smtClean="0">
                <a:latin typeface="+mn-lt"/>
                <a:ea typeface="+mn-ea"/>
                <a:cs typeface="+mn-cs"/>
              </a:rPr>
              <a:t>Mengirimkan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 dokumen-2 </a:t>
            </a:r>
            <a:r>
              <a:rPr lang="en-US" sz="2400" dirty="0" err="1" smtClean="0">
                <a:latin typeface="+mn-lt"/>
                <a:ea typeface="+mn-ea"/>
                <a:cs typeface="+mn-cs"/>
              </a:rPr>
              <a:t>tersebut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ke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i="1" dirty="0">
                <a:latin typeface="+mn-lt"/>
                <a:ea typeface="+mn-ea"/>
                <a:cs typeface="+mn-cs"/>
              </a:rPr>
              <a:t>issuing bank 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yang </a:t>
            </a:r>
            <a:r>
              <a:rPr lang="en-US" sz="2400" dirty="0" err="1">
                <a:latin typeface="+mn-lt"/>
                <a:ea typeface="+mn-ea"/>
                <a:cs typeface="+mn-cs"/>
              </a:rPr>
              <a:t>kemudian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akan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membayarkan</a:t>
            </a:r>
            <a:r>
              <a:rPr lang="en-US" sz="2400" dirty="0">
                <a:latin typeface="+mn-lt"/>
                <a:ea typeface="+mn-ea"/>
                <a:cs typeface="+mn-cs"/>
              </a:rPr>
              <a:t> L/C </a:t>
            </a:r>
            <a:r>
              <a:rPr lang="en-US" sz="2400" dirty="0" err="1">
                <a:latin typeface="+mn-lt"/>
                <a:ea typeface="+mn-ea"/>
                <a:cs typeface="+mn-cs"/>
              </a:rPr>
              <a:t>pada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si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latin typeface="+mn-lt"/>
                <a:ea typeface="+mn-ea"/>
                <a:cs typeface="+mn-cs"/>
              </a:rPr>
              <a:t>dengan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bantuan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i="1" dirty="0">
                <a:latin typeface="+mn-lt"/>
                <a:ea typeface="+mn-ea"/>
                <a:cs typeface="+mn-cs"/>
              </a:rPr>
              <a:t>advising bank</a:t>
            </a:r>
            <a:r>
              <a:rPr lang="en-US" sz="2400" dirty="0">
                <a:latin typeface="+mn-lt"/>
                <a:ea typeface="+mn-ea"/>
                <a:cs typeface="+mn-cs"/>
              </a:rPr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596</Template>
  <TotalTime>8755</TotalTime>
  <Words>1488</Words>
  <Application>Microsoft Office PowerPoint</Application>
  <PresentationFormat>On-screen Show (4:3)</PresentationFormat>
  <Paragraphs>107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Diseño predeterminado</vt:lpstr>
      <vt:lpstr>SYARAT PEMBAYARAN DALAM JUAL BELI PERUSAHAAN</vt:lpstr>
      <vt:lpstr>PowerPoint Presentation</vt:lpstr>
      <vt:lpstr>Pembayaran dalam Jual Beli Perusahaan</vt:lpstr>
      <vt:lpstr>INGAT !!!</vt:lpstr>
      <vt:lpstr>LETTER OF CREDIT (L/C)</vt:lpstr>
      <vt:lpstr>Pembayaran dengan L/C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Dokumen-2 yang Dipersyaratkan dalam Letter of Credit</vt:lpstr>
      <vt:lpstr>PowerPoint Presentation</vt:lpstr>
      <vt:lpstr>PowerPoint Presentation</vt:lpstr>
      <vt:lpstr>Mengapa Digunakan L/C ?</vt:lpstr>
      <vt:lpstr>PowerPoint Presentation</vt:lpstr>
      <vt:lpstr>Pembayaran di Muka  (Advance Payment)</vt:lpstr>
      <vt:lpstr>PowerPoint Presentation</vt:lpstr>
      <vt:lpstr>PowerPoint Presentation</vt:lpstr>
      <vt:lpstr>Mengapa digunakan Advance Payment</vt:lpstr>
      <vt:lpstr>Pembayaran Kemudian (Open Account)</vt:lpstr>
      <vt:lpstr>Mengapa digunakan Open Account</vt:lpstr>
      <vt:lpstr>PowerPoint Presentation</vt:lpstr>
      <vt:lpstr>KONSINYASI</vt:lpstr>
      <vt:lpstr>PowerPoint Presentation</vt:lpstr>
      <vt:lpstr>Mengapa digunakan Konsinyasi</vt:lpstr>
      <vt:lpstr>Inkaso (Collection)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DDP</cp:lastModifiedBy>
  <cp:revision>843</cp:revision>
  <dcterms:created xsi:type="dcterms:W3CDTF">2010-05-23T14:28:12Z</dcterms:created>
  <dcterms:modified xsi:type="dcterms:W3CDTF">2015-10-21T10:03:00Z</dcterms:modified>
</cp:coreProperties>
</file>