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9" r:id="rId20"/>
    <p:sldId id="260" r:id="rId21"/>
    <p:sldId id="283" r:id="rId22"/>
    <p:sldId id="284" r:id="rId23"/>
    <p:sldId id="285" r:id="rId24"/>
    <p:sldId id="282" r:id="rId25"/>
    <p:sldId id="286" r:id="rId26"/>
    <p:sldId id="281" r:id="rId27"/>
    <p:sldId id="287" r:id="rId28"/>
    <p:sldId id="28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00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E7A31-CB64-477F-8314-28C700011F0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6637B-9979-49D8-92E8-17348F8F59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E7A31-CB64-477F-8314-28C700011F0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6637B-9979-49D8-92E8-17348F8F59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E7A31-CB64-477F-8314-28C700011F0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6637B-9979-49D8-92E8-17348F8F59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E7A31-CB64-477F-8314-28C700011F0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6637B-9979-49D8-92E8-17348F8F59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E7A31-CB64-477F-8314-28C700011F0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6637B-9979-49D8-92E8-17348F8F59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E7A31-CB64-477F-8314-28C700011F0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6637B-9979-49D8-92E8-17348F8F59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E7A31-CB64-477F-8314-28C700011F0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6637B-9979-49D8-92E8-17348F8F59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E7A31-CB64-477F-8314-28C700011F0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6637B-9979-49D8-92E8-17348F8F59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E7A31-CB64-477F-8314-28C700011F0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6637B-9979-49D8-92E8-17348F8F59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E7A31-CB64-477F-8314-28C700011F0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6637B-9979-49D8-92E8-17348F8F59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CE7A31-CB64-477F-8314-28C700011F0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6637B-9979-49D8-92E8-17348F8F59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7CE7A31-CB64-477F-8314-28C700011F04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FA6637B-9979-49D8-92E8-17348F8F59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PARA PIHAK YANG TERLIBAT TRAKSAKSI Letter of credit (</a:t>
            </a:r>
            <a:r>
              <a:rPr lang="en-US" b="1" dirty="0" err="1" smtClean="0"/>
              <a:t>l/c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 smtClean="0"/>
              <a:t>Hukum</a:t>
            </a:r>
            <a:r>
              <a:rPr lang="en-US" b="1" dirty="0" smtClean="0"/>
              <a:t> </a:t>
            </a:r>
            <a:r>
              <a:rPr lang="en-US" b="1" dirty="0" err="1" smtClean="0"/>
              <a:t>Jual</a:t>
            </a:r>
            <a:r>
              <a:rPr lang="en-US" b="1" dirty="0" smtClean="0"/>
              <a:t> </a:t>
            </a:r>
            <a:r>
              <a:rPr lang="en-US" b="1" dirty="0" err="1" smtClean="0"/>
              <a:t>Beli</a:t>
            </a:r>
            <a:r>
              <a:rPr lang="en-US" b="1" dirty="0" smtClean="0"/>
              <a:t> Perusahaan - 08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 Claiming 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pihak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pembayaran</a:t>
            </a:r>
            <a:r>
              <a:rPr lang="en-US" sz="2800" dirty="0" smtClean="0"/>
              <a:t>, </a:t>
            </a:r>
            <a:r>
              <a:rPr lang="en-US" sz="2800" dirty="0" err="1" smtClean="0"/>
              <a:t>menjanjikan</a:t>
            </a:r>
            <a:r>
              <a:rPr lang="en-US" sz="2800" dirty="0" smtClean="0"/>
              <a:t> </a:t>
            </a:r>
            <a:r>
              <a:rPr lang="en-US" sz="2800" dirty="0" err="1" smtClean="0"/>
              <a:t>penangguhan</a:t>
            </a:r>
            <a:r>
              <a:rPr lang="en-US" sz="2800" dirty="0" smtClean="0"/>
              <a:t> </a:t>
            </a:r>
            <a:r>
              <a:rPr lang="en-US" sz="2800" dirty="0" err="1" smtClean="0"/>
              <a:t>pembayaran</a:t>
            </a:r>
            <a:r>
              <a:rPr lang="en-US" sz="2800" dirty="0" smtClean="0"/>
              <a:t>, </a:t>
            </a:r>
            <a:r>
              <a:rPr lang="en-US" sz="2800" dirty="0" err="1" smtClean="0"/>
              <a:t>mengaksep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menegosier</a:t>
            </a:r>
            <a:r>
              <a:rPr lang="en-US" sz="2800" dirty="0" smtClean="0"/>
              <a:t> </a:t>
            </a:r>
            <a:r>
              <a:rPr lang="en-US" sz="2800" dirty="0" err="1" smtClean="0"/>
              <a:t>wesel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L/C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mempresentir</a:t>
            </a:r>
            <a:r>
              <a:rPr lang="en-US" sz="2800" dirty="0" smtClean="0"/>
              <a:t> </a:t>
            </a:r>
            <a:r>
              <a:rPr lang="en-US" sz="2800" i="1" dirty="0" smtClean="0"/>
              <a:t>reimbursement claim</a:t>
            </a:r>
            <a:r>
              <a:rPr lang="en-US" sz="2800" dirty="0" smtClean="0"/>
              <a:t> </a:t>
            </a:r>
            <a:r>
              <a:rPr lang="en-US" sz="2800" dirty="0" err="1" smtClean="0"/>
              <a:t>kepada</a:t>
            </a:r>
            <a:r>
              <a:rPr lang="en-US" sz="2800" dirty="0" smtClean="0"/>
              <a:t> </a:t>
            </a:r>
            <a:r>
              <a:rPr lang="en-US" sz="2800" i="1" dirty="0" smtClean="0"/>
              <a:t>reimbursing bank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 Paying 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pihak</a:t>
            </a:r>
            <a:r>
              <a:rPr lang="en-US" sz="2800" dirty="0" smtClean="0"/>
              <a:t> yang:</a:t>
            </a:r>
          </a:p>
          <a:p>
            <a:pPr lvl="0">
              <a:lnSpc>
                <a:spcPct val="110000"/>
              </a:lnSpc>
            </a:pPr>
            <a:r>
              <a:rPr lang="en-US" sz="2800" dirty="0" err="1" smtClean="0"/>
              <a:t>Ditunjuk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 </a:t>
            </a:r>
            <a:r>
              <a:rPr lang="en-US" sz="2800" i="1" dirty="0" smtClean="0"/>
              <a:t>issuing bank</a:t>
            </a:r>
            <a:r>
              <a:rPr lang="en-US" sz="2800" dirty="0" smtClean="0"/>
              <a:t> 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membayar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 </a:t>
            </a:r>
            <a:r>
              <a:rPr lang="en-US" sz="2800" i="1" dirty="0" smtClean="0"/>
              <a:t>beneficiary</a:t>
            </a:r>
            <a:r>
              <a:rPr lang="en-US" sz="2800" dirty="0" smtClean="0"/>
              <a:t> </a:t>
            </a:r>
            <a:r>
              <a:rPr lang="en-US" sz="2800" dirty="0" err="1" smtClean="0"/>
              <a:t>sepanjang</a:t>
            </a:r>
            <a:r>
              <a:rPr lang="en-US" sz="2800" dirty="0" smtClean="0"/>
              <a:t> </a:t>
            </a:r>
            <a:r>
              <a:rPr lang="en-US" sz="2800" dirty="0" err="1" smtClean="0"/>
              <a:t>syarat</a:t>
            </a:r>
            <a:r>
              <a:rPr lang="en-US" sz="2800" dirty="0" smtClean="0"/>
              <a:t> L/C </a:t>
            </a:r>
            <a:r>
              <a:rPr lang="en-US" sz="2800" dirty="0" err="1" smtClean="0"/>
              <a:t>dipenuhi</a:t>
            </a:r>
            <a:endParaRPr lang="en-US" sz="2800" dirty="0" smtClean="0"/>
          </a:p>
          <a:p>
            <a:pPr lvl="0">
              <a:lnSpc>
                <a:spcPct val="110000"/>
              </a:lnSpc>
            </a:pPr>
            <a:r>
              <a:rPr lang="en-US" sz="2800" dirty="0" err="1" smtClean="0"/>
              <a:t>Menerima</a:t>
            </a:r>
            <a:r>
              <a:rPr lang="en-US" sz="2800" dirty="0" smtClean="0"/>
              <a:t> </a:t>
            </a:r>
            <a:r>
              <a:rPr lang="en-US" sz="2800" dirty="0" err="1" smtClean="0"/>
              <a:t>dokumen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beneficiary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memeriksa</a:t>
            </a:r>
            <a:r>
              <a:rPr lang="en-US" sz="2800" dirty="0" smtClean="0"/>
              <a:t>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syarat</a:t>
            </a:r>
            <a:r>
              <a:rPr lang="en-US" sz="2800" dirty="0" smtClean="0"/>
              <a:t> L/C</a:t>
            </a:r>
          </a:p>
          <a:p>
            <a:pPr lvl="0">
              <a:lnSpc>
                <a:spcPct val="110000"/>
              </a:lnSpc>
            </a:pPr>
            <a:r>
              <a:rPr lang="en-US" sz="2800" dirty="0" err="1" smtClean="0"/>
              <a:t>Mengirim</a:t>
            </a:r>
            <a:r>
              <a:rPr lang="en-US" sz="2800" dirty="0" smtClean="0"/>
              <a:t> </a:t>
            </a:r>
            <a:r>
              <a:rPr lang="en-US" sz="2800" dirty="0" err="1" smtClean="0"/>
              <a:t>dokumen</a:t>
            </a:r>
            <a:r>
              <a:rPr lang="en-US" sz="2800" dirty="0" smtClean="0"/>
              <a:t>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meminta</a:t>
            </a:r>
            <a:r>
              <a:rPr lang="en-US" sz="2800" dirty="0" smtClean="0"/>
              <a:t> </a:t>
            </a:r>
            <a:r>
              <a:rPr lang="en-US" sz="2800" i="1" dirty="0" smtClean="0"/>
              <a:t>reimbursement</a:t>
            </a:r>
            <a:r>
              <a:rPr lang="en-US" sz="2800" dirty="0" smtClean="0"/>
              <a:t> </a:t>
            </a:r>
            <a:r>
              <a:rPr lang="en-US" sz="2800" dirty="0" err="1" smtClean="0"/>
              <a:t>kepada</a:t>
            </a:r>
            <a:r>
              <a:rPr lang="en-US" sz="2800" dirty="0" smtClean="0"/>
              <a:t> </a:t>
            </a:r>
            <a:r>
              <a:rPr lang="en-US" sz="2800" i="1" dirty="0" smtClean="0"/>
              <a:t>issuing bank</a:t>
            </a:r>
            <a:endParaRPr lang="en-US" sz="2800" dirty="0" smtClean="0"/>
          </a:p>
          <a:p>
            <a:pPr>
              <a:lnSpc>
                <a:spcPct val="11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 Accepting 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yang:</a:t>
            </a:r>
          </a:p>
          <a:p>
            <a:pPr lvl="0">
              <a:lnSpc>
                <a:spcPct val="120000"/>
              </a:lnSpc>
            </a:pP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 </a:t>
            </a:r>
            <a:r>
              <a:rPr lang="en-US" i="1" dirty="0" smtClean="0"/>
              <a:t>issuing bank</a:t>
            </a:r>
            <a:r>
              <a:rPr lang="en-US" dirty="0" smtClean="0"/>
              <a:t> 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mengaksep</a:t>
            </a:r>
            <a:r>
              <a:rPr lang="en-US" dirty="0" smtClean="0"/>
              <a:t> </a:t>
            </a:r>
            <a:r>
              <a:rPr lang="en-US" i="1" dirty="0" smtClean="0"/>
              <a:t>draft</a:t>
            </a:r>
            <a:r>
              <a:rPr lang="en-US" dirty="0" smtClean="0"/>
              <a:t> 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jatuh</a:t>
            </a:r>
            <a:r>
              <a:rPr lang="en-US" dirty="0" smtClean="0"/>
              <a:t> tempo (</a:t>
            </a:r>
            <a:r>
              <a:rPr lang="en-US" i="1" dirty="0" smtClean="0"/>
              <a:t>due/ maturity date</a:t>
            </a:r>
            <a:r>
              <a:rPr lang="en-US" dirty="0" smtClean="0"/>
              <a:t>)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L/C </a:t>
            </a:r>
            <a:r>
              <a:rPr lang="en-US" dirty="0" err="1" smtClean="0"/>
              <a:t>dipenuhi</a:t>
            </a:r>
            <a:endParaRPr lang="en-US" dirty="0" smtClean="0"/>
          </a:p>
          <a:p>
            <a:pPr lvl="0">
              <a:lnSpc>
                <a:spcPct val="120000"/>
              </a:lnSpc>
            </a:pP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 </a:t>
            </a:r>
            <a:r>
              <a:rPr lang="en-US" i="1" dirty="0" smtClean="0"/>
              <a:t>beneficiary</a:t>
            </a:r>
            <a:r>
              <a:rPr lang="en-US" dirty="0" smtClean="0"/>
              <a:t> 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L/C</a:t>
            </a:r>
          </a:p>
          <a:p>
            <a:pPr lvl="0">
              <a:lnSpc>
                <a:spcPct val="120000"/>
              </a:lnSpc>
            </a:pPr>
            <a:r>
              <a:rPr lang="en-US" dirty="0" err="1" smtClean="0"/>
              <a:t>Mengirim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 </a:t>
            </a:r>
            <a:r>
              <a:rPr lang="en-US" i="1" dirty="0" smtClean="0"/>
              <a:t>reimbursement</a:t>
            </a:r>
            <a:r>
              <a:rPr lang="en-US" dirty="0" smtClean="0"/>
              <a:t> (</a:t>
            </a:r>
            <a:r>
              <a:rPr lang="en-US" dirty="0" err="1" smtClean="0"/>
              <a:t>menagih</a:t>
            </a:r>
            <a:r>
              <a:rPr lang="en-US" dirty="0" smtClean="0"/>
              <a:t>)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jatuh</a:t>
            </a:r>
            <a:r>
              <a:rPr lang="en-US" dirty="0" smtClean="0"/>
              <a:t> tempo </a:t>
            </a:r>
            <a:r>
              <a:rPr lang="en-US" dirty="0" err="1" smtClean="0"/>
              <a:t>kepada</a:t>
            </a:r>
            <a:r>
              <a:rPr lang="en-US" dirty="0" smtClean="0"/>
              <a:t> </a:t>
            </a:r>
            <a:r>
              <a:rPr lang="en-US" i="1" dirty="0" smtClean="0"/>
              <a:t>issuing bank</a:t>
            </a:r>
            <a:endParaRPr lang="en-US" dirty="0" smtClean="0"/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11. Nominated 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buNone/>
            </a:pP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yang:</a:t>
            </a:r>
          </a:p>
          <a:p>
            <a:pPr lvl="0">
              <a:lnSpc>
                <a:spcPct val="120000"/>
              </a:lnSpc>
            </a:pP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 </a:t>
            </a:r>
            <a:r>
              <a:rPr lang="en-US" i="1" dirty="0" smtClean="0"/>
              <a:t>issuing bank</a:t>
            </a:r>
            <a:r>
              <a:rPr lang="en-US" dirty="0" smtClean="0"/>
              <a:t> 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menegosiasi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mengaksep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L/C </a:t>
            </a:r>
            <a:r>
              <a:rPr lang="en-US" dirty="0" err="1" smtClean="0"/>
              <a:t>dipenuhi</a:t>
            </a:r>
            <a:endParaRPr lang="en-US" dirty="0" smtClean="0"/>
          </a:p>
          <a:p>
            <a:pPr lvl="0">
              <a:lnSpc>
                <a:spcPct val="120000"/>
              </a:lnSpc>
            </a:pP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 </a:t>
            </a:r>
            <a:r>
              <a:rPr lang="en-US" i="1" dirty="0" smtClean="0"/>
              <a:t>beneficiary</a:t>
            </a:r>
            <a:r>
              <a:rPr lang="en-US" dirty="0" smtClean="0"/>
              <a:t> 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L/C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Mengirim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 </a:t>
            </a:r>
            <a:r>
              <a:rPr lang="en-US" i="1" dirty="0" smtClean="0"/>
              <a:t>reimbursement</a:t>
            </a:r>
            <a:r>
              <a:rPr lang="en-US" dirty="0" smtClean="0"/>
              <a:t> </a:t>
            </a:r>
            <a:r>
              <a:rPr lang="en-US" dirty="0" err="1" smtClean="0"/>
              <a:t>dari</a:t>
            </a:r>
            <a:r>
              <a:rPr lang="en-US" dirty="0" smtClean="0"/>
              <a:t> </a:t>
            </a:r>
            <a:r>
              <a:rPr lang="en-US" i="1" dirty="0" smtClean="0"/>
              <a:t>issuing bank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i="1" dirty="0" err="1" smtClean="0"/>
              <a:t>Secara</a:t>
            </a:r>
            <a:r>
              <a:rPr lang="en-US" i="1" dirty="0" smtClean="0"/>
              <a:t>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langsung</a:t>
            </a:r>
            <a:r>
              <a:rPr lang="en-US" i="1" dirty="0" smtClean="0"/>
              <a:t> </a:t>
            </a:r>
            <a:r>
              <a:rPr lang="en-US" i="1" dirty="0" err="1" smtClean="0"/>
              <a:t>terkait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L/C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52600"/>
            <a:ext cx="7498080" cy="4495800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sz="2800" dirty="0" smtClean="0"/>
              <a:t>Perusahaan </a:t>
            </a:r>
            <a:r>
              <a:rPr lang="en-US" sz="2800" dirty="0" err="1" smtClean="0"/>
              <a:t>pengangkutan</a:t>
            </a:r>
            <a:r>
              <a:rPr lang="en-US" sz="2800" dirty="0" smtClean="0"/>
              <a:t> (carrier) </a:t>
            </a:r>
            <a:r>
              <a:rPr lang="en-US" sz="2800" dirty="0" err="1" smtClean="0"/>
              <a:t>darat</a:t>
            </a:r>
            <a:r>
              <a:rPr lang="en-US" sz="2800" dirty="0" smtClean="0"/>
              <a:t>, </a:t>
            </a:r>
            <a:r>
              <a:rPr lang="en-US" sz="2800" dirty="0" err="1" smtClean="0"/>
              <a:t>laut</a:t>
            </a:r>
            <a:r>
              <a:rPr lang="en-US" sz="2800" dirty="0" smtClean="0"/>
              <a:t>,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udara</a:t>
            </a:r>
            <a:endParaRPr lang="en-US" sz="2800" dirty="0" smtClean="0"/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/>
              <a:t>Perusahaan </a:t>
            </a:r>
            <a:r>
              <a:rPr lang="en-US" sz="2800" dirty="0" err="1" smtClean="0"/>
              <a:t>Asuransi</a:t>
            </a:r>
            <a:endParaRPr lang="en-US" sz="2800" dirty="0" smtClean="0"/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/>
              <a:t>Custom Broker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smtClean="0"/>
              <a:t>Perusahaan Surveyor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800" dirty="0" err="1" smtClean="0"/>
              <a:t>Departemen</a:t>
            </a:r>
            <a:r>
              <a:rPr lang="en-US" sz="2800" dirty="0" smtClean="0"/>
              <a:t> </a:t>
            </a:r>
            <a:r>
              <a:rPr lang="en-US" sz="2800" dirty="0" err="1" smtClean="0"/>
              <a:t>Perindustrian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Perdagangan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Kamar</a:t>
            </a:r>
            <a:r>
              <a:rPr lang="en-US" sz="2800" dirty="0" smtClean="0"/>
              <a:t> </a:t>
            </a:r>
            <a:r>
              <a:rPr lang="en-US" sz="2800" dirty="0" err="1" smtClean="0"/>
              <a:t>Dagang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Industri</a:t>
            </a:r>
            <a:r>
              <a:rPr lang="en-US" sz="2800" dirty="0" smtClean="0"/>
              <a:t> (KADIN)</a:t>
            </a: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1. Perusahaan </a:t>
            </a:r>
            <a:r>
              <a:rPr lang="en-US" sz="4400" dirty="0" err="1" smtClean="0"/>
              <a:t>pengangkutan</a:t>
            </a:r>
            <a:r>
              <a:rPr lang="en-US" sz="4400" dirty="0" smtClean="0"/>
              <a:t> (carrier) </a:t>
            </a:r>
            <a:r>
              <a:rPr lang="en-US" sz="4400" dirty="0" err="1" smtClean="0"/>
              <a:t>darat</a:t>
            </a:r>
            <a:r>
              <a:rPr lang="en-US" sz="4400" dirty="0" smtClean="0"/>
              <a:t>, </a:t>
            </a:r>
            <a:r>
              <a:rPr lang="en-US" sz="4400" dirty="0" err="1" smtClean="0"/>
              <a:t>laut</a:t>
            </a:r>
            <a:r>
              <a:rPr lang="en-US" sz="4400" dirty="0" smtClean="0"/>
              <a:t>, </a:t>
            </a:r>
            <a:r>
              <a:rPr lang="en-US" sz="4400" dirty="0" err="1" smtClean="0"/>
              <a:t>atau</a:t>
            </a:r>
            <a:r>
              <a:rPr lang="en-US" sz="4400" dirty="0" smtClean="0"/>
              <a:t> </a:t>
            </a:r>
            <a:r>
              <a:rPr lang="en-US" sz="4400" dirty="0" err="1" smtClean="0"/>
              <a:t>udara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28800"/>
            <a:ext cx="7498080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pihak</a:t>
            </a:r>
            <a:r>
              <a:rPr lang="en-US" sz="2800" dirty="0" smtClean="0"/>
              <a:t> yang:</a:t>
            </a:r>
          </a:p>
          <a:p>
            <a:pPr lvl="0"/>
            <a:r>
              <a:rPr lang="en-US" sz="2800" dirty="0" err="1" smtClean="0"/>
              <a:t>Menerima</a:t>
            </a:r>
            <a:r>
              <a:rPr lang="en-US" sz="2800" dirty="0" smtClean="0"/>
              <a:t> </a:t>
            </a:r>
            <a:r>
              <a:rPr lang="en-US" sz="2800" dirty="0" err="1" smtClean="0"/>
              <a:t>barang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eksportir</a:t>
            </a:r>
            <a:r>
              <a:rPr lang="en-US" sz="2800" dirty="0" smtClean="0"/>
              <a:t>/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ekspedisi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tempat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dimuat</a:t>
            </a:r>
            <a:r>
              <a:rPr lang="en-US" sz="2800" dirty="0" smtClean="0"/>
              <a:t>/ </a:t>
            </a:r>
            <a:r>
              <a:rPr lang="en-US" sz="2800" dirty="0" err="1" smtClean="0"/>
              <a:t>diangkut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tempat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permintaan</a:t>
            </a:r>
            <a:r>
              <a:rPr lang="en-US" sz="2800" dirty="0" smtClean="0"/>
              <a:t> </a:t>
            </a:r>
            <a:r>
              <a:rPr lang="en-US" sz="2800" dirty="0" err="1" smtClean="0"/>
              <a:t>pengirim</a:t>
            </a:r>
            <a:endParaRPr lang="en-US" sz="2800" dirty="0" smtClean="0"/>
          </a:p>
          <a:p>
            <a:pPr lvl="0"/>
            <a:r>
              <a:rPr lang="en-US" sz="2800" dirty="0" err="1" smtClean="0"/>
              <a:t>Menerbitkan</a:t>
            </a:r>
            <a:r>
              <a:rPr lang="en-US" sz="2800" dirty="0" smtClean="0"/>
              <a:t> </a:t>
            </a:r>
            <a:r>
              <a:rPr lang="en-US" sz="2800" dirty="0" err="1" smtClean="0"/>
              <a:t>dokumen</a:t>
            </a:r>
            <a:r>
              <a:rPr lang="en-US" sz="2800" dirty="0" smtClean="0"/>
              <a:t> </a:t>
            </a:r>
            <a:r>
              <a:rPr lang="en-US" sz="2800" dirty="0" err="1" smtClean="0"/>
              <a:t>pengangkutan</a:t>
            </a:r>
            <a:endParaRPr lang="en-US" sz="2800" dirty="0" smtClean="0"/>
          </a:p>
          <a:p>
            <a:pPr lvl="0"/>
            <a:r>
              <a:rPr lang="en-US" sz="2800" dirty="0" err="1" smtClean="0"/>
              <a:t>Menunjuk</a:t>
            </a:r>
            <a:r>
              <a:rPr lang="en-US" sz="2800" dirty="0" smtClean="0"/>
              <a:t> </a:t>
            </a:r>
            <a:r>
              <a:rPr lang="en-US" sz="2800" dirty="0" err="1" smtClean="0"/>
              <a:t>agennya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bertindak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namanya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2. Perusahaan </a:t>
            </a:r>
            <a:r>
              <a:rPr lang="en-US" sz="4400" dirty="0" err="1" smtClean="0"/>
              <a:t>Asuransi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yang:</a:t>
            </a:r>
          </a:p>
          <a:p>
            <a:pPr lvl="0">
              <a:lnSpc>
                <a:spcPct val="120000"/>
              </a:lnSpc>
            </a:pP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(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asuransi</a:t>
            </a:r>
            <a:r>
              <a:rPr lang="en-US" dirty="0" smtClean="0"/>
              <a:t> </a:t>
            </a:r>
            <a:r>
              <a:rPr lang="en-US" dirty="0" err="1" smtClean="0"/>
              <a:t>ekspor</a:t>
            </a:r>
            <a:r>
              <a:rPr lang="en-US" dirty="0" smtClean="0"/>
              <a:t>)</a:t>
            </a:r>
          </a:p>
          <a:p>
            <a:pPr lvl="0">
              <a:lnSpc>
                <a:spcPct val="120000"/>
              </a:lnSpc>
            </a:pPr>
            <a:r>
              <a:rPr lang="en-US" dirty="0" err="1" smtClean="0"/>
              <a:t>Menerbitkan</a:t>
            </a:r>
            <a:r>
              <a:rPr lang="en-US" dirty="0" smtClean="0"/>
              <a:t> polis/ </a:t>
            </a:r>
            <a:r>
              <a:rPr lang="en-US" i="1" dirty="0" smtClean="0"/>
              <a:t>insurance certificate</a:t>
            </a:r>
            <a:r>
              <a:rPr lang="en-US" dirty="0" smtClean="0"/>
              <a:t> 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 </a:t>
            </a:r>
            <a:r>
              <a:rPr lang="en-US" i="1" dirty="0" smtClean="0"/>
              <a:t>claim</a:t>
            </a:r>
            <a:r>
              <a:rPr lang="en-US" dirty="0" smtClean="0"/>
              <a:t> 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tertanggung</a:t>
            </a:r>
            <a:endParaRPr lang="en-US" dirty="0" smtClean="0"/>
          </a:p>
          <a:p>
            <a:pPr lvl="0">
              <a:lnSpc>
                <a:spcPct val="120000"/>
              </a:lnSpc>
            </a:pP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gantinya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mengasuransikan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kecelakaan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dikirim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/ </a:t>
            </a:r>
            <a:r>
              <a:rPr lang="en-US" dirty="0" err="1" smtClean="0"/>
              <a:t>diasuransikan</a:t>
            </a:r>
            <a:endParaRPr lang="en-US" dirty="0" smtClean="0"/>
          </a:p>
          <a:p>
            <a:pPr lvl="0">
              <a:lnSpc>
                <a:spcPct val="120000"/>
              </a:lnSpc>
            </a:pP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polis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tertanggung</a:t>
            </a:r>
            <a:endParaRPr lang="en-US" dirty="0" smtClean="0"/>
          </a:p>
          <a:p>
            <a:pPr lvl="0">
              <a:lnSpc>
                <a:spcPct val="120000"/>
              </a:lnSpc>
            </a:pPr>
            <a:r>
              <a:rPr lang="en-US" dirty="0" err="1" smtClean="0"/>
              <a:t>Menerbitkan</a:t>
            </a:r>
            <a:r>
              <a:rPr lang="en-US" dirty="0" smtClean="0"/>
              <a:t> </a:t>
            </a:r>
            <a:r>
              <a:rPr lang="en-US" i="1" dirty="0" smtClean="0"/>
              <a:t>cover n</a:t>
            </a:r>
            <a:r>
              <a:rPr lang="en-US" dirty="0" smtClean="0"/>
              <a:t>ote (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penutupan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)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3. Custom Broker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r>
              <a:rPr lang="en-US" dirty="0" smtClean="0"/>
              <a:t>/ </a:t>
            </a:r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mengurus</a:t>
            </a:r>
            <a:r>
              <a:rPr lang="en-US" dirty="0" smtClean="0"/>
              <a:t> </a:t>
            </a:r>
            <a:r>
              <a:rPr lang="en-US" dirty="0" err="1" smtClean="0"/>
              <a:t>pengiriman</a:t>
            </a:r>
            <a:r>
              <a:rPr lang="en-US" dirty="0" smtClean="0"/>
              <a:t>/ </a:t>
            </a:r>
            <a:r>
              <a:rPr lang="en-US" dirty="0" err="1" smtClean="0"/>
              <a:t>pengeluaran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4. Perusahaan Surveyor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pihak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jasa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memeriksa</a:t>
            </a:r>
            <a:r>
              <a:rPr lang="en-US" sz="2800" dirty="0" smtClean="0"/>
              <a:t> </a:t>
            </a:r>
            <a:r>
              <a:rPr lang="en-US" sz="2800" dirty="0" err="1" smtClean="0"/>
              <a:t>kebenaran</a:t>
            </a:r>
            <a:r>
              <a:rPr lang="en-US" sz="2800" dirty="0" smtClean="0"/>
              <a:t>, </a:t>
            </a:r>
            <a:r>
              <a:rPr lang="en-US" sz="2800" dirty="0" err="1" smtClean="0"/>
              <a:t>keaslian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barang</a:t>
            </a:r>
            <a:r>
              <a:rPr lang="en-US" sz="2800" dirty="0" smtClean="0"/>
              <a:t>;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menerbitkan</a:t>
            </a:r>
            <a:r>
              <a:rPr lang="en-US" sz="2800" dirty="0" smtClean="0"/>
              <a:t> </a:t>
            </a:r>
            <a:r>
              <a:rPr lang="en-US" sz="2800" i="1" dirty="0" smtClean="0"/>
              <a:t>surveyor report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 smtClean="0"/>
              <a:t>Departemen</a:t>
            </a:r>
            <a:r>
              <a:rPr lang="en-US" sz="4000" dirty="0" smtClean="0"/>
              <a:t> </a:t>
            </a:r>
            <a:r>
              <a:rPr lang="en-US" sz="4000" dirty="0" err="1" smtClean="0"/>
              <a:t>Perindustrian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Perdagangan</a:t>
            </a:r>
            <a:r>
              <a:rPr lang="en-US" sz="4000" dirty="0" smtClean="0"/>
              <a:t> </a:t>
            </a:r>
            <a:r>
              <a:rPr lang="en-US" sz="4000" dirty="0" err="1" smtClean="0"/>
              <a:t>atau</a:t>
            </a:r>
            <a:r>
              <a:rPr lang="en-US" sz="4000" dirty="0" smtClean="0"/>
              <a:t> KADIN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05000"/>
            <a:ext cx="7498080" cy="4343400"/>
          </a:xfrm>
        </p:spPr>
        <p:txBody>
          <a:bodyPr/>
          <a:lstStyle/>
          <a:p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menerbitkan</a:t>
            </a:r>
            <a:r>
              <a:rPr lang="en-US" dirty="0" smtClean="0"/>
              <a:t> Certificate of Origin </a:t>
            </a:r>
            <a:r>
              <a:rPr lang="en-US" dirty="0" err="1" smtClean="0"/>
              <a:t>dan</a:t>
            </a:r>
            <a:r>
              <a:rPr lang="en-US" dirty="0" smtClean="0"/>
              <a:t> Certificate of Analysis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L/C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sz="2400" dirty="0" smtClean="0"/>
              <a:t>Applicant/ </a:t>
            </a:r>
            <a:r>
              <a:rPr lang="en-US" sz="2400" dirty="0" err="1" smtClean="0"/>
              <a:t>Importir</a:t>
            </a:r>
            <a:r>
              <a:rPr lang="en-US" sz="2400" dirty="0" smtClean="0"/>
              <a:t>/ Buyer/ </a:t>
            </a:r>
            <a:r>
              <a:rPr lang="en-US" sz="2400" dirty="0" err="1" smtClean="0"/>
              <a:t>Accountee</a:t>
            </a:r>
            <a:r>
              <a:rPr lang="en-US" sz="2400" dirty="0" smtClean="0"/>
              <a:t>/ </a:t>
            </a:r>
            <a:r>
              <a:rPr lang="en-US" sz="2400" dirty="0" err="1" smtClean="0"/>
              <a:t>Pembeli</a:t>
            </a:r>
            <a:endParaRPr lang="en-US" sz="2400" dirty="0" smtClean="0"/>
          </a:p>
          <a:p>
            <a:pPr marL="596646" indent="-514350">
              <a:buFont typeface="+mj-lt"/>
              <a:buAutoNum type="arabicPeriod"/>
            </a:pPr>
            <a:r>
              <a:rPr lang="en-US" sz="2400" dirty="0" smtClean="0"/>
              <a:t>Beneficiary/ </a:t>
            </a:r>
            <a:r>
              <a:rPr lang="en-US" sz="2400" dirty="0" err="1" smtClean="0"/>
              <a:t>Eksportir</a:t>
            </a:r>
            <a:r>
              <a:rPr lang="en-US" sz="2400" dirty="0" smtClean="0"/>
              <a:t>/ Seller/ </a:t>
            </a:r>
            <a:r>
              <a:rPr lang="en-US" sz="2400" dirty="0" err="1" smtClean="0"/>
              <a:t>Penjual</a:t>
            </a:r>
            <a:endParaRPr lang="en-US" sz="2400" dirty="0" smtClean="0"/>
          </a:p>
          <a:p>
            <a:pPr marL="596646" indent="-514350">
              <a:buFont typeface="+mj-lt"/>
              <a:buAutoNum type="arabicPeriod"/>
            </a:pPr>
            <a:r>
              <a:rPr lang="en-US" sz="2400" dirty="0" smtClean="0"/>
              <a:t>Issuing Bank/ Opening Bank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400" dirty="0" smtClean="0"/>
              <a:t>Reimbursing Bank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400" dirty="0" smtClean="0"/>
              <a:t>Advising Bank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400" dirty="0" smtClean="0"/>
              <a:t>Negotiating Bank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400" dirty="0" smtClean="0"/>
              <a:t>Confirming Bank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400" dirty="0" smtClean="0"/>
              <a:t>Claiming Bank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400" dirty="0" smtClean="0"/>
              <a:t>Paying Bank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400" dirty="0" smtClean="0"/>
              <a:t>Accepting Bank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400" dirty="0" smtClean="0"/>
              <a:t>Nominated Bank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err="1" smtClean="0"/>
              <a:t>Hubungan</a:t>
            </a:r>
            <a:r>
              <a:rPr lang="en-US" sz="4400" dirty="0" smtClean="0"/>
              <a:t> </a:t>
            </a:r>
            <a:r>
              <a:rPr lang="en-US" sz="4400" dirty="0" err="1" smtClean="0"/>
              <a:t>antara</a:t>
            </a:r>
            <a:r>
              <a:rPr lang="en-US" sz="4400" dirty="0" smtClean="0"/>
              <a:t> </a:t>
            </a:r>
            <a:r>
              <a:rPr lang="en-US" sz="4400" dirty="0" err="1" smtClean="0"/>
              <a:t>para</a:t>
            </a:r>
            <a:r>
              <a:rPr lang="en-US" sz="4400" dirty="0" smtClean="0"/>
              <a:t> </a:t>
            </a:r>
            <a:r>
              <a:rPr lang="en-US" sz="4400" dirty="0" err="1" smtClean="0"/>
              <a:t>pihak</a:t>
            </a:r>
            <a:r>
              <a:rPr lang="en-US" sz="4400" dirty="0" smtClean="0"/>
              <a:t> </a:t>
            </a:r>
            <a:r>
              <a:rPr lang="en-US" sz="4400" dirty="0" err="1" smtClean="0"/>
              <a:t>dalam</a:t>
            </a:r>
            <a:r>
              <a:rPr lang="en-US" sz="4400" dirty="0" smtClean="0"/>
              <a:t> </a:t>
            </a:r>
            <a:r>
              <a:rPr lang="en-US" sz="4400" dirty="0" err="1" smtClean="0"/>
              <a:t>transaksi</a:t>
            </a:r>
            <a:r>
              <a:rPr lang="en-US" sz="4400" dirty="0" smtClean="0"/>
              <a:t> L/C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35608" y="1676400"/>
            <a:ext cx="7498080" cy="45720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Importir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Eksportir</a:t>
            </a:r>
            <a:endParaRPr lang="en-US" sz="2800" dirty="0" smtClean="0"/>
          </a:p>
          <a:p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Importir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Bank </a:t>
            </a:r>
            <a:r>
              <a:rPr lang="en-US" sz="2800" dirty="0" err="1" smtClean="0"/>
              <a:t>Pembuka</a:t>
            </a:r>
            <a:endParaRPr lang="en-US" sz="2800" dirty="0" smtClean="0"/>
          </a:p>
          <a:p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Bank </a:t>
            </a:r>
            <a:r>
              <a:rPr lang="en-US" sz="2800" dirty="0" err="1" smtClean="0"/>
              <a:t>Pembuka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Eksportir</a:t>
            </a:r>
            <a:endParaRPr lang="en-US" sz="2800" dirty="0" smtClean="0"/>
          </a:p>
          <a:p>
            <a:r>
              <a:rPr lang="sv-SE" sz="2800" dirty="0" smtClean="0"/>
              <a:t>Hubungan Hukum antara Bank Penerbit dengan Bank Penerus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28800"/>
            <a:ext cx="7498080" cy="4419600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Pembeli</a:t>
            </a:r>
            <a:r>
              <a:rPr lang="en-US" sz="3000" dirty="0" smtClean="0"/>
              <a:t> </a:t>
            </a:r>
            <a:r>
              <a:rPr lang="en-US" sz="3000" dirty="0" err="1" smtClean="0"/>
              <a:t>berkewajiban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membayar</a:t>
            </a:r>
            <a:r>
              <a:rPr lang="en-US" sz="3000" dirty="0" smtClean="0"/>
              <a:t> </a:t>
            </a:r>
            <a:r>
              <a:rPr lang="en-US" sz="3000" dirty="0" err="1" smtClean="0"/>
              <a:t>harga</a:t>
            </a:r>
            <a:r>
              <a:rPr lang="en-US" sz="3000" dirty="0" smtClean="0"/>
              <a:t> </a:t>
            </a:r>
            <a:r>
              <a:rPr lang="en-US" sz="3000" dirty="0" err="1" smtClean="0"/>
              <a:t>barang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penjual</a:t>
            </a:r>
            <a:r>
              <a:rPr lang="en-US" sz="3000" dirty="0" smtClean="0"/>
              <a:t> </a:t>
            </a:r>
            <a:r>
              <a:rPr lang="en-US" sz="3000" dirty="0" err="1" smtClean="0"/>
              <a:t>berkewajiban</a:t>
            </a:r>
            <a:r>
              <a:rPr lang="en-US" sz="3000" dirty="0" smtClean="0"/>
              <a:t> </a:t>
            </a:r>
            <a:r>
              <a:rPr lang="en-US" sz="3000" dirty="0" err="1" smtClean="0"/>
              <a:t>menyerahkan</a:t>
            </a:r>
            <a:r>
              <a:rPr lang="en-US" sz="3000" dirty="0" smtClean="0"/>
              <a:t> </a:t>
            </a:r>
            <a:r>
              <a:rPr lang="en-US" sz="3000" dirty="0" err="1" smtClean="0"/>
              <a:t>barang</a:t>
            </a:r>
            <a:r>
              <a:rPr lang="en-US" sz="3000" dirty="0" smtClean="0"/>
              <a:t> yang </a:t>
            </a:r>
            <a:r>
              <a:rPr lang="en-US" sz="3000" dirty="0" err="1" smtClean="0"/>
              <a:t>dijual</a:t>
            </a:r>
            <a:r>
              <a:rPr lang="en-US" sz="3000" dirty="0" smtClean="0"/>
              <a:t>.</a:t>
            </a:r>
          </a:p>
          <a:p>
            <a:r>
              <a:rPr lang="en-US" sz="3000" dirty="0" err="1" smtClean="0"/>
              <a:t>Pembeli</a:t>
            </a:r>
            <a:r>
              <a:rPr lang="en-US" sz="3000" dirty="0" smtClean="0"/>
              <a:t> </a:t>
            </a:r>
            <a:r>
              <a:rPr lang="en-US" sz="3000" dirty="0" err="1" smtClean="0"/>
              <a:t>berhak</a:t>
            </a:r>
            <a:r>
              <a:rPr lang="en-US" sz="3000" dirty="0" smtClean="0"/>
              <a:t> </a:t>
            </a:r>
            <a:r>
              <a:rPr lang="en-US" sz="3000" dirty="0" err="1" smtClean="0"/>
              <a:t>menerima</a:t>
            </a:r>
            <a:r>
              <a:rPr lang="en-US" sz="3000" dirty="0" smtClean="0"/>
              <a:t> </a:t>
            </a:r>
            <a:r>
              <a:rPr lang="en-US" sz="3000" dirty="0" err="1" smtClean="0"/>
              <a:t>barang</a:t>
            </a:r>
            <a:r>
              <a:rPr lang="en-US" sz="3000" dirty="0" smtClean="0"/>
              <a:t> yang </a:t>
            </a:r>
            <a:r>
              <a:rPr lang="en-US" sz="3000" dirty="0" err="1" smtClean="0"/>
              <a:t>dibelinya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penjual</a:t>
            </a:r>
            <a:r>
              <a:rPr lang="en-US" sz="3000" dirty="0" smtClean="0"/>
              <a:t> </a:t>
            </a:r>
            <a:r>
              <a:rPr lang="en-US" sz="3000" dirty="0" err="1" smtClean="0"/>
              <a:t>berhak</a:t>
            </a:r>
            <a:r>
              <a:rPr lang="en-US" sz="3000" dirty="0" smtClean="0"/>
              <a:t> </a:t>
            </a:r>
            <a:r>
              <a:rPr lang="en-US" sz="3000" dirty="0" err="1" smtClean="0"/>
              <a:t>memperoleh</a:t>
            </a:r>
            <a:r>
              <a:rPr lang="en-US" sz="3000" dirty="0" smtClean="0"/>
              <a:t> </a:t>
            </a:r>
            <a:r>
              <a:rPr lang="en-US" sz="3000" dirty="0" err="1" smtClean="0"/>
              <a:t>pembayaran</a:t>
            </a:r>
            <a:r>
              <a:rPr lang="en-US" sz="3000" dirty="0" smtClean="0"/>
              <a:t>.</a:t>
            </a:r>
          </a:p>
          <a:p>
            <a:endParaRPr lang="en-US" sz="3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76400"/>
            <a:ext cx="7498080" cy="4572000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transaksi</a:t>
            </a:r>
            <a:r>
              <a:rPr lang="en-US" sz="3000" dirty="0" smtClean="0"/>
              <a:t> </a:t>
            </a:r>
            <a:r>
              <a:rPr lang="en-US" sz="3000" dirty="0" err="1" smtClean="0"/>
              <a:t>perdagangan</a:t>
            </a:r>
            <a:r>
              <a:rPr lang="en-US" sz="3000" dirty="0" smtClean="0"/>
              <a:t> </a:t>
            </a:r>
            <a:r>
              <a:rPr lang="en-US" sz="3000" dirty="0" err="1" smtClean="0"/>
              <a:t>Internasional</a:t>
            </a:r>
            <a:r>
              <a:rPr lang="en-US" sz="3000" dirty="0" smtClean="0"/>
              <a:t> yang </a:t>
            </a:r>
            <a:r>
              <a:rPr lang="en-US" sz="3000" dirty="0" err="1" smtClean="0"/>
              <a:t>mengunakan</a:t>
            </a:r>
            <a:r>
              <a:rPr lang="en-US" sz="3000" dirty="0" smtClean="0"/>
              <a:t> L/C, </a:t>
            </a:r>
            <a:r>
              <a:rPr lang="en-US" sz="3000" dirty="0" err="1" smtClean="0"/>
              <a:t>hubungan</a:t>
            </a:r>
            <a:r>
              <a:rPr lang="en-US" sz="3000" dirty="0" smtClean="0"/>
              <a:t> </a:t>
            </a:r>
            <a:r>
              <a:rPr lang="en-US" sz="3000" dirty="0" err="1" smtClean="0"/>
              <a:t>hukum</a:t>
            </a:r>
            <a:r>
              <a:rPr lang="en-US" sz="3000" dirty="0" smtClean="0"/>
              <a:t> yang </a:t>
            </a:r>
            <a:r>
              <a:rPr lang="en-US" sz="3000" dirty="0" err="1" smtClean="0"/>
              <a:t>terjadi</a:t>
            </a:r>
            <a:r>
              <a:rPr lang="en-US" sz="3000" dirty="0" smtClean="0"/>
              <a:t> </a:t>
            </a:r>
            <a:r>
              <a:rPr lang="en-US" sz="3000" dirty="0" err="1" smtClean="0"/>
              <a:t>antara</a:t>
            </a:r>
            <a:r>
              <a:rPr lang="en-US" sz="3000" dirty="0" smtClean="0"/>
              <a:t> </a:t>
            </a:r>
            <a:r>
              <a:rPr lang="en-US" sz="3000" dirty="0" err="1" smtClean="0"/>
              <a:t>pembeli</a:t>
            </a:r>
            <a:r>
              <a:rPr lang="en-US" sz="3000" dirty="0" smtClean="0"/>
              <a:t> (</a:t>
            </a:r>
            <a:r>
              <a:rPr lang="en-US" sz="3000" dirty="0" err="1" smtClean="0"/>
              <a:t>dalam</a:t>
            </a:r>
            <a:r>
              <a:rPr lang="en-US" sz="3000" dirty="0" smtClean="0"/>
              <a:t> L/C </a:t>
            </a:r>
            <a:r>
              <a:rPr lang="en-US" sz="3000" dirty="0" err="1" smtClean="0"/>
              <a:t>menjadi</a:t>
            </a:r>
            <a:r>
              <a:rPr lang="en-US" sz="3000" dirty="0" smtClean="0"/>
              <a:t> </a:t>
            </a:r>
            <a:r>
              <a:rPr lang="en-US" sz="3000" dirty="0" err="1" smtClean="0"/>
              <a:t>pemohon</a:t>
            </a:r>
            <a:r>
              <a:rPr lang="en-US" sz="3000" dirty="0" smtClean="0"/>
              <a:t>/</a:t>
            </a:r>
            <a:r>
              <a:rPr lang="en-US" sz="3000" dirty="0" err="1" smtClean="0"/>
              <a:t>aplicant</a:t>
            </a:r>
            <a:r>
              <a:rPr lang="en-US" sz="3000" dirty="0" smtClean="0"/>
              <a:t>)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penjual</a:t>
            </a:r>
            <a:r>
              <a:rPr lang="en-US" sz="3000" dirty="0" smtClean="0"/>
              <a:t> (</a:t>
            </a:r>
            <a:r>
              <a:rPr lang="en-US" sz="3000" dirty="0" err="1" smtClean="0"/>
              <a:t>dalam</a:t>
            </a:r>
            <a:r>
              <a:rPr lang="en-US" sz="3000" dirty="0" smtClean="0"/>
              <a:t> L/C </a:t>
            </a:r>
            <a:r>
              <a:rPr lang="en-US" sz="3000" dirty="0" err="1" smtClean="0"/>
              <a:t>menjadi</a:t>
            </a:r>
            <a:r>
              <a:rPr lang="en-US" sz="3000" dirty="0" smtClean="0"/>
              <a:t> </a:t>
            </a:r>
            <a:r>
              <a:rPr lang="en-US" sz="3000" dirty="0" err="1" smtClean="0"/>
              <a:t>penerima</a:t>
            </a:r>
            <a:r>
              <a:rPr lang="en-US" sz="3000" dirty="0" smtClean="0"/>
              <a:t>/ beneficiary) </a:t>
            </a:r>
            <a:r>
              <a:rPr lang="en-US" sz="3000" dirty="0" err="1" smtClean="0"/>
              <a:t>timbul</a:t>
            </a:r>
            <a:r>
              <a:rPr lang="en-US" sz="3000" dirty="0" smtClean="0"/>
              <a:t> </a:t>
            </a:r>
            <a:r>
              <a:rPr lang="en-US" sz="3000" dirty="0" err="1" smtClean="0"/>
              <a:t>berdasarkan</a:t>
            </a:r>
            <a:r>
              <a:rPr lang="en-US" sz="3000" dirty="0" smtClean="0"/>
              <a:t> </a:t>
            </a:r>
            <a:r>
              <a:rPr lang="en-US" sz="3000" dirty="0" err="1" smtClean="0"/>
              <a:t>kontrak</a:t>
            </a:r>
            <a:r>
              <a:rPr lang="en-US" sz="3000" dirty="0" smtClean="0"/>
              <a:t> </a:t>
            </a:r>
            <a:r>
              <a:rPr lang="en-US" sz="3000" dirty="0" err="1" smtClean="0"/>
              <a:t>penjualan</a:t>
            </a:r>
            <a:r>
              <a:rPr lang="en-US" sz="3000" dirty="0" smtClean="0"/>
              <a:t> (sales contract).</a:t>
            </a:r>
            <a:endParaRPr lang="en-US" sz="3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09600"/>
            <a:ext cx="7498080" cy="5638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penerbitan</a:t>
            </a:r>
            <a:r>
              <a:rPr lang="en-US" dirty="0" smtClean="0"/>
              <a:t> L/C </a:t>
            </a:r>
            <a:r>
              <a:rPr lang="en-US" dirty="0" err="1" smtClean="0"/>
              <a:t>kepada</a:t>
            </a:r>
            <a:r>
              <a:rPr lang="en-US" dirty="0" smtClean="0"/>
              <a:t> bank. 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mengunakan</a:t>
            </a:r>
            <a:r>
              <a:rPr lang="en-US" dirty="0" smtClean="0"/>
              <a:t> L/C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bank.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Bank yang </a:t>
            </a:r>
            <a:r>
              <a:rPr lang="en-US" dirty="0" err="1" smtClean="0"/>
              <a:t>menerbitkan</a:t>
            </a:r>
            <a:r>
              <a:rPr lang="en-US" dirty="0" smtClean="0"/>
              <a:t>/</a:t>
            </a:r>
            <a:r>
              <a:rPr lang="en-US" dirty="0" err="1" smtClean="0"/>
              <a:t>meneruskan</a:t>
            </a:r>
            <a:r>
              <a:rPr lang="en-US" dirty="0" smtClean="0"/>
              <a:t> L/C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bank </a:t>
            </a:r>
            <a:r>
              <a:rPr lang="en-US" dirty="0" err="1" smtClean="0"/>
              <a:t>penerbit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bank </a:t>
            </a:r>
            <a:r>
              <a:rPr lang="en-US" dirty="0" err="1" smtClean="0"/>
              <a:t>penerus</a:t>
            </a:r>
            <a:r>
              <a:rPr lang="en-US" dirty="0" smtClean="0"/>
              <a:t> </a:t>
            </a:r>
            <a:r>
              <a:rPr lang="en-US" dirty="0" err="1" smtClean="0"/>
              <a:t>tersebutlah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L/C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kuasa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Importir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Bank </a:t>
            </a:r>
            <a:r>
              <a:rPr lang="en-US" dirty="0" err="1" smtClean="0"/>
              <a:t>Pembuka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52600"/>
            <a:ext cx="7498080" cy="44958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pemohon</a:t>
            </a:r>
            <a:r>
              <a:rPr lang="en-US" sz="2800" dirty="0" smtClean="0"/>
              <a:t> (</a:t>
            </a:r>
            <a:r>
              <a:rPr lang="en-US" sz="2800" dirty="0" err="1" smtClean="0"/>
              <a:t>pembeli</a:t>
            </a:r>
            <a:r>
              <a:rPr lang="en-US" sz="2800" dirty="0" smtClean="0"/>
              <a:t>)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bank </a:t>
            </a:r>
            <a:r>
              <a:rPr lang="en-US" sz="2800" dirty="0" err="1" smtClean="0"/>
              <a:t>penerbit</a:t>
            </a:r>
            <a:r>
              <a:rPr lang="en-US" sz="2800" dirty="0" smtClean="0"/>
              <a:t> </a:t>
            </a:r>
            <a:r>
              <a:rPr lang="en-US" sz="2800" dirty="0" err="1" smtClean="0"/>
              <a:t>didasarkan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kontrak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dinamakan</a:t>
            </a:r>
            <a:r>
              <a:rPr lang="en-US" sz="2800" dirty="0" smtClean="0"/>
              <a:t> </a:t>
            </a:r>
            <a:r>
              <a:rPr lang="en-US" sz="2800" dirty="0" err="1" smtClean="0"/>
              <a:t>permintaan</a:t>
            </a:r>
            <a:r>
              <a:rPr lang="en-US" sz="2800" dirty="0" smtClean="0"/>
              <a:t> </a:t>
            </a:r>
            <a:r>
              <a:rPr lang="en-US" sz="2800" dirty="0" err="1" smtClean="0"/>
              <a:t>penerbitan</a:t>
            </a:r>
            <a:r>
              <a:rPr lang="en-US" sz="2800" dirty="0" smtClean="0"/>
              <a:t> L/C. </a:t>
            </a:r>
            <a:r>
              <a:rPr lang="en-US" sz="2800" dirty="0" err="1" smtClean="0"/>
              <a:t>Permintaan</a:t>
            </a:r>
            <a:r>
              <a:rPr lang="en-US" sz="2800" dirty="0" smtClean="0"/>
              <a:t> </a:t>
            </a:r>
            <a:r>
              <a:rPr lang="en-US" sz="2800" dirty="0" err="1" smtClean="0"/>
              <a:t>penerbitan</a:t>
            </a:r>
            <a:r>
              <a:rPr lang="en-US" sz="2800" dirty="0" smtClean="0"/>
              <a:t> L/C </a:t>
            </a:r>
            <a:r>
              <a:rPr lang="en-US" sz="2800" dirty="0" err="1" smtClean="0"/>
              <a:t>diperlukan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rangka</a:t>
            </a:r>
            <a:r>
              <a:rPr lang="en-US" sz="2800" dirty="0" smtClean="0"/>
              <a:t> </a:t>
            </a:r>
            <a:r>
              <a:rPr lang="en-US" sz="2800" dirty="0" err="1" smtClean="0"/>
              <a:t>merealisasi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pembayaran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diatur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kontrak</a:t>
            </a:r>
            <a:r>
              <a:rPr lang="en-US" sz="2800" dirty="0" smtClean="0"/>
              <a:t> </a:t>
            </a:r>
            <a:r>
              <a:rPr lang="en-US" sz="2800" dirty="0" err="1" smtClean="0"/>
              <a:t>penjualan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pembeli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Isuing</a:t>
            </a:r>
            <a:r>
              <a:rPr lang="en-US" sz="2800" dirty="0" smtClean="0"/>
              <a:t> Bank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dipandang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pemberian</a:t>
            </a:r>
            <a:r>
              <a:rPr lang="en-US" sz="2800" dirty="0" smtClean="0"/>
              <a:t> </a:t>
            </a:r>
            <a:r>
              <a:rPr lang="en-US" sz="2800" dirty="0" err="1" smtClean="0"/>
              <a:t>kuasa</a:t>
            </a:r>
            <a:r>
              <a:rPr lang="en-US" sz="2800" dirty="0" smtClean="0"/>
              <a:t> (</a:t>
            </a:r>
            <a:r>
              <a:rPr lang="en-US" sz="2800" dirty="0" err="1" smtClean="0"/>
              <a:t>lastgeving</a:t>
            </a:r>
            <a:r>
              <a:rPr lang="en-US" sz="2800" dirty="0" smtClean="0"/>
              <a:t>)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pemberian</a:t>
            </a:r>
            <a:r>
              <a:rPr lang="en-US" sz="2800" dirty="0" smtClean="0"/>
              <a:t> </a:t>
            </a:r>
            <a:r>
              <a:rPr lang="en-US" sz="2800" dirty="0" err="1" smtClean="0"/>
              <a:t>upah</a:t>
            </a:r>
            <a:r>
              <a:rPr lang="en-US" sz="2800" dirty="0" smtClean="0"/>
              <a:t> (</a:t>
            </a:r>
            <a:r>
              <a:rPr lang="en-US" sz="2800" dirty="0" err="1" smtClean="0"/>
              <a:t>Pasal</a:t>
            </a:r>
            <a:r>
              <a:rPr lang="en-US" sz="2800" dirty="0" smtClean="0"/>
              <a:t> 1792 </a:t>
            </a:r>
            <a:r>
              <a:rPr lang="en-US" sz="2800" dirty="0" err="1" smtClean="0"/>
              <a:t>KUHPerdata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Kewajiban</a:t>
            </a:r>
            <a:r>
              <a:rPr lang="en-US" sz="2800" dirty="0" smtClean="0"/>
              <a:t> bank </a:t>
            </a:r>
            <a:r>
              <a:rPr lang="en-US" sz="2800" dirty="0" err="1" smtClean="0"/>
              <a:t>penerbit</a:t>
            </a:r>
            <a:r>
              <a:rPr lang="en-US" sz="2800" dirty="0" smtClean="0"/>
              <a:t>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kontrak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menerbitkan</a:t>
            </a:r>
            <a:r>
              <a:rPr lang="en-US" sz="2800" dirty="0" smtClean="0"/>
              <a:t> L/C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persyaratan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ditetapkan</a:t>
            </a:r>
            <a:r>
              <a:rPr lang="en-US" sz="2800" dirty="0" smtClean="0"/>
              <a:t> </a:t>
            </a:r>
            <a:r>
              <a:rPr lang="en-US" sz="2800" dirty="0" err="1" smtClean="0"/>
              <a:t>pembeli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membayar</a:t>
            </a:r>
            <a:r>
              <a:rPr lang="en-US" sz="2800" dirty="0" smtClean="0"/>
              <a:t> </a:t>
            </a:r>
            <a:r>
              <a:rPr lang="en-US" sz="2800" dirty="0" err="1" smtClean="0"/>
              <a:t>apabila</a:t>
            </a:r>
            <a:r>
              <a:rPr lang="en-US" sz="2800" dirty="0" smtClean="0"/>
              <a:t> </a:t>
            </a:r>
            <a:r>
              <a:rPr lang="en-US" sz="2800" dirty="0" err="1" smtClean="0"/>
              <a:t>penjual</a:t>
            </a:r>
            <a:r>
              <a:rPr lang="en-US" sz="2800" dirty="0" smtClean="0"/>
              <a:t> </a:t>
            </a:r>
            <a:r>
              <a:rPr lang="en-US" sz="2800" dirty="0" err="1" smtClean="0"/>
              <a:t>mengajukan</a:t>
            </a:r>
            <a:r>
              <a:rPr lang="en-US" sz="2800" dirty="0" smtClean="0"/>
              <a:t> </a:t>
            </a:r>
            <a:r>
              <a:rPr lang="en-US" sz="2800" dirty="0" err="1" smtClean="0"/>
              <a:t>dokumen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persyaratan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L/C. </a:t>
            </a:r>
          </a:p>
          <a:p>
            <a:r>
              <a:rPr lang="en-US" sz="2800" dirty="0" err="1" smtClean="0"/>
              <a:t>Kewajiban</a:t>
            </a:r>
            <a:r>
              <a:rPr lang="en-US" sz="2800" dirty="0" smtClean="0"/>
              <a:t> </a:t>
            </a:r>
            <a:r>
              <a:rPr lang="en-US" sz="2800" dirty="0" err="1" smtClean="0"/>
              <a:t>pembeli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me-reimburse (</a:t>
            </a:r>
            <a:r>
              <a:rPr lang="en-US" sz="2800" dirty="0" err="1" smtClean="0"/>
              <a:t>membayar</a:t>
            </a:r>
            <a:r>
              <a:rPr lang="en-US" sz="2800" dirty="0" smtClean="0"/>
              <a:t> </a:t>
            </a:r>
            <a:r>
              <a:rPr lang="en-US" sz="2800" dirty="0" err="1" smtClean="0"/>
              <a:t>kembali</a:t>
            </a:r>
            <a:r>
              <a:rPr lang="en-US" sz="2800" dirty="0" smtClean="0"/>
              <a:t>) bank </a:t>
            </a:r>
            <a:r>
              <a:rPr lang="en-US" sz="2800" dirty="0" err="1" smtClean="0"/>
              <a:t>penerbit</a:t>
            </a:r>
            <a:r>
              <a:rPr lang="en-US" sz="2800" dirty="0" smtClean="0"/>
              <a:t> L/C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melaksanakan</a:t>
            </a:r>
            <a:r>
              <a:rPr lang="en-US" sz="2800" dirty="0" smtClean="0"/>
              <a:t> </a:t>
            </a:r>
            <a:r>
              <a:rPr lang="en-US" sz="2800" dirty="0" err="1" smtClean="0"/>
              <a:t>instruksi</a:t>
            </a:r>
            <a:r>
              <a:rPr lang="en-US" sz="2800" dirty="0" smtClean="0"/>
              <a:t> </a:t>
            </a:r>
            <a:r>
              <a:rPr lang="en-US" sz="2800" dirty="0" err="1" smtClean="0"/>
              <a:t>pembeli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pembayaran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penjual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Bank </a:t>
            </a:r>
            <a:r>
              <a:rPr lang="en-US" dirty="0" err="1" smtClean="0"/>
              <a:t>Pembuka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Eksportir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76400"/>
            <a:ext cx="7498080" cy="4572000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Hubungan</a:t>
            </a:r>
            <a:r>
              <a:rPr lang="en-US" sz="3000" dirty="0" smtClean="0"/>
              <a:t> </a:t>
            </a:r>
            <a:r>
              <a:rPr lang="en-US" sz="3000" dirty="0" err="1" smtClean="0"/>
              <a:t>hukum</a:t>
            </a:r>
            <a:r>
              <a:rPr lang="en-US" sz="3000" dirty="0" smtClean="0"/>
              <a:t> </a:t>
            </a:r>
            <a:r>
              <a:rPr lang="en-US" sz="3000" dirty="0" err="1" smtClean="0"/>
              <a:t>antara</a:t>
            </a:r>
            <a:r>
              <a:rPr lang="en-US" sz="3000" dirty="0" smtClean="0"/>
              <a:t> bank </a:t>
            </a:r>
            <a:r>
              <a:rPr lang="en-US" sz="3000" dirty="0" err="1" smtClean="0"/>
              <a:t>penerbit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penjual</a:t>
            </a:r>
            <a:r>
              <a:rPr lang="en-US" sz="3000" dirty="0" smtClean="0"/>
              <a:t> </a:t>
            </a:r>
            <a:r>
              <a:rPr lang="en-US" sz="3000" dirty="0" err="1" smtClean="0"/>
              <a:t>lahir</a:t>
            </a:r>
            <a:r>
              <a:rPr lang="en-US" sz="3000" dirty="0" smtClean="0"/>
              <a:t> </a:t>
            </a:r>
            <a:r>
              <a:rPr lang="en-US" sz="3000" dirty="0" err="1" smtClean="0"/>
              <a:t>atas</a:t>
            </a:r>
            <a:r>
              <a:rPr lang="en-US" sz="3000" dirty="0" smtClean="0"/>
              <a:t> </a:t>
            </a:r>
            <a:r>
              <a:rPr lang="en-US" sz="3000" dirty="0" err="1" smtClean="0"/>
              <a:t>dasar</a:t>
            </a:r>
            <a:r>
              <a:rPr lang="en-US" sz="3000" dirty="0" smtClean="0"/>
              <a:t> L/C yang </a:t>
            </a:r>
            <a:r>
              <a:rPr lang="en-US" sz="3000" dirty="0" err="1" smtClean="0"/>
              <a:t>diterbitkan</a:t>
            </a:r>
            <a:r>
              <a:rPr lang="en-US" sz="3000" dirty="0" smtClean="0"/>
              <a:t> </a:t>
            </a:r>
            <a:r>
              <a:rPr lang="en-US" sz="3000" dirty="0" err="1" smtClean="0"/>
              <a:t>oleh</a:t>
            </a:r>
            <a:r>
              <a:rPr lang="en-US" sz="3000" dirty="0" smtClean="0"/>
              <a:t> bank </a:t>
            </a:r>
            <a:r>
              <a:rPr lang="en-US" sz="3000" dirty="0" err="1" smtClean="0"/>
              <a:t>penerbit</a:t>
            </a:r>
            <a:r>
              <a:rPr lang="en-US" sz="3000" dirty="0" smtClean="0"/>
              <a:t> yang </a:t>
            </a:r>
            <a:r>
              <a:rPr lang="en-US" sz="3000" dirty="0" err="1" smtClean="0"/>
              <a:t>disetujui</a:t>
            </a:r>
            <a:r>
              <a:rPr lang="en-US" sz="3000" dirty="0" smtClean="0"/>
              <a:t> </a:t>
            </a:r>
            <a:r>
              <a:rPr lang="en-US" sz="3000" dirty="0" err="1" smtClean="0"/>
              <a:t>oleh</a:t>
            </a:r>
            <a:r>
              <a:rPr lang="en-US" sz="3000" dirty="0" smtClean="0"/>
              <a:t> </a:t>
            </a:r>
            <a:r>
              <a:rPr lang="en-US" sz="3000" dirty="0" err="1" smtClean="0"/>
              <a:t>penerima</a:t>
            </a:r>
            <a:r>
              <a:rPr lang="en-US" sz="3000" dirty="0" smtClean="0"/>
              <a:t>. </a:t>
            </a:r>
            <a:r>
              <a:rPr lang="en-US" sz="3000" dirty="0" err="1" smtClean="0"/>
              <a:t>Persetujuan</a:t>
            </a:r>
            <a:r>
              <a:rPr lang="en-US" sz="3000" dirty="0" smtClean="0"/>
              <a:t> </a:t>
            </a:r>
            <a:r>
              <a:rPr lang="en-US" sz="3000" dirty="0" err="1" smtClean="0"/>
              <a:t>pengajuan</a:t>
            </a:r>
            <a:r>
              <a:rPr lang="en-US" sz="3000" dirty="0" smtClean="0"/>
              <a:t> </a:t>
            </a:r>
            <a:r>
              <a:rPr lang="en-US" sz="3000" dirty="0" err="1" smtClean="0"/>
              <a:t>terhadap</a:t>
            </a:r>
            <a:r>
              <a:rPr lang="en-US" sz="3000" dirty="0" smtClean="0"/>
              <a:t> L/C </a:t>
            </a:r>
            <a:r>
              <a:rPr lang="en-US" sz="3000" dirty="0" err="1" smtClean="0"/>
              <a:t>diwujudkan</a:t>
            </a:r>
            <a:r>
              <a:rPr lang="en-US" sz="3000" dirty="0" smtClean="0"/>
              <a:t> </a:t>
            </a:r>
            <a:r>
              <a:rPr lang="en-US" sz="3000" dirty="0" err="1" smtClean="0"/>
              <a:t>melalui</a:t>
            </a:r>
            <a:r>
              <a:rPr lang="en-US" sz="3000" dirty="0" smtClean="0"/>
              <a:t> </a:t>
            </a:r>
            <a:r>
              <a:rPr lang="en-US" sz="3000" dirty="0" err="1" smtClean="0"/>
              <a:t>pengajuan</a:t>
            </a:r>
            <a:r>
              <a:rPr lang="en-US" sz="3000" dirty="0" smtClean="0"/>
              <a:t> </a:t>
            </a:r>
            <a:r>
              <a:rPr lang="en-US" sz="3000" dirty="0" err="1" smtClean="0"/>
              <a:t>dokumen-dokumen</a:t>
            </a:r>
            <a:r>
              <a:rPr lang="en-US" sz="3000" dirty="0" smtClean="0"/>
              <a:t> yang </a:t>
            </a:r>
            <a:r>
              <a:rPr lang="en-US" sz="3000" dirty="0" err="1" smtClean="0"/>
              <a:t>dipersyaratkan</a:t>
            </a:r>
            <a:r>
              <a:rPr lang="en-US" sz="3000" dirty="0" smtClean="0"/>
              <a:t> L/C </a:t>
            </a:r>
            <a:r>
              <a:rPr lang="en-US" sz="3000" dirty="0" err="1" smtClean="0"/>
              <a:t>kepada</a:t>
            </a:r>
            <a:r>
              <a:rPr lang="en-US" sz="3000" dirty="0" smtClean="0"/>
              <a:t> bank </a:t>
            </a:r>
            <a:r>
              <a:rPr lang="en-US" sz="3000" dirty="0" err="1" smtClean="0"/>
              <a:t>penerbit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Bank </a:t>
            </a:r>
            <a:r>
              <a:rPr lang="en-US" sz="2800" dirty="0" err="1" smtClean="0"/>
              <a:t>penerbit</a:t>
            </a:r>
            <a:r>
              <a:rPr lang="en-US" sz="2800" dirty="0" smtClean="0"/>
              <a:t> </a:t>
            </a:r>
            <a:r>
              <a:rPr lang="en-US" sz="2800" dirty="0" err="1" smtClean="0"/>
              <a:t>menandatangani</a:t>
            </a:r>
            <a:r>
              <a:rPr lang="en-US" sz="2800" dirty="0" smtClean="0"/>
              <a:t> L/C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kepentingan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penjual</a:t>
            </a:r>
            <a:r>
              <a:rPr lang="en-US" sz="2800" dirty="0" smtClean="0"/>
              <a:t>. </a:t>
            </a:r>
          </a:p>
          <a:p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bank </a:t>
            </a:r>
            <a:r>
              <a:rPr lang="en-US" sz="2800" dirty="0" err="1" smtClean="0"/>
              <a:t>penerbit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penerima</a:t>
            </a:r>
            <a:r>
              <a:rPr lang="en-US" sz="2800" dirty="0" smtClean="0"/>
              <a:t> (</a:t>
            </a:r>
            <a:r>
              <a:rPr lang="en-US" sz="2800" dirty="0" err="1" smtClean="0"/>
              <a:t>penjual</a:t>
            </a:r>
            <a:r>
              <a:rPr lang="en-US" sz="2800" dirty="0" smtClean="0"/>
              <a:t>)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bank </a:t>
            </a:r>
            <a:r>
              <a:rPr lang="en-US" sz="2800" dirty="0" err="1" smtClean="0"/>
              <a:t>penerbit</a:t>
            </a:r>
            <a:r>
              <a:rPr lang="en-US" sz="2800" dirty="0" smtClean="0"/>
              <a:t> </a:t>
            </a:r>
            <a:r>
              <a:rPr lang="en-US" sz="2800" dirty="0" err="1" smtClean="0"/>
              <a:t>mengambil</a:t>
            </a:r>
            <a:r>
              <a:rPr lang="en-US" sz="2800" dirty="0" smtClean="0"/>
              <a:t> </a:t>
            </a:r>
            <a:r>
              <a:rPr lang="en-US" sz="2800" dirty="0" err="1" smtClean="0"/>
              <a:t>alih</a:t>
            </a:r>
            <a:r>
              <a:rPr lang="en-US" sz="2800" dirty="0" smtClean="0"/>
              <a:t> </a:t>
            </a:r>
            <a:r>
              <a:rPr lang="en-US" sz="2800" dirty="0" err="1" smtClean="0"/>
              <a:t>kredibiltas</a:t>
            </a:r>
            <a:r>
              <a:rPr lang="en-US" sz="2800" dirty="0" smtClean="0"/>
              <a:t> </a:t>
            </a:r>
            <a:r>
              <a:rPr lang="en-US" sz="2800" dirty="0" err="1" smtClean="0"/>
              <a:t>pembeli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pembayaran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penjual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menjamin</a:t>
            </a:r>
            <a:r>
              <a:rPr lang="en-US" sz="2800" dirty="0" smtClean="0"/>
              <a:t> </a:t>
            </a:r>
            <a:r>
              <a:rPr lang="en-US" sz="2800" dirty="0" err="1" smtClean="0"/>
              <a:t>pembayaran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pembeli</a:t>
            </a:r>
            <a:r>
              <a:rPr lang="en-US" sz="2800" dirty="0" smtClean="0"/>
              <a:t>. </a:t>
            </a:r>
          </a:p>
          <a:p>
            <a:r>
              <a:rPr lang="en-US" sz="2800" dirty="0" err="1" smtClean="0"/>
              <a:t>Kewajiban</a:t>
            </a:r>
            <a:r>
              <a:rPr lang="en-US" sz="2800" dirty="0" smtClean="0"/>
              <a:t> bank </a:t>
            </a:r>
            <a:r>
              <a:rPr lang="en-US" sz="2800" dirty="0" err="1" smtClean="0"/>
              <a:t>penerbit</a:t>
            </a:r>
            <a:r>
              <a:rPr lang="en-US" sz="2800" dirty="0" smtClean="0"/>
              <a:t> L/C </a:t>
            </a:r>
            <a:r>
              <a:rPr lang="en-US" sz="2800" dirty="0" err="1" smtClean="0"/>
              <a:t>menjamin</a:t>
            </a:r>
            <a:r>
              <a:rPr lang="en-US" sz="2800" dirty="0" smtClean="0"/>
              <a:t> </a:t>
            </a:r>
            <a:r>
              <a:rPr lang="en-US" sz="2800" dirty="0" err="1" smtClean="0"/>
              <a:t>pembayaran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penjual</a:t>
            </a:r>
            <a:r>
              <a:rPr lang="en-US" sz="2800" dirty="0" smtClean="0"/>
              <a:t> </a:t>
            </a:r>
            <a:r>
              <a:rPr lang="en-US" sz="2800" dirty="0" err="1" smtClean="0"/>
              <a:t>timbul</a:t>
            </a:r>
            <a:r>
              <a:rPr lang="en-US" sz="2800" dirty="0" smtClean="0"/>
              <a:t> </a:t>
            </a:r>
            <a:r>
              <a:rPr lang="en-US" sz="2800" dirty="0" err="1" smtClean="0"/>
              <a:t>sejak</a:t>
            </a:r>
            <a:r>
              <a:rPr lang="en-US" sz="2800" dirty="0" smtClean="0"/>
              <a:t> </a:t>
            </a:r>
            <a:r>
              <a:rPr lang="en-US" sz="2800" dirty="0" err="1" smtClean="0"/>
              <a:t>penjual</a:t>
            </a:r>
            <a:r>
              <a:rPr lang="en-US" sz="2800" dirty="0" smtClean="0"/>
              <a:t> </a:t>
            </a:r>
            <a:r>
              <a:rPr lang="en-US" sz="2800" dirty="0" err="1" smtClean="0"/>
              <a:t>menerima</a:t>
            </a:r>
            <a:r>
              <a:rPr lang="en-US" sz="2800" dirty="0" smtClean="0"/>
              <a:t> L/C.</a:t>
            </a:r>
            <a:endParaRPr lang="en-US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Hubungan Hukum antara Bank Penerbit dengan Bank Penerus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52600"/>
            <a:ext cx="7498080" cy="44958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bank </a:t>
            </a:r>
            <a:r>
              <a:rPr lang="en-US" sz="2800" dirty="0" err="1" smtClean="0"/>
              <a:t>penerbit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bank </a:t>
            </a:r>
            <a:r>
              <a:rPr lang="en-US" sz="2800" dirty="0" err="1" smtClean="0"/>
              <a:t>penerus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halnya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prinsipal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agen</a:t>
            </a:r>
            <a:r>
              <a:rPr lang="en-US" sz="2800" dirty="0" smtClean="0"/>
              <a:t>.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bank </a:t>
            </a:r>
            <a:r>
              <a:rPr lang="en-US" sz="2800" dirty="0" err="1" smtClean="0"/>
              <a:t>penerbit</a:t>
            </a:r>
            <a:r>
              <a:rPr lang="en-US" sz="2800" dirty="0" smtClean="0"/>
              <a:t> </a:t>
            </a:r>
            <a:r>
              <a:rPr lang="en-US" sz="2800" dirty="0" err="1" smtClean="0"/>
              <a:t>bertindak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bank </a:t>
            </a:r>
            <a:r>
              <a:rPr lang="en-US" sz="2800" dirty="0" err="1" smtClean="0"/>
              <a:t>penerbit</a:t>
            </a:r>
            <a:r>
              <a:rPr lang="en-US" sz="2800" dirty="0" smtClean="0"/>
              <a:t>. </a:t>
            </a:r>
            <a:r>
              <a:rPr lang="en-US" sz="2800" dirty="0" err="1" smtClean="0"/>
              <a:t>Jika</a:t>
            </a:r>
            <a:r>
              <a:rPr lang="en-US" sz="2800" dirty="0" smtClean="0"/>
              <a:t> bank </a:t>
            </a:r>
            <a:r>
              <a:rPr lang="en-US" sz="2800" dirty="0" err="1" smtClean="0"/>
              <a:t>penerbit</a:t>
            </a:r>
            <a:r>
              <a:rPr lang="en-US" sz="2800" dirty="0" smtClean="0"/>
              <a:t>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membayar</a:t>
            </a:r>
            <a:r>
              <a:rPr lang="en-US" sz="2800" dirty="0" smtClean="0"/>
              <a:t> </a:t>
            </a:r>
            <a:r>
              <a:rPr lang="en-US" sz="2800" dirty="0" err="1" smtClean="0"/>
              <a:t>sejumlah</a:t>
            </a:r>
            <a:r>
              <a:rPr lang="en-US" sz="2800" dirty="0" smtClean="0"/>
              <a:t> </a:t>
            </a:r>
            <a:r>
              <a:rPr lang="en-US" sz="2800" dirty="0" err="1" smtClean="0"/>
              <a:t>uang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penerima</a:t>
            </a:r>
            <a:r>
              <a:rPr lang="en-US" sz="2800" dirty="0" smtClean="0"/>
              <a:t>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mandatnya</a:t>
            </a:r>
            <a:r>
              <a:rPr lang="en-US" sz="2800" dirty="0" smtClean="0"/>
              <a:t>,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menerima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bil</a:t>
            </a:r>
            <a:r>
              <a:rPr lang="en-US" sz="2800" dirty="0" smtClean="0"/>
              <a:t> of exchange (</a:t>
            </a:r>
            <a:r>
              <a:rPr lang="en-US" sz="2800" dirty="0" err="1" smtClean="0"/>
              <a:t>wesel</a:t>
            </a:r>
            <a:r>
              <a:rPr lang="en-US" sz="2800" dirty="0" smtClean="0"/>
              <a:t>) yang </a:t>
            </a:r>
            <a:r>
              <a:rPr lang="en-US" sz="2800" dirty="0" err="1" smtClean="0"/>
              <a:t>ditarik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penerima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ia</a:t>
            </a:r>
            <a:r>
              <a:rPr lang="en-US" sz="2800" dirty="0" smtClean="0"/>
              <a:t> </a:t>
            </a:r>
            <a:r>
              <a:rPr lang="en-US" sz="2800" dirty="0" err="1" smtClean="0"/>
              <a:t>berhak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pembayaran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bank </a:t>
            </a:r>
            <a:r>
              <a:rPr lang="en-US" sz="2800" dirty="0" err="1" smtClean="0"/>
              <a:t>penerbit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1. Applicant/ </a:t>
            </a:r>
            <a:r>
              <a:rPr lang="en-US" sz="4000" dirty="0" err="1" smtClean="0"/>
              <a:t>Importir</a:t>
            </a:r>
            <a:r>
              <a:rPr lang="en-US" sz="4000" dirty="0" smtClean="0"/>
              <a:t>/ Buyer/ </a:t>
            </a:r>
            <a:r>
              <a:rPr lang="en-US" sz="4000" dirty="0" err="1" smtClean="0"/>
              <a:t>Accountee</a:t>
            </a:r>
            <a:r>
              <a:rPr lang="en-US" sz="4000" dirty="0" smtClean="0"/>
              <a:t>/ </a:t>
            </a:r>
            <a:r>
              <a:rPr lang="en-US" sz="4000" dirty="0" err="1" smtClean="0"/>
              <a:t>Pembeli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52600"/>
            <a:ext cx="7498080" cy="4495800"/>
          </a:xfrm>
        </p:spPr>
        <p:txBody>
          <a:bodyPr>
            <a:normAutofit fontScale="77500" lnSpcReduction="20000"/>
          </a:bodyPr>
          <a:lstStyle/>
          <a:p>
            <a:pPr fontAlgn="base">
              <a:lnSpc>
                <a:spcPct val="120000"/>
              </a:lnSpc>
              <a:buNone/>
            </a:pP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yang:</a:t>
            </a:r>
          </a:p>
          <a:p>
            <a:pPr lvl="0" fontAlgn="base">
              <a:lnSpc>
                <a:spcPct val="120000"/>
              </a:lnSpc>
            </a:pPr>
            <a:r>
              <a:rPr lang="en-US" dirty="0" err="1" smtClean="0"/>
              <a:t>Mengajukan</a:t>
            </a:r>
            <a:r>
              <a:rPr lang="en-US" dirty="0" smtClean="0"/>
              <a:t>/ </a:t>
            </a:r>
            <a:r>
              <a:rPr lang="en-US" dirty="0" err="1" smtClean="0"/>
              <a:t>pemberi</a:t>
            </a:r>
            <a:r>
              <a:rPr lang="en-US" dirty="0" smtClean="0"/>
              <a:t> </a:t>
            </a:r>
            <a:r>
              <a:rPr lang="en-US" dirty="0" err="1" smtClean="0"/>
              <a:t>instruksi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L/C </a:t>
            </a:r>
          </a:p>
          <a:p>
            <a:pPr lvl="0" fontAlgn="base">
              <a:lnSpc>
                <a:spcPct val="120000"/>
              </a:lnSpc>
            </a:pP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yang </a:t>
            </a:r>
            <a:r>
              <a:rPr lang="en-US" dirty="0" err="1" smtClean="0"/>
              <a:t>disyaratkan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L/C</a:t>
            </a:r>
          </a:p>
          <a:p>
            <a:pPr lvl="0" fontAlgn="base">
              <a:lnSpc>
                <a:spcPct val="120000"/>
              </a:lnSpc>
            </a:pPr>
            <a:r>
              <a:rPr lang="en-US" dirty="0" err="1" smtClean="0"/>
              <a:t>Menanggung</a:t>
            </a:r>
            <a:r>
              <a:rPr lang="en-US" dirty="0" smtClean="0"/>
              <a:t> </a:t>
            </a:r>
            <a:r>
              <a:rPr lang="en-US" dirty="0" err="1" smtClean="0"/>
              <a:t>ongkos</a:t>
            </a:r>
            <a:r>
              <a:rPr lang="en-US" dirty="0" smtClean="0"/>
              <a:t>/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instruksinya</a:t>
            </a:r>
            <a:endParaRPr lang="en-US" dirty="0" smtClean="0"/>
          </a:p>
          <a:p>
            <a:pPr lvl="0" fontAlgn="base">
              <a:lnSpc>
                <a:spcPct val="120000"/>
              </a:lnSpc>
            </a:pP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penolakan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penyimpangan</a:t>
            </a:r>
            <a:r>
              <a:rPr lang="en-US" dirty="0" smtClean="0"/>
              <a:t> (</a:t>
            </a:r>
            <a:r>
              <a:rPr lang="en-US" i="1" dirty="0" smtClean="0"/>
              <a:t>discrepancy</a:t>
            </a:r>
            <a:r>
              <a:rPr lang="en-US" dirty="0" smtClean="0"/>
              <a:t>)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L/C, yang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 </a:t>
            </a:r>
            <a:r>
              <a:rPr lang="en-US" i="1" dirty="0" smtClean="0"/>
              <a:t>issuing bank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seharga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 </a:t>
            </a:r>
            <a:r>
              <a:rPr lang="en-US" i="1" dirty="0" smtClean="0"/>
              <a:t>beneficiary</a:t>
            </a:r>
            <a:r>
              <a:rPr lang="en-US" dirty="0" smtClean="0"/>
              <a:t> </a:t>
            </a:r>
            <a:r>
              <a:rPr lang="en-US" dirty="0" err="1" smtClean="0"/>
              <a:t>melalui</a:t>
            </a:r>
            <a:r>
              <a:rPr lang="en-US" dirty="0" smtClean="0"/>
              <a:t> </a:t>
            </a:r>
            <a:r>
              <a:rPr lang="en-US" i="1" dirty="0" smtClean="0"/>
              <a:t>issuing bank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2. Beneficiary/ </a:t>
            </a:r>
            <a:r>
              <a:rPr lang="en-US" sz="3600" dirty="0" err="1" smtClean="0"/>
              <a:t>Eksportir</a:t>
            </a:r>
            <a:r>
              <a:rPr lang="en-US" sz="3600" dirty="0" smtClean="0"/>
              <a:t>/ Seller/ </a:t>
            </a:r>
            <a:r>
              <a:rPr lang="en-US" sz="3600" dirty="0" err="1" smtClean="0"/>
              <a:t>Penjual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>
              <a:lnSpc>
                <a:spcPct val="110000"/>
              </a:lnSpc>
              <a:buNone/>
            </a:pP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yang:</a:t>
            </a:r>
          </a:p>
          <a:p>
            <a:pPr lvl="0" fontAlgn="base">
              <a:lnSpc>
                <a:spcPct val="110000"/>
              </a:lnSpc>
            </a:pP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/ </a:t>
            </a:r>
            <a:r>
              <a:rPr lang="en-US" dirty="0" err="1" smtClean="0"/>
              <a:t>mengirimkan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endParaRPr lang="en-US" dirty="0" smtClean="0"/>
          </a:p>
          <a:p>
            <a:pPr lvl="0" fontAlgn="base">
              <a:lnSpc>
                <a:spcPct val="110000"/>
              </a:lnSpc>
            </a:pPr>
            <a:r>
              <a:rPr lang="en-US" dirty="0" err="1" smtClean="0"/>
              <a:t>Menyiapkan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L/C</a:t>
            </a:r>
          </a:p>
          <a:p>
            <a:pPr lvl="0" fontAlgn="base">
              <a:lnSpc>
                <a:spcPct val="110000"/>
              </a:lnSpc>
            </a:pPr>
            <a:r>
              <a:rPr lang="en-US" dirty="0" err="1" smtClean="0"/>
              <a:t>Menerima</a:t>
            </a:r>
            <a:r>
              <a:rPr lang="en-US" dirty="0" smtClean="0"/>
              <a:t> L/C </a:t>
            </a:r>
            <a:r>
              <a:rPr lang="en-US" dirty="0" err="1" smtClean="0"/>
              <a:t>dari</a:t>
            </a:r>
            <a:r>
              <a:rPr lang="en-US" dirty="0" smtClean="0"/>
              <a:t> </a:t>
            </a:r>
            <a:r>
              <a:rPr lang="en-US" i="1" dirty="0" smtClean="0"/>
              <a:t>advising bank</a:t>
            </a:r>
            <a:r>
              <a:rPr lang="en-US" dirty="0" smtClean="0"/>
              <a:t> </a:t>
            </a:r>
            <a:r>
              <a:rPr lang="en-US" dirty="0" err="1" smtClean="0"/>
              <a:t>sesuai</a:t>
            </a:r>
            <a:r>
              <a:rPr lang="en-US" dirty="0" smtClean="0"/>
              <a:t> yang </a:t>
            </a:r>
            <a:r>
              <a:rPr lang="en-US" dirty="0" err="1" smtClean="0"/>
              <a:t>tercantum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L/C</a:t>
            </a:r>
          </a:p>
          <a:p>
            <a:pPr lvl="0" fontAlgn="base">
              <a:lnSpc>
                <a:spcPct val="110000"/>
              </a:lnSpc>
            </a:pP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 </a:t>
            </a:r>
            <a:r>
              <a:rPr lang="en-US" i="1" dirty="0" smtClean="0"/>
              <a:t>buyer</a:t>
            </a:r>
            <a:r>
              <a:rPr lang="en-US" dirty="0" smtClean="0"/>
              <a:t> </a:t>
            </a:r>
            <a:r>
              <a:rPr lang="en-US" dirty="0" err="1" smtClean="0"/>
              <a:t>melalui</a:t>
            </a:r>
            <a:r>
              <a:rPr lang="en-US" dirty="0" smtClean="0"/>
              <a:t> Bank (Negotiating/ Reimbursing/ Claiming Bank)</a:t>
            </a:r>
          </a:p>
          <a:p>
            <a:pPr>
              <a:lnSpc>
                <a:spcPct val="110000"/>
              </a:lnSpc>
            </a:pPr>
            <a:r>
              <a:rPr lang="en-US" dirty="0" err="1" smtClean="0"/>
              <a:t>Memindahkan</a:t>
            </a:r>
            <a:r>
              <a:rPr lang="en-US" dirty="0" smtClean="0"/>
              <a:t>/ transfer L/C </a:t>
            </a:r>
            <a:r>
              <a:rPr lang="en-US" dirty="0" err="1" smtClean="0"/>
              <a:t>kepada</a:t>
            </a:r>
            <a:r>
              <a:rPr lang="en-US" dirty="0" smtClean="0"/>
              <a:t> </a:t>
            </a:r>
            <a:r>
              <a:rPr lang="en-US" i="1" dirty="0" smtClean="0"/>
              <a:t>beneficiary</a:t>
            </a:r>
            <a:r>
              <a:rPr lang="en-US" dirty="0" smtClean="0"/>
              <a:t> lain </a:t>
            </a:r>
            <a:r>
              <a:rPr lang="en-US" dirty="0" err="1" smtClean="0"/>
              <a:t>melalui</a:t>
            </a:r>
            <a:r>
              <a:rPr lang="en-US" dirty="0" smtClean="0"/>
              <a:t> bank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3. Issuing Bank/ Opening 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>
              <a:lnSpc>
                <a:spcPct val="120000"/>
              </a:lnSpc>
              <a:buNone/>
            </a:pP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yang:</a:t>
            </a:r>
          </a:p>
          <a:p>
            <a:pPr lvl="0" fontAlgn="base">
              <a:lnSpc>
                <a:spcPct val="120000"/>
              </a:lnSpc>
            </a:pPr>
            <a:r>
              <a:rPr lang="en-US" dirty="0" err="1" smtClean="0"/>
              <a:t>Menerbitkan</a:t>
            </a:r>
            <a:r>
              <a:rPr lang="en-US" dirty="0" smtClean="0"/>
              <a:t> L/C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 </a:t>
            </a:r>
            <a:r>
              <a:rPr lang="en-US" i="1" dirty="0" smtClean="0"/>
              <a:t>applicant</a:t>
            </a:r>
            <a:endParaRPr lang="en-US" dirty="0" smtClean="0"/>
          </a:p>
          <a:p>
            <a:pPr lvl="0" fontAlgn="base">
              <a:lnSpc>
                <a:spcPct val="120000"/>
              </a:lnSpc>
            </a:pP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 </a:t>
            </a:r>
            <a:r>
              <a:rPr lang="en-US" i="1" dirty="0" smtClean="0"/>
              <a:t>beneficiary</a:t>
            </a:r>
            <a:r>
              <a:rPr lang="en-US" dirty="0" smtClean="0"/>
              <a:t> 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disyaratkan</a:t>
            </a:r>
            <a:r>
              <a:rPr lang="en-US" dirty="0" smtClean="0"/>
              <a:t> L/C</a:t>
            </a:r>
          </a:p>
          <a:p>
            <a:pPr lvl="0" fontAlgn="base">
              <a:lnSpc>
                <a:spcPct val="120000"/>
              </a:lnSpc>
            </a:pP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/ </a:t>
            </a:r>
            <a:r>
              <a:rPr lang="en-US" dirty="0" err="1" smtClean="0"/>
              <a:t>akseptasi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 </a:t>
            </a:r>
            <a:r>
              <a:rPr lang="en-US" i="1" dirty="0" smtClean="0"/>
              <a:t>beneficiary</a:t>
            </a:r>
            <a:r>
              <a:rPr lang="en-US" dirty="0" smtClean="0"/>
              <a:t> 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banknya</a:t>
            </a:r>
            <a:endParaRPr lang="en-US" dirty="0" smtClean="0"/>
          </a:p>
          <a:p>
            <a:pPr lvl="0" fontAlgn="base">
              <a:lnSpc>
                <a:spcPct val="120000"/>
              </a:lnSpc>
            </a:pPr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 </a:t>
            </a:r>
            <a:r>
              <a:rPr lang="en-US" i="1" dirty="0" smtClean="0"/>
              <a:t>applicant</a:t>
            </a:r>
            <a:r>
              <a:rPr lang="en-US" dirty="0" smtClean="0"/>
              <a:t> 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pembayarannya</a:t>
            </a:r>
            <a:endParaRPr lang="en-US" dirty="0" smtClean="0"/>
          </a:p>
          <a:p>
            <a:pPr lvl="0" fontAlgn="base">
              <a:lnSpc>
                <a:spcPct val="120000"/>
              </a:lnSpc>
            </a:pP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diserahkan</a:t>
            </a:r>
            <a:r>
              <a:rPr lang="en-US" dirty="0" smtClean="0"/>
              <a:t> </a:t>
            </a:r>
            <a:r>
              <a:rPr lang="en-US" i="1" dirty="0" smtClean="0"/>
              <a:t>beneficiary</a:t>
            </a:r>
            <a:r>
              <a:rPr lang="en-US" dirty="0" smtClean="0"/>
              <a:t> 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L/C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4. Reimbursing 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pihak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diberi</a:t>
            </a:r>
            <a:r>
              <a:rPr lang="en-US" sz="2800" dirty="0" smtClean="0"/>
              <a:t> </a:t>
            </a:r>
            <a:r>
              <a:rPr lang="en-US" sz="2800" dirty="0" err="1" smtClean="0"/>
              <a:t>wewenang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membayar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tagihan</a:t>
            </a:r>
            <a:r>
              <a:rPr lang="en-US" sz="2800" dirty="0" smtClean="0"/>
              <a:t> (</a:t>
            </a:r>
            <a:r>
              <a:rPr lang="en-US" sz="2800" i="1" dirty="0" smtClean="0"/>
              <a:t>reimbursement</a:t>
            </a:r>
            <a:r>
              <a:rPr lang="en-US" sz="2800" dirty="0" smtClean="0"/>
              <a:t>) </a:t>
            </a:r>
            <a:r>
              <a:rPr lang="en-US" sz="2800" dirty="0" err="1" smtClean="0"/>
              <a:t>sesuai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 </a:t>
            </a:r>
            <a:r>
              <a:rPr lang="en-US" sz="2800" i="1" dirty="0" smtClean="0"/>
              <a:t>reimbursement authorization</a:t>
            </a:r>
            <a:r>
              <a:rPr lang="en-US" sz="2800" dirty="0" smtClean="0"/>
              <a:t> yang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 </a:t>
            </a:r>
            <a:r>
              <a:rPr lang="en-US" sz="2800" i="1" dirty="0" smtClean="0"/>
              <a:t>issuing bank</a:t>
            </a:r>
            <a:r>
              <a:rPr lang="en-US" sz="2800" dirty="0" smtClean="0"/>
              <a:t>, </a:t>
            </a:r>
            <a:r>
              <a:rPr lang="en-US" sz="2800" dirty="0" err="1" smtClean="0"/>
              <a:t>menerima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membayar</a:t>
            </a:r>
            <a:r>
              <a:rPr lang="en-US" sz="2800" dirty="0" smtClean="0"/>
              <a:t> </a:t>
            </a:r>
            <a:r>
              <a:rPr lang="en-US" sz="2800" dirty="0" err="1" smtClean="0"/>
              <a:t>klaim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5. Advising 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>
              <a:lnSpc>
                <a:spcPct val="120000"/>
              </a:lnSpc>
              <a:buNone/>
            </a:pP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yang:</a:t>
            </a:r>
          </a:p>
          <a:p>
            <a:pPr lvl="0">
              <a:lnSpc>
                <a:spcPct val="120000"/>
              </a:lnSpc>
            </a:pP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 </a:t>
            </a:r>
            <a:r>
              <a:rPr lang="en-US" i="1" dirty="0" smtClean="0"/>
              <a:t>issuing bank</a:t>
            </a:r>
            <a:r>
              <a:rPr lang="en-US" dirty="0" smtClean="0"/>
              <a:t> 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/ </a:t>
            </a:r>
            <a:r>
              <a:rPr lang="en-US" dirty="0" err="1" smtClean="0"/>
              <a:t>meneruskan</a:t>
            </a:r>
            <a:r>
              <a:rPr lang="en-US" dirty="0" smtClean="0"/>
              <a:t> L/C </a:t>
            </a:r>
            <a:r>
              <a:rPr lang="en-US" dirty="0" err="1" smtClean="0"/>
              <a:t>kepada</a:t>
            </a:r>
            <a:r>
              <a:rPr lang="en-US" dirty="0" smtClean="0"/>
              <a:t> </a:t>
            </a:r>
            <a:r>
              <a:rPr lang="en-US" i="1" dirty="0" smtClean="0"/>
              <a:t>beneficiary</a:t>
            </a:r>
            <a:r>
              <a:rPr lang="en-US" dirty="0" smtClean="0"/>
              <a:t> </a:t>
            </a:r>
            <a:r>
              <a:rPr lang="en-US" dirty="0" err="1" smtClean="0"/>
              <a:t>atau</a:t>
            </a:r>
            <a:r>
              <a:rPr lang="en-US" dirty="0" smtClean="0"/>
              <a:t> bank lain</a:t>
            </a:r>
          </a:p>
          <a:p>
            <a:pPr lvl="0">
              <a:lnSpc>
                <a:spcPct val="120000"/>
              </a:lnSpc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 </a:t>
            </a:r>
            <a:r>
              <a:rPr lang="en-US" i="1" dirty="0" smtClean="0"/>
              <a:t>Negotiating Bank</a:t>
            </a:r>
            <a:r>
              <a:rPr lang="en-US" dirty="0" smtClean="0"/>
              <a:t> (</a:t>
            </a:r>
            <a:r>
              <a:rPr lang="en-US" dirty="0" err="1" smtClean="0"/>
              <a:t>untuk</a:t>
            </a:r>
            <a:r>
              <a:rPr lang="en-US" dirty="0" smtClean="0"/>
              <a:t> </a:t>
            </a:r>
            <a:r>
              <a:rPr lang="en-US" i="1" dirty="0" smtClean="0"/>
              <a:t>Restricted L/C</a:t>
            </a:r>
            <a:r>
              <a:rPr lang="en-US" dirty="0" smtClean="0"/>
              <a:t>)</a:t>
            </a:r>
          </a:p>
          <a:p>
            <a:pPr lvl="0">
              <a:lnSpc>
                <a:spcPct val="120000"/>
              </a:lnSpc>
            </a:pP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keaslian</a:t>
            </a:r>
            <a:r>
              <a:rPr lang="en-US" dirty="0" smtClean="0"/>
              <a:t> L/C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mengadviskan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 </a:t>
            </a:r>
            <a:r>
              <a:rPr lang="en-US" i="1" dirty="0" smtClean="0"/>
              <a:t>beneficiary</a:t>
            </a:r>
            <a:endParaRPr lang="en-US" dirty="0" smtClean="0"/>
          </a:p>
          <a:p>
            <a:pPr lvl="0">
              <a:lnSpc>
                <a:spcPct val="120000"/>
              </a:lnSpc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/ </a:t>
            </a:r>
            <a:r>
              <a:rPr lang="en-US" dirty="0" err="1" smtClean="0"/>
              <a:t>menolak</a:t>
            </a:r>
            <a:r>
              <a:rPr lang="en-US" dirty="0" smtClean="0"/>
              <a:t> </a:t>
            </a:r>
            <a:r>
              <a:rPr lang="en-US" dirty="0" err="1" smtClean="0"/>
              <a:t>meneruskan</a:t>
            </a:r>
            <a:r>
              <a:rPr lang="en-US" dirty="0" smtClean="0"/>
              <a:t> L/C yang </a:t>
            </a:r>
            <a:r>
              <a:rPr lang="en-US" dirty="0" err="1" smtClean="0"/>
              <a:t>dibuka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i="1" dirty="0" smtClean="0"/>
              <a:t> issuing bank</a:t>
            </a:r>
            <a:endParaRPr lang="en-US" dirty="0" smtClean="0"/>
          </a:p>
          <a:p>
            <a:pPr lvl="0">
              <a:lnSpc>
                <a:spcPct val="120000"/>
              </a:lnSpc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/ </a:t>
            </a:r>
            <a:r>
              <a:rPr lang="en-US" dirty="0" err="1" smtClean="0"/>
              <a:t>menolak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konfirmasi</a:t>
            </a:r>
            <a:r>
              <a:rPr lang="en-US" dirty="0" smtClean="0"/>
              <a:t> L/C yang </a:t>
            </a:r>
            <a:r>
              <a:rPr lang="en-US" dirty="0" err="1" smtClean="0"/>
              <a:t>dibuka</a:t>
            </a:r>
            <a:r>
              <a:rPr lang="en-US" dirty="0" smtClean="0"/>
              <a:t> </a:t>
            </a:r>
            <a:r>
              <a:rPr lang="en-US" i="1" dirty="0" smtClean="0"/>
              <a:t>issuing bank</a:t>
            </a:r>
            <a:endParaRPr lang="en-US" dirty="0" smtClean="0"/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Negotiating 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buNone/>
            </a:pP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yang:</a:t>
            </a:r>
          </a:p>
          <a:p>
            <a:pPr lvl="0">
              <a:lnSpc>
                <a:spcPct val="120000"/>
              </a:lnSpc>
            </a:pP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 </a:t>
            </a:r>
            <a:r>
              <a:rPr lang="en-US" i="1" dirty="0" smtClean="0"/>
              <a:t>issuing bank</a:t>
            </a:r>
            <a:r>
              <a:rPr lang="en-US" dirty="0" smtClean="0"/>
              <a:t> 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alih</a:t>
            </a:r>
            <a:r>
              <a:rPr lang="en-US" dirty="0" smtClean="0"/>
              <a:t>/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L/C</a:t>
            </a:r>
          </a:p>
          <a:p>
            <a:pPr lvl="0">
              <a:lnSpc>
                <a:spcPct val="120000"/>
              </a:lnSpc>
            </a:pP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 </a:t>
            </a:r>
            <a:r>
              <a:rPr lang="en-US" i="1" dirty="0" smtClean="0"/>
              <a:t>beneficiary</a:t>
            </a:r>
            <a:r>
              <a:rPr lang="en-US" dirty="0" smtClean="0"/>
              <a:t> 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tagihan</a:t>
            </a:r>
            <a:r>
              <a:rPr lang="en-US" dirty="0" smtClean="0"/>
              <a:t>/ </a:t>
            </a:r>
            <a:r>
              <a:rPr lang="en-US" dirty="0" err="1" smtClean="0"/>
              <a:t>dokumen</a:t>
            </a:r>
            <a:endParaRPr lang="en-US" dirty="0" smtClean="0"/>
          </a:p>
          <a:p>
            <a:pPr lvl="0">
              <a:lnSpc>
                <a:spcPct val="120000"/>
              </a:lnSpc>
            </a:pP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 </a:t>
            </a:r>
            <a:r>
              <a:rPr lang="en-US" i="1" dirty="0" smtClean="0"/>
              <a:t>beneficiary</a:t>
            </a:r>
            <a:r>
              <a:rPr lang="en-US" dirty="0" smtClean="0"/>
              <a:t> </a:t>
            </a:r>
            <a:r>
              <a:rPr lang="en-US" dirty="0" err="1" smtClean="0"/>
              <a:t>sesuai</a:t>
            </a:r>
            <a:r>
              <a:rPr lang="en-US" dirty="0" smtClean="0"/>
              <a:t> yang </a:t>
            </a:r>
            <a:r>
              <a:rPr lang="en-US" dirty="0" err="1" smtClean="0"/>
              <a:t>tercantum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L/C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diteruskan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 </a:t>
            </a:r>
            <a:r>
              <a:rPr lang="en-US" i="1" dirty="0" smtClean="0"/>
              <a:t>issuing bank</a:t>
            </a:r>
            <a:r>
              <a:rPr lang="en-US" dirty="0" smtClean="0"/>
              <a:t> 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(</a:t>
            </a:r>
            <a:r>
              <a:rPr lang="en-US" i="1" dirty="0" smtClean="0"/>
              <a:t>claim</a:t>
            </a:r>
            <a:r>
              <a:rPr lang="en-US" dirty="0" smtClean="0"/>
              <a:t>) </a:t>
            </a:r>
            <a:r>
              <a:rPr lang="en-US" i="1" dirty="0" smtClean="0"/>
              <a:t>reimbursement</a:t>
            </a:r>
            <a:r>
              <a:rPr lang="en-US" dirty="0" smtClean="0"/>
              <a:t> (</a:t>
            </a:r>
            <a:r>
              <a:rPr lang="en-US" dirty="0" err="1" smtClean="0"/>
              <a:t>penggantian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)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Confirming Bank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yang:</a:t>
            </a:r>
          </a:p>
          <a:p>
            <a:pPr lvl="0"/>
            <a:r>
              <a:rPr lang="en-US" dirty="0" err="1" smtClean="0"/>
              <a:t>Turut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L/C yang </a:t>
            </a:r>
            <a:r>
              <a:rPr lang="en-US" dirty="0" err="1" smtClean="0"/>
              <a:t>dibuka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bank lain</a:t>
            </a:r>
          </a:p>
          <a:p>
            <a:pPr lvl="0"/>
            <a:r>
              <a:rPr lang="en-US" dirty="0" err="1" smtClean="0"/>
              <a:t>Mengaksep</a:t>
            </a:r>
            <a:r>
              <a:rPr lang="en-US" dirty="0" smtClean="0"/>
              <a:t> </a:t>
            </a:r>
            <a:r>
              <a:rPr lang="en-US" dirty="0" err="1" smtClean="0"/>
              <a:t>wesel</a:t>
            </a:r>
            <a:r>
              <a:rPr lang="en-US" dirty="0" smtClean="0"/>
              <a:t> yang </a:t>
            </a:r>
            <a:r>
              <a:rPr lang="en-US" dirty="0" err="1" smtClean="0"/>
              <a:t>ditarik</a:t>
            </a:r>
            <a:r>
              <a:rPr lang="en-US" dirty="0" smtClean="0"/>
              <a:t> </a:t>
            </a:r>
            <a:r>
              <a:rPr lang="en-US" i="1" dirty="0" smtClean="0"/>
              <a:t>beneficiary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273</TotalTime>
  <Words>868</Words>
  <Application>Microsoft Office PowerPoint</Application>
  <PresentationFormat>On-screen Show (4:3)</PresentationFormat>
  <Paragraphs>120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Solstice</vt:lpstr>
      <vt:lpstr>PARA PIHAK YANG TERLIBAT TRAKSAKSI Letter of credit (l/c)</vt:lpstr>
      <vt:lpstr>Secara langsung terkait dengan L/C</vt:lpstr>
      <vt:lpstr>1. Applicant/ Importir/ Buyer/ Accountee/ Pembeli</vt:lpstr>
      <vt:lpstr>2. Beneficiary/ Eksportir/ Seller/ Penjual</vt:lpstr>
      <vt:lpstr>3. Issuing Bank/ Opening Bank</vt:lpstr>
      <vt:lpstr>4. Reimbursing Bank</vt:lpstr>
      <vt:lpstr>5. Advising Bank</vt:lpstr>
      <vt:lpstr>6. Negotiating Bank</vt:lpstr>
      <vt:lpstr>7. Confirming Bank</vt:lpstr>
      <vt:lpstr>8. Claiming Bank</vt:lpstr>
      <vt:lpstr>9. Paying Bank</vt:lpstr>
      <vt:lpstr>10. Accepting Bank</vt:lpstr>
      <vt:lpstr>11. Nominated Bank</vt:lpstr>
      <vt:lpstr>Secara tidak langsung terkait dengan L/C</vt:lpstr>
      <vt:lpstr>1. Perusahaan pengangkutan (carrier) darat, laut, atau udara</vt:lpstr>
      <vt:lpstr>2. Perusahaan Asuransi</vt:lpstr>
      <vt:lpstr>3. Custom Broker</vt:lpstr>
      <vt:lpstr>4. Perusahaan Surveyor</vt:lpstr>
      <vt:lpstr>Departemen Perindustrian dan Perdagangan atau KADIN</vt:lpstr>
      <vt:lpstr>Hubungan antara para pihak dalam transaksi L/C</vt:lpstr>
      <vt:lpstr>Hubungan Hukum antara Importir dengan Eksportir</vt:lpstr>
      <vt:lpstr>Hubungan Hukum antara Importir dengan Eksportir</vt:lpstr>
      <vt:lpstr>PowerPoint Presentation</vt:lpstr>
      <vt:lpstr>Hubungan Hukum antara Importir dengan Bank Pembuka</vt:lpstr>
      <vt:lpstr>PowerPoint Presentation</vt:lpstr>
      <vt:lpstr>Hubungan Hukum antara Bank Pembuka dengan Eksportir</vt:lpstr>
      <vt:lpstr>PowerPoint Presentation</vt:lpstr>
      <vt:lpstr>Hubungan Hukum antara Bank Penerbit dengan Bank Penerus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PIHAK YANG TERLIBAT TRAKSAKSI L/C</dc:title>
  <dc:creator>LENOVO</dc:creator>
  <cp:lastModifiedBy>DDP</cp:lastModifiedBy>
  <cp:revision>31</cp:revision>
  <dcterms:created xsi:type="dcterms:W3CDTF">2014-11-06T18:58:57Z</dcterms:created>
  <dcterms:modified xsi:type="dcterms:W3CDTF">2015-10-21T10:06:41Z</dcterms:modified>
</cp:coreProperties>
</file>