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1"/>
  </p:handoutMasterIdLst>
  <p:sldIdLst>
    <p:sldId id="256" r:id="rId2"/>
    <p:sldId id="259" r:id="rId3"/>
    <p:sldId id="266" r:id="rId4"/>
    <p:sldId id="267" r:id="rId5"/>
    <p:sldId id="274" r:id="rId6"/>
    <p:sldId id="272" r:id="rId7"/>
    <p:sldId id="268" r:id="rId8"/>
    <p:sldId id="273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F0074-916E-4A7C-85CD-D2CEFCC35DA1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C3678-CED5-4654-9E7A-1937FB2A5E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93E91B-E7CD-4DBD-AEBA-78E1862D3D85}" type="datetimeFigureOut">
              <a:rPr lang="en-US" smtClean="0"/>
              <a:pPr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FA30AF7-41B2-4B17-A5D2-048953BE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HUKUM JUAL BELI PERUSAHAAN - 1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JUAL BELI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8136"/>
          </a:xfrm>
        </p:spPr>
        <p:txBody>
          <a:bodyPr/>
          <a:lstStyle/>
          <a:p>
            <a:r>
              <a:rPr lang="en-US" sz="3200" dirty="0" err="1" smtClean="0"/>
              <a:t>Menyerahkan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milik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diperjualbelikan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KUHPer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bertubuh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macam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.</a:t>
            </a:r>
            <a:endParaRPr lang="en-US" sz="3200" dirty="0" smtClean="0"/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err="1" smtClean="0"/>
              <a:t>Penyerahan</a:t>
            </a:r>
            <a:r>
              <a:rPr lang="en-US" sz="2800" dirty="0" smtClean="0"/>
              <a:t> Benda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  (</a:t>
            </a:r>
            <a:r>
              <a:rPr lang="en-US" sz="2400" dirty="0" err="1" smtClean="0"/>
              <a:t>pasal</a:t>
            </a:r>
            <a:r>
              <a:rPr lang="en-US" sz="2400" dirty="0" smtClean="0"/>
              <a:t> 612 </a:t>
            </a:r>
            <a:r>
              <a:rPr lang="en-US" sz="2400" dirty="0" err="1" smtClean="0"/>
              <a:t>KUHPer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pPr marL="912114" lvl="1" indent="-514350">
              <a:lnSpc>
                <a:spcPct val="120000"/>
              </a:lnSpc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Penyerahan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kebendaan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r>
              <a:rPr lang="en-US" sz="2800" dirty="0" smtClean="0"/>
              <a:t>, </a:t>
            </a:r>
            <a:r>
              <a:rPr lang="en-US" sz="2800" dirty="0" err="1" smtClean="0"/>
              <a:t>terkecuali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bertubuh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penyerahan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nyata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kebendaan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pemilik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penyerahan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kunci-kunci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kebendaan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. </a:t>
            </a:r>
          </a:p>
          <a:p>
            <a:pPr marL="912114" lvl="1" indent="-51435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69760"/>
          </a:xfrm>
        </p:spPr>
        <p:txBody>
          <a:bodyPr>
            <a:normAutofit fontScale="92500" lnSpcReduction="20000"/>
          </a:bodyPr>
          <a:lstStyle/>
          <a:p>
            <a:pPr marL="912114" lvl="1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 err="1" smtClean="0"/>
              <a:t>Penyerahan</a:t>
            </a:r>
            <a:r>
              <a:rPr lang="en-US" dirty="0" smtClean="0"/>
              <a:t> Benda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 (</a:t>
            </a:r>
            <a:r>
              <a:rPr lang="en-US" dirty="0" err="1" smtClean="0"/>
              <a:t>Pasal</a:t>
            </a:r>
            <a:r>
              <a:rPr lang="en-US" dirty="0" smtClean="0"/>
              <a:t> 616-620 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</a:p>
          <a:p>
            <a:pPr marL="912114" lvl="1" indent="-514350">
              <a:lnSpc>
                <a:spcPct val="11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PPAT </a:t>
            </a:r>
            <a:r>
              <a:rPr lang="en-US" dirty="0" err="1" smtClean="0"/>
              <a:t>sedangkan</a:t>
            </a:r>
            <a:r>
              <a:rPr lang="en-US" dirty="0" smtClean="0"/>
              <a:t> yang lain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.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 startAt="3"/>
            </a:pPr>
            <a:r>
              <a:rPr lang="en-US" dirty="0" err="1" smtClean="0"/>
              <a:t>Penyerahan</a:t>
            </a:r>
            <a:r>
              <a:rPr lang="en-US" dirty="0" smtClean="0"/>
              <a:t> Benda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Bertubuh</a:t>
            </a:r>
            <a:r>
              <a:rPr lang="en-US" dirty="0" smtClean="0"/>
              <a:t>  (</a:t>
            </a:r>
            <a:r>
              <a:rPr lang="en-US" dirty="0" err="1" smtClean="0"/>
              <a:t>Pasal</a:t>
            </a:r>
            <a:r>
              <a:rPr lang="en-US" dirty="0" smtClean="0"/>
              <a:t> 613 </a:t>
            </a:r>
            <a:r>
              <a:rPr lang="en-US" dirty="0" err="1" smtClean="0"/>
              <a:t>KUHPer</a:t>
            </a:r>
            <a:r>
              <a:rPr lang="en-US" dirty="0" smtClean="0"/>
              <a:t>)</a:t>
            </a:r>
          </a:p>
          <a:p>
            <a:pPr marL="1433322" lvl="3" indent="-51435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diberitahukan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dibitur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diakuinya</a:t>
            </a:r>
            <a:r>
              <a:rPr lang="en-US" dirty="0" smtClean="0"/>
              <a:t>. </a:t>
            </a:r>
          </a:p>
          <a:p>
            <a:pPr marL="1433322" lvl="3" indent="-514350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endosemen</a:t>
            </a:r>
            <a:r>
              <a:rPr lang="en-US" dirty="0" smtClean="0"/>
              <a:t>.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 startAt="3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88136"/>
          </a:xfrm>
        </p:spPr>
        <p:txBody>
          <a:bodyPr/>
          <a:lstStyle/>
          <a:p>
            <a:r>
              <a:rPr lang="fi-FI" sz="3600" dirty="0" smtClean="0"/>
              <a:t>Risiko dalam perjanjian jual beli </a:t>
            </a:r>
            <a:br>
              <a:rPr lang="fi-FI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50560"/>
          </a:xfrm>
        </p:spPr>
        <p:txBody>
          <a:bodyPr/>
          <a:lstStyle/>
          <a:p>
            <a:r>
              <a:rPr lang="en-US" dirty="0" smtClean="0"/>
              <a:t>RESIKO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memikul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menimpa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buntut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KUHPer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1460)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dihapus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SEMA No.3/1963.</a:t>
            </a:r>
            <a:endParaRPr lang="en-US" dirty="0" smtClean="0"/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1461)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1462)</a:t>
            </a:r>
          </a:p>
          <a:p>
            <a:pPr marL="912114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dilever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diserahkan</a:t>
            </a:r>
            <a:r>
              <a:rPr lang="en-US" dirty="0" smtClean="0"/>
              <a:t>)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resikonya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dipikul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,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ditentukan</a:t>
            </a:r>
            <a:r>
              <a:rPr lang="en-US" sz="36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barangnya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belumlah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1460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Edaran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No 3 </a:t>
            </a:r>
            <a:r>
              <a:rPr lang="en-US" dirty="0" err="1" smtClean="0"/>
              <a:t>tahun</a:t>
            </a:r>
            <a:r>
              <a:rPr lang="en-US" dirty="0" smtClean="0"/>
              <a:t> 1963.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err="1" smtClean="0"/>
              <a:t>Menurut</a:t>
            </a:r>
            <a:r>
              <a:rPr lang="en-US" dirty="0" smtClean="0"/>
              <a:t> Prof. R. </a:t>
            </a:r>
            <a:r>
              <a:rPr lang="en-US" dirty="0" err="1" smtClean="0"/>
              <a:t>Subekti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edaran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hakim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yurisprudensi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1460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tumpukan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tumpukan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diletakkan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011936"/>
          </a:xfrm>
        </p:spPr>
        <p:txBody>
          <a:bodyPr/>
          <a:lstStyle/>
          <a:p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smtClean="0"/>
              <a:t>yang </a:t>
            </a:r>
            <a:r>
              <a:rPr lang="en-US" sz="3200" dirty="0" err="1" smtClean="0"/>
              <a:t>dijual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</a:t>
            </a:r>
            <a:r>
              <a:rPr lang="en-US" sz="3200" dirty="0" err="1" smtClean="0"/>
              <a:t>timbangan</a:t>
            </a:r>
            <a:r>
              <a:rPr lang="en-US" sz="3200" dirty="0" smtClean="0"/>
              <a:t>, </a:t>
            </a:r>
            <a:r>
              <a:rPr lang="en-US" sz="3200" dirty="0" err="1" smtClean="0"/>
              <a:t>ukuran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Barang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masih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ditimbang</a:t>
            </a:r>
            <a:r>
              <a:rPr lang="en-US" sz="2600" dirty="0" smtClean="0"/>
              <a:t> </a:t>
            </a:r>
            <a:r>
              <a:rPr lang="en-US" sz="2600" dirty="0" err="1" smtClean="0"/>
              <a:t>terlebih</a:t>
            </a:r>
            <a:r>
              <a:rPr lang="en-US" sz="2600" dirty="0" smtClean="0"/>
              <a:t> </a:t>
            </a:r>
            <a:r>
              <a:rPr lang="en-US" sz="2600" dirty="0" err="1" smtClean="0"/>
              <a:t>dahulu</a:t>
            </a:r>
            <a:r>
              <a:rPr lang="en-US" sz="2600" dirty="0" smtClean="0"/>
              <a:t>, </a:t>
            </a:r>
            <a:r>
              <a:rPr lang="en-US" sz="2600" dirty="0" err="1" smtClean="0"/>
              <a:t>dihitung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diukur</a:t>
            </a:r>
            <a:r>
              <a:rPr lang="en-US" sz="2600" dirty="0" smtClean="0"/>
              <a:t> </a:t>
            </a:r>
            <a:r>
              <a:rPr lang="en-US" sz="2600" dirty="0" err="1" smtClean="0"/>
              <a:t>sebelum</a:t>
            </a:r>
            <a:r>
              <a:rPr lang="en-US" sz="2600" dirty="0" smtClean="0"/>
              <a:t> </a:t>
            </a:r>
            <a:r>
              <a:rPr lang="en-US" sz="2600" dirty="0" err="1" smtClean="0"/>
              <a:t>dikirim</a:t>
            </a:r>
            <a:r>
              <a:rPr lang="en-US" sz="2600" dirty="0" smtClean="0"/>
              <a:t> (</a:t>
            </a:r>
            <a:r>
              <a:rPr lang="en-US" sz="2600" dirty="0" err="1" smtClean="0"/>
              <a:t>diserahkan</a:t>
            </a:r>
            <a:r>
              <a:rPr lang="en-US" sz="2600" dirty="0" smtClean="0"/>
              <a:t>)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pembeli</a:t>
            </a:r>
            <a:r>
              <a:rPr lang="en-US" sz="2600" dirty="0" smtClean="0"/>
              <a:t>, </a:t>
            </a:r>
            <a:r>
              <a:rPr lang="en-US" sz="2600" dirty="0" err="1" smtClean="0"/>
              <a:t>boleh</a:t>
            </a:r>
            <a:r>
              <a:rPr lang="en-US" sz="2600" dirty="0" smtClean="0"/>
              <a:t> </a:t>
            </a:r>
            <a:r>
              <a:rPr lang="en-US" sz="2600" dirty="0" err="1" smtClean="0"/>
              <a:t>dikatakan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 </a:t>
            </a:r>
            <a:r>
              <a:rPr lang="en-US" sz="2600" dirty="0" err="1" smtClean="0"/>
              <a:t>dipisahkan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barang-barang</a:t>
            </a:r>
            <a:r>
              <a:rPr lang="en-US" sz="2600" dirty="0" smtClean="0"/>
              <a:t> </a:t>
            </a:r>
            <a:r>
              <a:rPr lang="en-US" sz="2600" dirty="0" err="1" smtClean="0"/>
              <a:t>milik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penjual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penimbangan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penghitungan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. </a:t>
            </a:r>
            <a:endParaRPr lang="en-US" sz="2600" dirty="0" smtClean="0"/>
          </a:p>
          <a:p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dilakukannya</a:t>
            </a:r>
            <a:r>
              <a:rPr lang="en-US" sz="2600" dirty="0" smtClean="0"/>
              <a:t> </a:t>
            </a:r>
            <a:r>
              <a:rPr lang="en-US" sz="2600" dirty="0" err="1" smtClean="0"/>
              <a:t>penimbangan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penghitungan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segala</a:t>
            </a:r>
            <a:r>
              <a:rPr lang="en-US" sz="2600" dirty="0" smtClean="0"/>
              <a:t> </a:t>
            </a:r>
            <a:r>
              <a:rPr lang="en-US" sz="2600" dirty="0" err="1" smtClean="0"/>
              <a:t>risiko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terjadi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tanggung</a:t>
            </a:r>
            <a:r>
              <a:rPr lang="en-US" sz="2600" dirty="0" smtClean="0"/>
              <a:t> </a:t>
            </a:r>
            <a:r>
              <a:rPr lang="en-US" sz="2600" dirty="0" err="1" smtClean="0"/>
              <a:t>jawab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pembeli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Sebaliknya</a:t>
            </a:r>
            <a:r>
              <a:rPr lang="en-US" sz="2600" dirty="0" smtClean="0"/>
              <a:t> </a:t>
            </a:r>
            <a:r>
              <a:rPr lang="en-US" sz="2600" dirty="0" err="1" smtClean="0"/>
              <a:t>apabila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belum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penimbangan</a:t>
            </a:r>
            <a:r>
              <a:rPr lang="en-US" sz="2600" dirty="0" smtClean="0"/>
              <a:t>, </a:t>
            </a:r>
            <a:r>
              <a:rPr lang="en-US" sz="2600" dirty="0" err="1" smtClean="0"/>
              <a:t>penghitungan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pengukuran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segala</a:t>
            </a:r>
            <a:r>
              <a:rPr lang="en-US" sz="2600" dirty="0" smtClean="0"/>
              <a:t> </a:t>
            </a:r>
            <a:r>
              <a:rPr lang="en-US" sz="2600" dirty="0" err="1" smtClean="0"/>
              <a:t>risiko</a:t>
            </a:r>
            <a:r>
              <a:rPr lang="en-US" sz="2600" dirty="0" smtClean="0"/>
              <a:t> yang </a:t>
            </a:r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tanggungjawab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pihak</a:t>
            </a:r>
            <a:r>
              <a:rPr lang="en-US" sz="2600" dirty="0" smtClean="0"/>
              <a:t> </a:t>
            </a:r>
            <a:r>
              <a:rPr lang="en-US" sz="2600" dirty="0" err="1" smtClean="0"/>
              <a:t>penjual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/>
              <a:t> </a:t>
            </a:r>
            <a:r>
              <a:rPr lang="en-US" sz="3600" dirty="0" err="1" smtClean="0"/>
              <a:t>Jual</a:t>
            </a:r>
            <a:r>
              <a:rPr lang="en-US" sz="3600" dirty="0" smtClean="0"/>
              <a:t> </a:t>
            </a:r>
            <a:r>
              <a:rPr lang="en-US" sz="3600" dirty="0" err="1" smtClean="0"/>
              <a:t>Beli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b="1" u="sng" dirty="0" err="1">
                <a:latin typeface="Calibri" pitchFamily="34" charset="0"/>
                <a:cs typeface="Calibri" pitchFamily="34" charset="0"/>
              </a:rPr>
              <a:t>Pasal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 1457 </a:t>
            </a:r>
            <a:r>
              <a:rPr lang="en-US" b="1" u="sng" dirty="0" err="1" smtClean="0">
                <a:latin typeface="Calibri" pitchFamily="34" charset="0"/>
                <a:cs typeface="Calibri" pitchFamily="34" charset="0"/>
              </a:rPr>
              <a:t>KUHPer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perjanjian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timbal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balik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antara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penjual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pembeli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mana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penjual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mengikatkan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diri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menyerahkan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benda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sedangkan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pembeli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mengikatkan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diri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membayar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harga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benda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sebagaimana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sudah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dijanjikan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b="1" u="sng" dirty="0" err="1">
                <a:latin typeface="Calibri" pitchFamily="34" charset="0"/>
                <a:cs typeface="Calibri" pitchFamily="34" charset="0"/>
              </a:rPr>
              <a:t>Subekti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perjanjian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bertimbal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balik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mana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satu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penjual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berjanji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menyerahkan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milik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atas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suatu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barang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,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sedang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pihak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lainnya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pembeli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)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berjanji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membayar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harga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yang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terdiri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atas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sejumlah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uang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sebagai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imbalan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peralihan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hak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milik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latin typeface="Calibri" pitchFamily="34" charset="0"/>
                <a:cs typeface="Calibri" pitchFamily="34" charset="0"/>
              </a:rPr>
              <a:t>tersebut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Dari</a:t>
            </a:r>
            <a:r>
              <a:rPr lang="es-ES" dirty="0" smtClean="0"/>
              <a:t> </a:t>
            </a:r>
            <a:r>
              <a:rPr lang="es-ES" dirty="0" err="1" smtClean="0"/>
              <a:t>pengertian</a:t>
            </a:r>
            <a:r>
              <a:rPr lang="es-ES" dirty="0" smtClean="0"/>
              <a:t> yang </a:t>
            </a:r>
            <a:r>
              <a:rPr lang="es-ES" dirty="0" err="1" smtClean="0"/>
              <a:t>diberikan</a:t>
            </a:r>
            <a:r>
              <a:rPr lang="es-ES" dirty="0" smtClean="0"/>
              <a:t> </a:t>
            </a:r>
            <a:r>
              <a:rPr lang="es-ES" dirty="0" err="1" smtClean="0"/>
              <a:t>pasal</a:t>
            </a:r>
            <a:r>
              <a:rPr lang="es-ES" dirty="0" smtClean="0"/>
              <a:t> 1457 </a:t>
            </a:r>
            <a:r>
              <a:rPr lang="es-ES" dirty="0" err="1" smtClean="0"/>
              <a:t>KUHPer</a:t>
            </a:r>
            <a:r>
              <a:rPr lang="es-ES" dirty="0" smtClean="0"/>
              <a:t>, </a:t>
            </a:r>
            <a:r>
              <a:rPr lang="es-ES" dirty="0" err="1" smtClean="0"/>
              <a:t>persetujuan</a:t>
            </a:r>
            <a:r>
              <a:rPr lang="es-ES" dirty="0" smtClean="0"/>
              <a:t> </a:t>
            </a:r>
            <a:r>
              <a:rPr lang="es-ES" dirty="0" err="1" smtClean="0"/>
              <a:t>jual</a:t>
            </a:r>
            <a:r>
              <a:rPr lang="es-ES" dirty="0" smtClean="0"/>
              <a:t> </a:t>
            </a:r>
            <a:r>
              <a:rPr lang="es-ES" dirty="0" err="1" smtClean="0"/>
              <a:t>beli</a:t>
            </a:r>
            <a:r>
              <a:rPr lang="es-ES" dirty="0" smtClean="0"/>
              <a:t> </a:t>
            </a:r>
            <a:r>
              <a:rPr lang="es-ES" dirty="0" err="1" smtClean="0"/>
              <a:t>sekaligus</a:t>
            </a:r>
            <a:r>
              <a:rPr lang="es-ES" dirty="0" smtClean="0"/>
              <a:t> </a:t>
            </a:r>
            <a:r>
              <a:rPr lang="es-ES" dirty="0" err="1" smtClean="0"/>
              <a:t>membebankan</a:t>
            </a:r>
            <a:r>
              <a:rPr lang="es-ES" dirty="0" smtClean="0"/>
              <a:t> </a:t>
            </a:r>
            <a:r>
              <a:rPr lang="es-ES" dirty="0" err="1" smtClean="0"/>
              <a:t>dua</a:t>
            </a:r>
            <a:r>
              <a:rPr lang="es-ES" dirty="0" smtClean="0"/>
              <a:t> </a:t>
            </a:r>
            <a:r>
              <a:rPr lang="es-ES" dirty="0" err="1" smtClean="0"/>
              <a:t>kewajiban</a:t>
            </a:r>
            <a:r>
              <a:rPr lang="es-ES" dirty="0" smtClean="0"/>
              <a:t> </a:t>
            </a:r>
            <a:r>
              <a:rPr lang="es-ES" dirty="0" err="1" smtClean="0"/>
              <a:t>yaitu</a:t>
            </a:r>
            <a:r>
              <a:rPr lang="es-ES" dirty="0" smtClean="0"/>
              <a:t> :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</a:p>
          <a:p>
            <a:pPr marL="912114" lvl="1" indent="-514350">
              <a:buFont typeface="+mj-lt"/>
              <a:buAutoNum type="arabicPeriod"/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sz="3600" dirty="0" err="1" smtClean="0"/>
              <a:t>Unsur</a:t>
            </a:r>
            <a:r>
              <a:rPr lang="en-US" sz="3600" dirty="0" smtClean="0"/>
              <a:t> </a:t>
            </a:r>
            <a:r>
              <a:rPr lang="en-US" sz="3600" dirty="0" err="1" smtClean="0"/>
              <a:t>Pokok</a:t>
            </a:r>
            <a:r>
              <a:rPr lang="en-US" sz="3600" dirty="0" smtClean="0"/>
              <a:t> </a:t>
            </a:r>
            <a:r>
              <a:rPr lang="en-US" sz="3600" dirty="0" err="1" smtClean="0"/>
              <a:t>Perjanjian</a:t>
            </a:r>
            <a:r>
              <a:rPr lang="en-US" sz="3600" dirty="0" smtClean="0"/>
              <a:t> </a:t>
            </a:r>
            <a:r>
              <a:rPr lang="en-US" sz="3600" dirty="0" err="1" smtClean="0"/>
              <a:t>Jual</a:t>
            </a:r>
            <a:r>
              <a:rPr lang="en-US" sz="3600" dirty="0" smtClean="0"/>
              <a:t> </a:t>
            </a:r>
            <a:r>
              <a:rPr lang="en-US" sz="3600" dirty="0" err="1" smtClean="0"/>
              <a:t>Beli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50560"/>
          </a:xfrm>
        </p:spPr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u="sng" dirty="0" err="1" smtClean="0"/>
              <a:t>barang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yang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dirty="0" smtClean="0"/>
              <a:t>Asas-asas dan </a:t>
            </a:r>
            <a:r>
              <a:rPr lang="es-ES" sz="3200" dirty="0" err="1" smtClean="0"/>
              <a:t>syarat</a:t>
            </a:r>
            <a:r>
              <a:rPr lang="es-ES" sz="3200" dirty="0" smtClean="0"/>
              <a:t> </a:t>
            </a:r>
            <a:r>
              <a:rPr lang="es-ES" sz="3200" dirty="0" err="1" smtClean="0"/>
              <a:t>Perjanjian</a:t>
            </a:r>
            <a:r>
              <a:rPr lang="es-ES" sz="3200" dirty="0" smtClean="0"/>
              <a:t> </a:t>
            </a:r>
            <a:r>
              <a:rPr lang="es-ES" sz="3200" dirty="0" err="1" smtClean="0"/>
              <a:t>Jual</a:t>
            </a:r>
            <a:r>
              <a:rPr lang="es-ES" sz="3200" dirty="0" smtClean="0"/>
              <a:t> </a:t>
            </a:r>
            <a:r>
              <a:rPr lang="es-ES" sz="3200" dirty="0" err="1" smtClean="0"/>
              <a:t>Beli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lima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Berkontrak</a:t>
            </a:r>
            <a:r>
              <a:rPr lang="en-US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endParaRPr lang="en-US" dirty="0" smtClean="0"/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mengikatnya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Itikad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Asas</a:t>
            </a:r>
            <a:r>
              <a:rPr lang="en-US" sz="3600" dirty="0" smtClean="0"/>
              <a:t> </a:t>
            </a:r>
            <a:r>
              <a:rPr lang="en-US" sz="3600" dirty="0" err="1" smtClean="0"/>
              <a:t>Konsensualisme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konsensualisme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formal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konsensual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1458 </a:t>
            </a:r>
            <a:r>
              <a:rPr lang="en-US" dirty="0" err="1" smtClean="0"/>
              <a:t>KUHPer</a:t>
            </a:r>
            <a:r>
              <a:rPr lang="en-US" dirty="0" smtClean="0"/>
              <a:t> yang </a:t>
            </a:r>
            <a:r>
              <a:rPr lang="en-US" dirty="0" err="1" smtClean="0"/>
              <a:t>berbunyi</a:t>
            </a:r>
            <a:r>
              <a:rPr lang="en-US" dirty="0" smtClean="0"/>
              <a:t> “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harganya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Hak dan Kewajiban para pihak </a:t>
            </a:r>
            <a:br>
              <a:rPr lang="fi-FI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dijualnya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endParaRPr lang="en-US" dirty="0" smtClean="0"/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kenikmatan</a:t>
            </a:r>
            <a:r>
              <a:rPr lang="en-US" dirty="0" smtClean="0"/>
              <a:t> </a:t>
            </a:r>
            <a:r>
              <a:rPr lang="en-US" dirty="0" err="1" smtClean="0"/>
              <a:t>tenteram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cacat-cacat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. 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dibelinya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yuridis</a:t>
            </a:r>
            <a:r>
              <a:rPr lang="en-US" sz="2400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pembeli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 smtClean="0"/>
              <a:t>Memeriksa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barang-barang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</a:t>
            </a:r>
            <a:r>
              <a:rPr lang="en-US" sz="2000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sv-SE" sz="2000" dirty="0" smtClean="0"/>
              <a:t>Membayar harga barang sesuai dengan perjanjian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 smtClean="0"/>
              <a:t>Menerima</a:t>
            </a:r>
            <a:r>
              <a:rPr lang="en-US" sz="2000" dirty="0" smtClean="0"/>
              <a:t> </a:t>
            </a:r>
            <a:r>
              <a:rPr lang="en-US" sz="2000" dirty="0" err="1" smtClean="0"/>
              <a:t>penyerahan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perjanjian</a:t>
            </a:r>
            <a:r>
              <a:rPr lang="en-US" sz="2000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 smtClean="0"/>
              <a:t>Memikul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jual</a:t>
            </a:r>
            <a:r>
              <a:rPr lang="en-US" sz="2000" dirty="0" smtClean="0"/>
              <a:t> </a:t>
            </a:r>
            <a:r>
              <a:rPr lang="en-US" sz="2000" dirty="0" err="1" smtClean="0"/>
              <a:t>beli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ongkos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,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akta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sebagainya</a:t>
            </a:r>
            <a:r>
              <a:rPr lang="en-US" sz="2000" dirty="0" smtClean="0"/>
              <a:t>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diperjanjikan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</a:t>
            </a:r>
          </a:p>
          <a:p>
            <a:pPr marL="912114" lvl="1" indent="-514350">
              <a:lnSpc>
                <a:spcPct val="110000"/>
              </a:lnSpc>
              <a:buFont typeface="+mj-lt"/>
              <a:buAutoNum type="arabicPeriod"/>
            </a:pPr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444</TotalTime>
  <Words>806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PENGERTIAN JUAL BELI</vt:lpstr>
      <vt:lpstr>Pengertian Jual Beli</vt:lpstr>
      <vt:lpstr>Slide 3</vt:lpstr>
      <vt:lpstr>Unsur Pokok Perjanjian Jual Beli</vt:lpstr>
      <vt:lpstr>Asas-asas dan syarat Perjanjian Jual Beli</vt:lpstr>
      <vt:lpstr>Asas Konsensualisme</vt:lpstr>
      <vt:lpstr>Slide 7</vt:lpstr>
      <vt:lpstr>Hak dan Kewajiban para pihak  </vt:lpstr>
      <vt:lpstr>Slide 9</vt:lpstr>
      <vt:lpstr>Menyerahkan hak milik atas barang yang diperjualbelikan </vt:lpstr>
      <vt:lpstr>Slide 11</vt:lpstr>
      <vt:lpstr>Risiko dalam perjanjian jual beli  </vt:lpstr>
      <vt:lpstr>Slide 13</vt:lpstr>
      <vt:lpstr>Slide 14</vt:lpstr>
      <vt:lpstr>Barang telah ditentukan </vt:lpstr>
      <vt:lpstr>Slide 16</vt:lpstr>
      <vt:lpstr>Barang tumpukan  </vt:lpstr>
      <vt:lpstr>Barang yang dijual berdasarkan timbangan, ukuran atau jumlah 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JUAL BELI</dc:title>
  <dc:creator>LENOVO</dc:creator>
  <cp:lastModifiedBy>User</cp:lastModifiedBy>
  <cp:revision>50</cp:revision>
  <dcterms:created xsi:type="dcterms:W3CDTF">2014-09-22T16:35:28Z</dcterms:created>
  <dcterms:modified xsi:type="dcterms:W3CDTF">2014-09-26T05:58:38Z</dcterms:modified>
</cp:coreProperties>
</file>