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695392-7618-4219-8905-652528BF55BD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erbankankita.blogspot.com/2009/05/incoterms-cfrcnf-freight-siapa-yang.html" TargetMode="External"/><Relationship Id="rId2" Type="http://schemas.openxmlformats.org/officeDocument/2006/relationships/hyperlink" Target="http://perbankankita.blogspot.com/2009/04/syarat-penyerahan-barang-dalam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rbankankita.blogspot.com/2009/05/risiko-importir.html" TargetMode="External"/><Relationship Id="rId2" Type="http://schemas.openxmlformats.org/officeDocument/2006/relationships/hyperlink" Target="http://perbankankita.blogspot.com/2009/04/apakah-itu-letter-of-credit-lc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rbankankita.blogspot.com/2009/05/pihak-yang-terkait-dalam-letter-of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rbankankita.blogspot.com/2009/04/sales-contract-awal-transaksi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rbankankita.blogspot.com/2009/04/3-prinsip-dasar-letter-of-credi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rbankankita.blogspot.com/2009/05/bagaimana-membedakan-lc-sight-dan.html" TargetMode="External"/><Relationship Id="rId2" Type="http://schemas.openxmlformats.org/officeDocument/2006/relationships/hyperlink" Target="http://perbankankita.blogspot.com/2009/05/cara-pembayaran-dengan-lc-deferre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MEKANISME PEMBUKAAN L/C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Perusahaan - 06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Autofit/>
          </a:bodyPr>
          <a:lstStyle/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Deskripsi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en-US" sz="2000" dirty="0" err="1" smtClean="0"/>
              <a:t>perincian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/ unit,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per unit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>
                <a:hlinkClick r:id="rId2"/>
              </a:rPr>
              <a:t>Syarat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penyerahan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barang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terms of delivery</a:t>
            </a:r>
            <a:r>
              <a:rPr lang="en-US" sz="2000" dirty="0" smtClean="0"/>
              <a:t>) =&gt; FOB, </a:t>
            </a:r>
            <a:r>
              <a:rPr lang="en-US" sz="2000" dirty="0" smtClean="0">
                <a:hlinkClick r:id="rId3"/>
              </a:rPr>
              <a:t>CFR</a:t>
            </a:r>
            <a:r>
              <a:rPr lang="en-US" sz="2000" dirty="0" smtClean="0"/>
              <a:t>, CIF, </a:t>
            </a:r>
            <a:r>
              <a:rPr lang="en-US" sz="2000" dirty="0" err="1" smtClean="0"/>
              <a:t>dll</a:t>
            </a:r>
            <a:endParaRPr lang="en-US" sz="2000" dirty="0" smtClean="0"/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Dokumen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diminta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rangkapnya</a:t>
            </a:r>
            <a:r>
              <a:rPr lang="en-US" sz="2000" dirty="0" smtClean="0"/>
              <a:t> (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copy)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pelabuhan</a:t>
            </a:r>
            <a:r>
              <a:rPr lang="en-US" sz="2000" dirty="0" smtClean="0"/>
              <a:t> </a:t>
            </a:r>
            <a:r>
              <a:rPr lang="en-US" sz="2000" dirty="0" err="1" smtClean="0"/>
              <a:t>muat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pelabuhan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endParaRPr lang="en-US" sz="2000" dirty="0" smtClean="0"/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(</a:t>
            </a:r>
            <a:r>
              <a:rPr lang="en-US" sz="2000" i="1" dirty="0" smtClean="0"/>
              <a:t>partial shipment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pindah</a:t>
            </a:r>
            <a:r>
              <a:rPr lang="en-US" sz="2000" dirty="0" smtClean="0"/>
              <a:t> </a:t>
            </a:r>
            <a:r>
              <a:rPr lang="en-US" sz="2000" dirty="0" err="1" smtClean="0"/>
              <a:t>kapal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transhipment</a:t>
            </a:r>
            <a:r>
              <a:rPr lang="en-US" sz="2000" dirty="0" smtClean="0"/>
              <a:t>)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endParaRPr lang="en-US" sz="2000" dirty="0" smtClean="0"/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jatuh</a:t>
            </a:r>
            <a:r>
              <a:rPr lang="en-US" sz="2000" dirty="0" smtClean="0"/>
              <a:t> tempo L/C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penyerahan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bank yang </a:t>
            </a:r>
            <a:r>
              <a:rPr lang="en-US" sz="2000" dirty="0" err="1" smtClean="0"/>
              <a:t>dikuasakan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kepastian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(</a:t>
            </a:r>
            <a:r>
              <a:rPr lang="en-US" sz="2000" i="1" dirty="0" smtClean="0"/>
              <a:t>latest presentation document</a:t>
            </a:r>
            <a:r>
              <a:rPr lang="en-US" sz="2000" dirty="0" smtClean="0"/>
              <a:t>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Apakah</a:t>
            </a:r>
            <a:r>
              <a:rPr lang="en-US" sz="2000" dirty="0" smtClean="0"/>
              <a:t> L/C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dialihkan</a:t>
            </a:r>
            <a:r>
              <a:rPr lang="en-US" sz="2000" dirty="0" smtClean="0"/>
              <a:t> (</a:t>
            </a:r>
            <a:r>
              <a:rPr lang="en-US" sz="2000" i="1" dirty="0" smtClean="0"/>
              <a:t>transferable</a:t>
            </a:r>
            <a:r>
              <a:rPr lang="en-US" sz="2000" dirty="0" smtClean="0"/>
              <a:t>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mengadviskan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dibuka</a:t>
            </a:r>
            <a:r>
              <a:rPr lang="en-US" sz="2000" dirty="0" smtClean="0"/>
              <a:t> (</a:t>
            </a:r>
            <a:r>
              <a:rPr lang="en-US" sz="2000" i="1" dirty="0" smtClean="0"/>
              <a:t>by</a:t>
            </a:r>
            <a:r>
              <a:rPr lang="en-US" sz="2000" dirty="0" smtClean="0"/>
              <a:t> </a:t>
            </a:r>
            <a:r>
              <a:rPr lang="en-US" sz="2000" i="1" dirty="0" smtClean="0"/>
              <a:t>mail</a:t>
            </a:r>
            <a:r>
              <a:rPr lang="en-US" sz="2000" dirty="0" smtClean="0"/>
              <a:t>, telex, </a:t>
            </a:r>
            <a:r>
              <a:rPr lang="en-US" sz="2000" dirty="0" err="1" smtClean="0"/>
              <a:t>atau</a:t>
            </a:r>
            <a:r>
              <a:rPr lang="en-US" sz="2000" dirty="0" smtClean="0"/>
              <a:t> SWIFT)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smtClean="0"/>
              <a:t>Lain-lain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endParaRPr lang="en-US" sz="2000" dirty="0" smtClean="0"/>
          </a:p>
          <a:p>
            <a:pPr marL="582930" indent="-51435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bank </a:t>
            </a:r>
            <a:r>
              <a:rPr lang="en-US" dirty="0" err="1" smtClean="0"/>
              <a:t>pembuka</a:t>
            </a:r>
            <a:r>
              <a:rPr lang="en-US" dirty="0" smtClean="0"/>
              <a:t> L/C. </a:t>
            </a:r>
            <a:r>
              <a:rPr lang="en-US" dirty="0" err="1" smtClean="0"/>
              <a:t>Sebelum</a:t>
            </a:r>
            <a:r>
              <a:rPr lang="en-US" dirty="0" smtClean="0"/>
              <a:t> L/C </a:t>
            </a:r>
            <a:r>
              <a:rPr lang="en-US" dirty="0" err="1" smtClean="0"/>
              <a:t>dibuka</a:t>
            </a:r>
            <a:r>
              <a:rPr lang="en-US" dirty="0" smtClean="0"/>
              <a:t>,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menyetorkan</a:t>
            </a:r>
            <a:r>
              <a:rPr lang="en-US" dirty="0" smtClean="0"/>
              <a:t> MD </a:t>
            </a:r>
            <a:r>
              <a:rPr lang="en-US" dirty="0" err="1" smtClean="0"/>
              <a:t>sebesar</a:t>
            </a:r>
            <a:r>
              <a:rPr lang="en-US" dirty="0" smtClean="0"/>
              <a:t> 100%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L/C yang </a:t>
            </a:r>
            <a:r>
              <a:rPr lang="en-US" dirty="0" err="1" smtClean="0"/>
              <a:t>dibuka</a:t>
            </a:r>
            <a:r>
              <a:rPr lang="en-US" dirty="0" smtClean="0"/>
              <a:t> (</a:t>
            </a:r>
            <a:r>
              <a:rPr lang="en-US" i="1" dirty="0" smtClean="0"/>
              <a:t>full cover</a:t>
            </a:r>
            <a:r>
              <a:rPr lang="en-US" dirty="0" smtClean="0"/>
              <a:t>).</a:t>
            </a:r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diimpor</a:t>
            </a:r>
            <a:r>
              <a:rPr lang="en-US" dirty="0" smtClean="0"/>
              <a:t> applicant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endParaRPr lang="en-US" dirty="0" smtClean="0"/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(</a:t>
            </a:r>
            <a:r>
              <a:rPr lang="en-US" i="1" dirty="0" smtClean="0"/>
              <a:t>authorized</a:t>
            </a:r>
            <a:r>
              <a:rPr lang="en-US" dirty="0" smtClean="0"/>
              <a:t> </a:t>
            </a:r>
            <a:r>
              <a:rPr lang="en-US" i="1" dirty="0" smtClean="0"/>
              <a:t>person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specimen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(valid)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L/C yang </a:t>
            </a:r>
            <a:r>
              <a:rPr lang="en-US" dirty="0" err="1" smtClean="0"/>
              <a:t>dimaksud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,</a:t>
            </a:r>
            <a:r>
              <a:rPr lang="en-US" i="1" dirty="0" smtClean="0"/>
              <a:t> issuing bank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berkomitmen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 Beneficiary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beneficiary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L/C,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L/C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surat</a:t>
            </a:r>
            <a:r>
              <a:rPr lang="en-US" dirty="0" smtClean="0"/>
              <a:t> (</a:t>
            </a:r>
            <a:r>
              <a:rPr lang="en-US" i="1" dirty="0" smtClean="0"/>
              <a:t>mail</a:t>
            </a:r>
            <a:r>
              <a:rPr lang="en-US" dirty="0" smtClean="0"/>
              <a:t>), telex, </a:t>
            </a:r>
            <a:r>
              <a:rPr lang="en-US" dirty="0" err="1" smtClean="0"/>
              <a:t>maupun</a:t>
            </a:r>
            <a:r>
              <a:rPr lang="en-US" dirty="0" smtClean="0"/>
              <a:t> SWIFT.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, SWIFT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Setelah</a:t>
            </a:r>
            <a:r>
              <a:rPr lang="en-US" dirty="0" smtClean="0"/>
              <a:t> L/C </a:t>
            </a:r>
            <a:r>
              <a:rPr lang="en-US" dirty="0" err="1" smtClean="0"/>
              <a:t>dibuka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L/C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advising bank</a:t>
            </a:r>
            <a:r>
              <a:rPr lang="en-US" dirty="0" smtClean="0"/>
              <a:t>,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L/C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Mekanisme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Pembukaan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L/C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ke</a:t>
            </a:r>
            <a:r>
              <a:rPr lang="en-US" dirty="0" smtClean="0"/>
              <a:t> Opening bank;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Negara lain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jual-beli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>
                <a:hlinkClick r:id="rId2"/>
              </a:rPr>
              <a:t>letter of credit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(L/C)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pembayarannya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i="1" dirty="0" smtClean="0"/>
              <a:t>letter of credit</a:t>
            </a:r>
            <a:r>
              <a:rPr lang="en-US" dirty="0" smtClean="0"/>
              <a:t> (L/C),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b="1" dirty="0" smtClean="0"/>
              <a:t>IMPOR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L/C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>
                <a:hlinkClick r:id="rId3"/>
              </a:rPr>
              <a:t>importir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b="1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err="1" smtClean="0"/>
              <a:t>accountee</a:t>
            </a:r>
            <a:r>
              <a:rPr lang="en-US" dirty="0" smtClean="0"/>
              <a:t>).</a:t>
            </a:r>
          </a:p>
          <a:p>
            <a:r>
              <a:rPr lang="en-US" dirty="0" err="1" smtClean="0">
                <a:hlinkClick r:id="rId4"/>
              </a:rPr>
              <a:t>Pihak</a:t>
            </a:r>
            <a:r>
              <a:rPr lang="en-US" dirty="0" smtClean="0">
                <a:hlinkClick r:id="rId4"/>
              </a:rPr>
              <a:t> yang </a:t>
            </a:r>
            <a:r>
              <a:rPr lang="en-US" dirty="0" err="1" smtClean="0">
                <a:hlinkClick r:id="rId4"/>
              </a:rPr>
              <a:t>terlibat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(</a:t>
            </a:r>
            <a:r>
              <a:rPr lang="en-US" b="1" i="1" dirty="0" smtClean="0"/>
              <a:t>issuing bank</a:t>
            </a:r>
            <a:r>
              <a:rPr lang="en-US" dirty="0" smtClean="0"/>
              <a:t>/ </a:t>
            </a:r>
            <a:r>
              <a:rPr lang="en-US" b="1" i="1" dirty="0" smtClean="0"/>
              <a:t>opening bank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KETENTUAN LEGALITAS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L/C,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(API) ==&gt;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API </a:t>
            </a:r>
            <a:r>
              <a:rPr lang="en-US" dirty="0" err="1" smtClean="0"/>
              <a:t>definitif</a:t>
            </a:r>
            <a:r>
              <a:rPr lang="en-US" dirty="0" smtClean="0"/>
              <a:t>, API </a:t>
            </a:r>
            <a:r>
              <a:rPr lang="en-US" dirty="0" err="1" smtClean="0"/>
              <a:t>Sementara</a:t>
            </a:r>
            <a:r>
              <a:rPr lang="en-US" dirty="0" smtClean="0"/>
              <a:t> (APIS) yang </a:t>
            </a:r>
            <a:r>
              <a:rPr lang="en-US" dirty="0" err="1" smtClean="0"/>
              <a:t>brlaku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, API </a:t>
            </a:r>
            <a:r>
              <a:rPr lang="en-US" dirty="0" err="1" smtClean="0"/>
              <a:t>Terbatas</a:t>
            </a:r>
            <a:r>
              <a:rPr lang="en-US" dirty="0" smtClean="0"/>
              <a:t> (APIT) </a:t>
            </a:r>
            <a:r>
              <a:rPr lang="en-US" dirty="0" err="1" smtClean="0"/>
              <a:t>untuk</a:t>
            </a:r>
            <a:r>
              <a:rPr lang="en-US" dirty="0" smtClean="0"/>
              <a:t> PMDN </a:t>
            </a:r>
            <a:r>
              <a:rPr lang="en-US" dirty="0" err="1" smtClean="0"/>
              <a:t>atau</a:t>
            </a:r>
            <a:r>
              <a:rPr lang="en-US" dirty="0" smtClean="0"/>
              <a:t> PMA, APIS/ API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APIS/ API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Usaha </a:t>
            </a:r>
            <a:r>
              <a:rPr lang="en-US" dirty="0" err="1" smtClean="0"/>
              <a:t>Perdagangan</a:t>
            </a:r>
            <a:r>
              <a:rPr lang="en-US" dirty="0" smtClean="0"/>
              <a:t> (SIUP)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(NPWP)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i="1" dirty="0" smtClean="0">
                <a:hlinkClick r:id="rId2"/>
              </a:rPr>
              <a:t>sales contract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JAMINAN (COLLATERAL)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“Marginal Deposit/ MD”.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MD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Tanpa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menyetorkan</a:t>
            </a:r>
            <a:r>
              <a:rPr lang="en-US" dirty="0" smtClean="0"/>
              <a:t> MD </a:t>
            </a:r>
            <a:r>
              <a:rPr lang="en-US" dirty="0" err="1" smtClean="0"/>
              <a:t>sebesar</a:t>
            </a:r>
            <a:r>
              <a:rPr lang="en-US" dirty="0" smtClean="0"/>
              <a:t> 100% (</a:t>
            </a:r>
            <a:r>
              <a:rPr lang="en-US" i="1" dirty="0" smtClean="0"/>
              <a:t>full cover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L/C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L/C. </a:t>
            </a:r>
            <a:r>
              <a:rPr lang="en-US" dirty="0" err="1" smtClean="0"/>
              <a:t>Setoran</a:t>
            </a:r>
            <a:r>
              <a:rPr lang="en-US" dirty="0" smtClean="0"/>
              <a:t> MD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diblokir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giro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deposito</a:t>
            </a:r>
            <a:r>
              <a:rPr lang="en-US" dirty="0" smtClean="0"/>
              <a:t> yang </a:t>
            </a:r>
            <a:r>
              <a:rPr lang="en-US" dirty="0" err="1" smtClean="0"/>
              <a:t>diblokir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,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menyetorkan</a:t>
            </a:r>
            <a:r>
              <a:rPr lang="en-US" dirty="0" smtClean="0"/>
              <a:t> MD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i="1" dirty="0" smtClean="0"/>
              <a:t> full cover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10 </a:t>
            </a:r>
            <a:r>
              <a:rPr lang="en-US" dirty="0" err="1" smtClean="0"/>
              <a:t>atau</a:t>
            </a:r>
            <a:r>
              <a:rPr lang="en-US" dirty="0" smtClean="0"/>
              <a:t> 20 </a:t>
            </a:r>
            <a:r>
              <a:rPr lang="en-US" dirty="0" err="1" smtClean="0"/>
              <a:t>persen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klausul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. Di </a:t>
            </a:r>
            <a:r>
              <a:rPr lang="en-US" dirty="0" err="1" smtClean="0"/>
              <a:t>sini</a:t>
            </a:r>
            <a:r>
              <a:rPr lang="en-US" dirty="0" smtClean="0"/>
              <a:t>,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bank </a:t>
            </a:r>
            <a:r>
              <a:rPr lang="en-US" dirty="0" err="1" smtClean="0"/>
              <a:t>setelah</a:t>
            </a:r>
            <a:r>
              <a:rPr lang="en-US" dirty="0" smtClean="0"/>
              <a:t> –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-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APLIKASI L/C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L/C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(</a:t>
            </a:r>
            <a:r>
              <a:rPr lang="en-US" i="1" dirty="0" smtClean="0"/>
              <a:t>sales contract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i="1" dirty="0" smtClean="0"/>
              <a:t>sales contract</a:t>
            </a:r>
            <a:r>
              <a:rPr lang="en-US" dirty="0" smtClean="0"/>
              <a:t>. </a:t>
            </a:r>
            <a:r>
              <a:rPr lang="en-US" dirty="0" err="1" smtClean="0"/>
              <a:t>Karenanya</a:t>
            </a:r>
            <a:r>
              <a:rPr lang="en-US" dirty="0" smtClean="0"/>
              <a:t>, </a:t>
            </a:r>
            <a:r>
              <a:rPr lang="en-US" dirty="0" err="1" smtClean="0"/>
              <a:t>aplikasi</a:t>
            </a:r>
            <a:r>
              <a:rPr lang="en-US" dirty="0" smtClean="0"/>
              <a:t> L/C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i="1" dirty="0" smtClean="0"/>
              <a:t>sales contract</a:t>
            </a:r>
            <a:r>
              <a:rPr lang="en-US" dirty="0" smtClean="0"/>
              <a:t>, </a:t>
            </a:r>
            <a:r>
              <a:rPr lang="en-US" dirty="0" err="1" smtClean="0">
                <a:hlinkClick r:id="rId2"/>
              </a:rPr>
              <a:t>namun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tidak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berkaitan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dengan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kontrak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(</a:t>
            </a:r>
            <a:r>
              <a:rPr lang="en-US" i="1" dirty="0" smtClean="0"/>
              <a:t>issuing bank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L/C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dimintanya</a:t>
            </a:r>
            <a:endParaRPr lang="en-US" dirty="0" smtClean="0"/>
          </a:p>
          <a:p>
            <a:pPr lvl="0"/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applicant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endParaRPr lang="en-US" dirty="0" smtClean="0"/>
          </a:p>
          <a:p>
            <a:pPr lvl="0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i="1" dirty="0" smtClean="0"/>
              <a:t> issuing bank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Sepanjang</a:t>
            </a:r>
            <a:r>
              <a:rPr lang="en-US" dirty="0" smtClean="0"/>
              <a:t> L/C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L/C,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L/C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dibatalkan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sz="3200" dirty="0" smtClean="0"/>
              <a:t>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formulir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pembukaan</a:t>
            </a:r>
            <a:r>
              <a:rPr lang="en-US" sz="3200" dirty="0" smtClean="0"/>
              <a:t> L/C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L/C </a:t>
            </a:r>
            <a:r>
              <a:rPr lang="en-US" dirty="0" err="1" smtClean="0"/>
              <a:t>berisi</a:t>
            </a:r>
            <a:r>
              <a:rPr lang="en-US" dirty="0" smtClean="0"/>
              <a:t> item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klausul</a:t>
            </a:r>
            <a:r>
              <a:rPr lang="en-US" dirty="0" smtClean="0"/>
              <a:t> yang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i="1" dirty="0" smtClean="0"/>
              <a:t> sales contract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,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klausul-klausul</a:t>
            </a:r>
            <a:r>
              <a:rPr lang="en-US" dirty="0" smtClean="0"/>
              <a:t> L/C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item-item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L/C (</a:t>
            </a:r>
            <a:r>
              <a:rPr lang="en-US" dirty="0" err="1" smtClean="0"/>
              <a:t>harus</a:t>
            </a:r>
            <a:r>
              <a:rPr lang="en-US" dirty="0" smtClean="0"/>
              <a:t> ‘</a:t>
            </a:r>
            <a:r>
              <a:rPr lang="en-US" i="1" dirty="0" smtClean="0"/>
              <a:t>irrevocable’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 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pembayaran</a:t>
            </a:r>
            <a:r>
              <a:rPr lang="en-US" dirty="0" smtClean="0"/>
              <a:t> L/C (</a:t>
            </a:r>
            <a:r>
              <a:rPr lang="en-US" i="1" dirty="0" smtClean="0"/>
              <a:t>by payment, negotiation, acceptance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>
                <a:hlinkClick r:id="rId2"/>
              </a:rPr>
              <a:t>deferred payment</a:t>
            </a:r>
            <a:r>
              <a:rPr lang="en-US" dirty="0" smtClean="0"/>
              <a:t>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smtClean="0"/>
              <a:t>Tenor (</a:t>
            </a:r>
            <a:r>
              <a:rPr lang="en-US" i="1" dirty="0" smtClean="0">
                <a:hlinkClick r:id="rId3"/>
              </a:rPr>
              <a:t>at sight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atau</a:t>
            </a:r>
            <a:r>
              <a:rPr lang="en-US" dirty="0" smtClean="0">
                <a:hlinkClick r:id="rId3"/>
              </a:rPr>
              <a:t> </a:t>
            </a:r>
            <a:r>
              <a:rPr lang="en-US" i="1" dirty="0" err="1" smtClean="0">
                <a:hlinkClick r:id="rId3"/>
              </a:rPr>
              <a:t>usance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(</a:t>
            </a:r>
            <a:r>
              <a:rPr lang="en-US" i="1" dirty="0" smtClean="0"/>
              <a:t>draft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931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MEKANISME PEMBUKAAN L/C</vt:lpstr>
      <vt:lpstr>Slide 2</vt:lpstr>
      <vt:lpstr>KETENTUAN LEGALITAS</vt:lpstr>
      <vt:lpstr>JAMINAN (COLLATERAL)</vt:lpstr>
      <vt:lpstr>Tanpa fasilitas</vt:lpstr>
      <vt:lpstr>Dengan fasilitas</vt:lpstr>
      <vt:lpstr>APLIKASI L/C</vt:lpstr>
      <vt:lpstr>Slide 8</vt:lpstr>
      <vt:lpstr>Data pada formulir aplikasi pembukaan L/C</vt:lpstr>
      <vt:lpstr>Slide 10</vt:lpstr>
      <vt:lpstr>ISSUING BANK</vt:lpstr>
      <vt:lpstr>Slide 12</vt:lpstr>
      <vt:lpstr>Slide 13</vt:lpstr>
      <vt:lpstr>Mekanisme Pembukaan L/C Impor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MEKANISME PEMBUKAAN L/C</dc:title>
  <dc:creator>User</dc:creator>
  <cp:lastModifiedBy>User</cp:lastModifiedBy>
  <cp:revision>6</cp:revision>
  <dcterms:created xsi:type="dcterms:W3CDTF">2014-10-31T02:56:50Z</dcterms:created>
  <dcterms:modified xsi:type="dcterms:W3CDTF">2014-10-31T03:45:58Z</dcterms:modified>
</cp:coreProperties>
</file>