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4D42-BA7B-4627-84BD-7234AE8823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9E8BC9-4F84-4E77-B411-8DBCDFE8EBFA}" type="datetimeFigureOut">
              <a:rPr lang="id-ID" smtClean="0"/>
              <a:t>03/10/2012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958E05-EE5A-4CEE-B35B-1E4EF67C34F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METABOLISME SEL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Merupakan organel sel yang berperan sebagai tempat berlangsungnya respirasi sel serta proses metabolisme yang memecah karbohidrat dan lemak menjadi energi ATP melalui proses fosforilasi oksidasi</a:t>
            </a:r>
          </a:p>
          <a:p>
            <a:r>
              <a:rPr lang="en-US" smtClean="0"/>
              <a:t>Memilki struktur : terdapat membran mitokondria dan materi genetik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MITOKONDRIA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893175" cy="5661025"/>
          </a:xfrm>
        </p:spPr>
        <p:txBody>
          <a:bodyPr/>
          <a:lstStyle/>
          <a:p>
            <a:r>
              <a:rPr lang="en-US" smtClean="0"/>
              <a:t>Terdiri dari 2 lapisan </a:t>
            </a:r>
          </a:p>
          <a:p>
            <a:pPr lvl="1"/>
            <a:r>
              <a:rPr lang="en-US" smtClean="0"/>
              <a:t>membran dalam : berlekuk-lekuk (krista), membentuk ruang dalam matriks</a:t>
            </a:r>
          </a:p>
          <a:p>
            <a:pPr lvl="1"/>
            <a:r>
              <a:rPr lang="en-US" smtClean="0"/>
              <a:t>membran  luar, di antara membran luar dan dalam terdapat ruang intermembran</a:t>
            </a:r>
          </a:p>
          <a:p>
            <a:r>
              <a:rPr lang="en-US" smtClean="0"/>
              <a:t>Matriks mitokondria : tempat proses oksidasi Glukosa dalam sitoplasma pecah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piruvat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masuk mitokondria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piruvat mengalami siklus oksidasi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ATP berenergi tinggi dan CO2. 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 mitokondria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63738" y="1196975"/>
            <a:ext cx="5200650" cy="4968875"/>
          </a:xfrm>
          <a:noFill/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184775"/>
          </a:xfrm>
        </p:spPr>
        <p:txBody>
          <a:bodyPr/>
          <a:lstStyle/>
          <a:p>
            <a:r>
              <a:rPr lang="en-US" smtClean="0"/>
              <a:t>materi genetik mitokondria berupa genom DNA yang mirip dengan genom DNA bakteri</a:t>
            </a:r>
          </a:p>
          <a:p>
            <a:r>
              <a:rPr lang="en-US" smtClean="0"/>
              <a:t>Kandungan materi genetiknya berbeda dengan materi genetik pada inti sel</a:t>
            </a:r>
          </a:p>
          <a:p>
            <a:r>
              <a:rPr lang="en-US" smtClean="0"/>
              <a:t>Genom mitokondria mengkode 13 protein, di antaranya berperan pada proses transport elektron dan fosforilasi oksidasi</a:t>
            </a:r>
          </a:p>
          <a:p>
            <a:r>
              <a:rPr lang="en-US" smtClean="0"/>
              <a:t>Materi genetik mitokondria pada anak berasal dari materi genetik mitokondria ibu. 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Materi genetik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92313" y="981075"/>
            <a:ext cx="4637087" cy="5184775"/>
          </a:xfrm>
          <a:noFill/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US" smtClean="0"/>
              <a:t>Proses respirasi sel meliputi 3 tahap, yaitu glikolisis, daur krebs dan transport elektron.</a:t>
            </a:r>
          </a:p>
          <a:p>
            <a:pPr marL="571500" indent="-571500">
              <a:lnSpc>
                <a:spcPct val="90000"/>
              </a:lnSpc>
            </a:pPr>
            <a:r>
              <a:rPr lang="en-US" smtClean="0"/>
              <a:t>Glikolisis : pecahnya glukosa 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asam piruvat (3 atom C) di dalam sitoplasma</a:t>
            </a:r>
          </a:p>
          <a:p>
            <a:pPr marL="571500" indent="-571500">
              <a:lnSpc>
                <a:spcPct val="90000"/>
              </a:lnSpc>
            </a:pPr>
            <a:r>
              <a:rPr lang="en-US" smtClean="0"/>
              <a:t>tahapan-tahapan :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gugus P ATP berikatan dg C6 glukosa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glikolisis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senyawa fruktosa 1,6 fosfat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gugus P berikatan lagi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fruktosa 1,6 difosfat </a:t>
            </a:r>
            <a:r>
              <a:rPr lang="en-US" smtClean="0">
                <a:cs typeface="Arial" charset="0"/>
              </a:rPr>
              <a:t>→ dipecah </a:t>
            </a:r>
            <a:r>
              <a:rPr lang="en-US" smtClean="0"/>
              <a:t>menjadi </a:t>
            </a:r>
            <a:r>
              <a:rPr lang="en-US" i="1" smtClean="0"/>
              <a:t>dihidro aseton fosfat </a:t>
            </a:r>
            <a:r>
              <a:rPr lang="en-US" smtClean="0"/>
              <a:t>dan </a:t>
            </a:r>
            <a:r>
              <a:rPr lang="en-US" i="1" smtClean="0"/>
              <a:t>3-fosfogliseraldehida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reaksi kimia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2 molekul piruvat, 2 molekul NADH (sumber elektron berenergi tinggi) dan 2 molekul ATP</a:t>
            </a:r>
          </a:p>
          <a:p>
            <a:pPr marL="571500" indent="-571500">
              <a:lnSpc>
                <a:spcPct val="90000"/>
              </a:lnSpc>
            </a:pPr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Respirasi sel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0438" y="836613"/>
            <a:ext cx="4452937" cy="5761037"/>
          </a:xfr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71500" indent="-571500"/>
            <a:r>
              <a:rPr lang="en-US" smtClean="0"/>
              <a:t>Daur Krebs di dalam krista mitokondria</a:t>
            </a:r>
          </a:p>
          <a:p>
            <a:pPr marL="571500" indent="-571500"/>
            <a:r>
              <a:rPr lang="en-US" smtClean="0"/>
              <a:t>Tahapan- tahapannya :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US" smtClean="0"/>
              <a:t>	.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84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203325"/>
            <a:ext cx="6192838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7921625" cy="5589587"/>
          </a:xfrm>
        </p:spPr>
        <p:txBody>
          <a:bodyPr/>
          <a:lstStyle/>
          <a:p>
            <a:pPr marL="571500" indent="-571500"/>
            <a:r>
              <a:rPr lang="en-US" smtClean="0"/>
              <a:t>Transport elektron di dalam mitokondria :  elektron-elektron melalui rantai respirasi melepaskan energi ATP </a:t>
            </a:r>
          </a:p>
          <a:p>
            <a:pPr marL="571500" indent="-571500"/>
            <a:r>
              <a:rPr lang="en-US" smtClean="0"/>
              <a:t>Proses berakhir setelah elektron dengan H+ dan  oksigen sebagai akseptor membentuk air</a:t>
            </a:r>
          </a:p>
          <a:p>
            <a:pPr marL="571500" indent="-571500"/>
            <a:r>
              <a:rPr lang="en-US" smtClean="0"/>
              <a:t>Hasil reaksi transport elektron menghasilkan 34 ATP dan molekul air.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84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r>
              <a:rPr lang="en-US" smtClean="0"/>
              <a:t>Elektron berenergi tinggi dari NADH </a:t>
            </a:r>
            <a:r>
              <a:rPr lang="en-US" smtClean="0">
                <a:latin typeface="Book Antiqua" pitchFamily="18" charset="0"/>
              </a:rPr>
              <a:t>→</a:t>
            </a:r>
            <a:r>
              <a:rPr lang="en-US" smtClean="0"/>
              <a:t> FADH </a:t>
            </a:r>
            <a:r>
              <a:rPr lang="en-US" smtClean="0">
                <a:latin typeface="Book Antiqua" pitchFamily="18" charset="0"/>
              </a:rPr>
              <a:t>→ koenzim Q → sitokrom b, c → sitokrom a → molekul O2 → berikatan dengan H → molekul air</a:t>
            </a:r>
          </a:p>
          <a:p>
            <a:r>
              <a:rPr lang="en-US" smtClean="0">
                <a:latin typeface="Book Antiqua" pitchFamily="18" charset="0"/>
              </a:rPr>
              <a:t>Energi terbesar dihasilkan oleh proses transport elektron</a:t>
            </a:r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Metabolisme adalah proses </a:t>
            </a:r>
            <a:r>
              <a:rPr lang="id-ID" smtClean="0"/>
              <a:t>perubahan senyawa </a:t>
            </a:r>
            <a:r>
              <a:rPr lang="id-ID" dirty="0" smtClean="0"/>
              <a:t>sederhana (anorganik) menjadi kompleks (anorganik) disebut peristiwa anabolisme dan perubahan senyawa kompleks menjadi senyawa sederhana atau disebut katabolisme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877888"/>
            <a:ext cx="7993062" cy="5253037"/>
          </a:xfrm>
          <a:noFill/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r>
              <a:rPr lang="en-US" smtClean="0"/>
              <a:t>Merupakan organel terbesar di dalam sel </a:t>
            </a:r>
          </a:p>
          <a:p>
            <a:r>
              <a:rPr lang="en-US" smtClean="0"/>
              <a:t>Berupa saluran penghubung antara membran inti sel dengan kantong sisterna dalam sitoplasma</a:t>
            </a:r>
          </a:p>
          <a:p>
            <a:r>
              <a:rPr lang="en-US" smtClean="0"/>
              <a:t>Terdapat dua jenis retikulum endoplasma </a:t>
            </a:r>
          </a:p>
          <a:p>
            <a:pPr lvl="1"/>
            <a:r>
              <a:rPr lang="en-US" smtClean="0"/>
              <a:t> RE kasar yang mengandung ribosom </a:t>
            </a:r>
          </a:p>
          <a:p>
            <a:pPr lvl="1"/>
            <a:r>
              <a:rPr lang="en-US" smtClean="0"/>
              <a:t>RE halus yang tidak mengandung ribosom tapi mengandung hasil metabolisme lipid dan protein. </a:t>
            </a:r>
          </a:p>
          <a:p>
            <a:r>
              <a:rPr lang="en-US" smtClean="0"/>
              <a:t>Berperan dalam proses sintesis protein di dalm ribosom.  Hasil sintesis protein dikeluarkan ke luar sel melalui badan golgi dan vesikel. 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RETIKULUM ENDOPLASMA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946150"/>
            <a:ext cx="7775575" cy="5532438"/>
          </a:xfrm>
          <a:noFill/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8686800" cy="4933950"/>
          </a:xfrm>
        </p:spPr>
        <p:txBody>
          <a:bodyPr/>
          <a:lstStyle/>
          <a:p>
            <a:r>
              <a:rPr lang="en-US" smtClean="0"/>
              <a:t>Merupakan organel kecil : &lt; 20 nm</a:t>
            </a:r>
          </a:p>
          <a:p>
            <a:r>
              <a:rPr lang="en-US" smtClean="0"/>
              <a:t>Tempat berlangsungnya sintesis protein yang didahului oleh proses replikasi DNA </a:t>
            </a:r>
            <a:r>
              <a:rPr lang="en-US" smtClean="0">
                <a:cs typeface="Arial" charset="0"/>
              </a:rPr>
              <a:t>→ </a:t>
            </a:r>
            <a:r>
              <a:rPr lang="en-US" smtClean="0"/>
              <a:t>transkripsi mRNA (inti sel )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 mRNA ke sitplasma membawa serangkaian informasi genetik </a:t>
            </a:r>
            <a:r>
              <a:rPr lang="en-US" smtClean="0">
                <a:cs typeface="Arial" charset="0"/>
              </a:rPr>
              <a:t>→</a:t>
            </a:r>
            <a:r>
              <a:rPr lang="en-US" smtClean="0"/>
              <a:t>diterjemahkan oleh rRNA menjadi untaian asam amino dan protein.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RIBOSOM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7163" y="476250"/>
            <a:ext cx="5921375" cy="6381750"/>
          </a:xfrm>
          <a:noFill/>
        </p:spPr>
      </p:pic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91512" cy="5078412"/>
          </a:xfrm>
        </p:spPr>
        <p:txBody>
          <a:bodyPr/>
          <a:lstStyle/>
          <a:p>
            <a:r>
              <a:rPr lang="en-US" smtClean="0"/>
              <a:t>Merupakan organel yang mengandung enzim pemecah molekul polimer dan organel saat kematian sel </a:t>
            </a:r>
          </a:p>
          <a:p>
            <a:r>
              <a:rPr lang="en-US" smtClean="0"/>
              <a:t>Hasil penghancuran oleh lisosom dikeluarkan secara eksositosis. </a:t>
            </a:r>
          </a:p>
          <a:p>
            <a:r>
              <a:rPr lang="en-US" smtClean="0"/>
              <a:t>Ada kalanya materi dari luar masuk ke dalam plasma sel secara endositosis, jika zat tersebut tidak dibutuhkan maka dihancurkan oleh lisosom, cont. bibit penyakit.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LISOSOM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1214438"/>
            <a:ext cx="6121400" cy="4897437"/>
          </a:xfrm>
          <a:noFill/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8686800" cy="4862512"/>
          </a:xfrm>
        </p:spPr>
        <p:txBody>
          <a:bodyPr/>
          <a:lstStyle/>
          <a:p>
            <a:r>
              <a:rPr lang="en-US" smtClean="0"/>
              <a:t>Badan golgi tersusun atas membran yang berlapis-lapis yang berhubungan dengan kantung sisterna dan vesikel</a:t>
            </a:r>
          </a:p>
          <a:p>
            <a:r>
              <a:rPr lang="en-US" smtClean="0"/>
              <a:t>Berperan memproses dan menyortir hasil sintesis protein dari ribosom, disalurkan ke lisosom dan membran plasma secara eksosom menggunakan kantong vesikel</a:t>
            </a:r>
          </a:p>
          <a:p>
            <a:r>
              <a:rPr lang="en-US" smtClean="0"/>
              <a:t>Protein glikolipid dan spingomielin disintesis di dalam badan golgi.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BADAN GOLGI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692150"/>
            <a:ext cx="5976937" cy="5438775"/>
          </a:xfr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362950" cy="4933950"/>
          </a:xfrm>
        </p:spPr>
        <p:txBody>
          <a:bodyPr/>
          <a:lstStyle/>
          <a:p>
            <a:r>
              <a:rPr lang="en-US" smtClean="0"/>
              <a:t>Organel kecil yang berhubungan dengan membran organel lain</a:t>
            </a:r>
          </a:p>
          <a:p>
            <a:r>
              <a:rPr lang="en-US" smtClean="0"/>
              <a:t>Mengandung 50 jenis enzim metabolime yang berperan memecah zat hidrogen peroksidase yang berbahaya bagi sel serta hasil proses reaksi oksidasi sel lainnya</a:t>
            </a:r>
          </a:p>
          <a:p>
            <a:r>
              <a:rPr lang="en-US" smtClean="0"/>
              <a:t>Zat hidrogen peroksidase akan dipecah oleh enzim katalase menjadi air dan senyawa organik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PEROKSISOM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 dalam sel peristiwa anabolime terjadi di dalam ribosom, proses sintesis protein dari basa-basa DNA yang diterjemahkan menjadi protein </a:t>
            </a:r>
          </a:p>
          <a:p>
            <a:r>
              <a:rPr lang="id-ID" dirty="0" smtClean="0"/>
              <a:t>Sedangkan peristiwa katabolisme terjadi di dalam organel sel mitokondria melalui respirasi sel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9144000" cy="5005387"/>
          </a:xfrm>
        </p:spPr>
        <p:txBody>
          <a:bodyPr/>
          <a:lstStyle/>
          <a:p>
            <a:r>
              <a:rPr lang="en-US" smtClean="0"/>
              <a:t>Sitoskeleton : kumpulan protein yang berperan sebagai jaringan pengikat di dalam sel. (memberikan bentuk sel, pergerakan sel dan sebagai jaringan pengisi sitoplasma) </a:t>
            </a:r>
          </a:p>
          <a:p>
            <a:r>
              <a:rPr lang="en-US" smtClean="0"/>
              <a:t>Sitoskeleton terdiri dari filamen aktin, filamen intermediate dan mikrotubul. </a:t>
            </a:r>
          </a:p>
          <a:p>
            <a:r>
              <a:rPr lang="en-US" smtClean="0"/>
              <a:t>Filamen aktin : bekerja sama dengan sitosin untuk menggerakan sel-sel otot, mampu mengubah energi ATP menjadi energi gerak.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SITOSKELETON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58888" y="925513"/>
            <a:ext cx="6337300" cy="5622925"/>
          </a:xfr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Actin </a:t>
            </a:r>
            <a:endParaRPr lang="en-GB" smtClean="0"/>
          </a:p>
        </p:txBody>
      </p:sp>
      <p:pic>
        <p:nvPicPr>
          <p:cNvPr id="48132" name="Picture 5" descr="actin1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2488" y="1217613"/>
            <a:ext cx="50419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8218487" cy="5294312"/>
          </a:xfrm>
        </p:spPr>
        <p:txBody>
          <a:bodyPr/>
          <a:lstStyle/>
          <a:p>
            <a:pPr marL="571500" indent="-571500">
              <a:buFont typeface="Wingdings" pitchFamily="2" charset="2"/>
              <a:buNone/>
            </a:pPr>
            <a:endParaRPr lang="en-US" smtClean="0"/>
          </a:p>
          <a:p>
            <a:pPr marL="571500" indent="-571500"/>
            <a:r>
              <a:rPr lang="en-US" smtClean="0"/>
              <a:t>Filamen intermediate berdiameter 10 nm</a:t>
            </a:r>
          </a:p>
          <a:p>
            <a:pPr marL="571500" indent="-571500"/>
            <a:r>
              <a:rPr lang="en-US" smtClean="0"/>
              <a:t>Berperan :  membentuk struktur sel, pergerakan sel serta penghubung dengan sel lain</a:t>
            </a:r>
          </a:p>
          <a:p>
            <a:pPr marL="571500" indent="-571500"/>
            <a:r>
              <a:rPr lang="en-US" smtClean="0"/>
              <a:t>Filamen intermediate mengandung protein keratin, desmin, neurofilamen, desmosom dan hemidesmosom.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1111250"/>
            <a:ext cx="8353425" cy="5324475"/>
          </a:xfrm>
          <a:noFill/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18487" cy="5510212"/>
          </a:xfrm>
        </p:spPr>
        <p:txBody>
          <a:bodyPr/>
          <a:lstStyle/>
          <a:p>
            <a:r>
              <a:rPr lang="en-US" smtClean="0"/>
              <a:t>Mikrotubul mengandung protein tubulin membentuk sentrosom</a:t>
            </a:r>
          </a:p>
          <a:p>
            <a:r>
              <a:rPr lang="en-US" smtClean="0"/>
              <a:t>Sentrosom berperan dalam proses pembelahan sel</a:t>
            </a:r>
          </a:p>
          <a:p>
            <a:r>
              <a:rPr lang="en-US" smtClean="0"/>
              <a:t>Saat sel tidak membelah (fase interfase), sentrosom terletak di dekat inti sel</a:t>
            </a:r>
          </a:p>
          <a:p>
            <a:r>
              <a:rPr lang="en-US" smtClean="0"/>
              <a:t>Saat sel akan melakukan pembelahan, sentrosom membelah dua sentriol dan bergerak menuju kutub berlawanan yang akan kromosom oleh benang-benang sentriol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0000" b="62843"/>
          <a:stretch>
            <a:fillRect/>
          </a:stretch>
        </p:blipFill>
        <p:spPr>
          <a:xfrm>
            <a:off x="2252663" y="1125538"/>
            <a:ext cx="4237037" cy="5005387"/>
          </a:xfrm>
          <a:noFill/>
        </p:spPr>
      </p:pic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52228" name="Line 5"/>
          <p:cNvSpPr>
            <a:spLocks noChangeShapeType="1"/>
          </p:cNvSpPr>
          <p:nvPr/>
        </p:nvSpPr>
        <p:spPr bwMode="auto">
          <a:xfrm>
            <a:off x="5580063" y="34290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2229" name="Text Box 6"/>
          <p:cNvSpPr txBox="1">
            <a:spLocks noChangeArrowheads="1"/>
          </p:cNvSpPr>
          <p:nvPr/>
        </p:nvSpPr>
        <p:spPr bwMode="auto">
          <a:xfrm>
            <a:off x="6948488" y="3089275"/>
            <a:ext cx="18716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Benang- benang sentriol </a:t>
            </a:r>
          </a:p>
        </p:txBody>
      </p:sp>
      <p:sp>
        <p:nvSpPr>
          <p:cNvPr id="52230" name="Line 7"/>
          <p:cNvSpPr>
            <a:spLocks noChangeShapeType="1"/>
          </p:cNvSpPr>
          <p:nvPr/>
        </p:nvSpPr>
        <p:spPr bwMode="auto">
          <a:xfrm flipV="1">
            <a:off x="5003800" y="1989138"/>
            <a:ext cx="20161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2231" name="Text Box 8"/>
          <p:cNvSpPr txBox="1">
            <a:spLocks noChangeArrowheads="1"/>
          </p:cNvSpPr>
          <p:nvPr/>
        </p:nvSpPr>
        <p:spPr bwMode="auto">
          <a:xfrm>
            <a:off x="6948488" y="1574800"/>
            <a:ext cx="20208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Sentriol </a:t>
            </a:r>
          </a:p>
          <a:p>
            <a:r>
              <a:rPr lang="en-US" sz="2400"/>
              <a:t>Membelah</a:t>
            </a:r>
          </a:p>
          <a:p>
            <a:r>
              <a:rPr lang="en-US" sz="2400"/>
              <a:t>dua 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Microtubules</a:t>
            </a:r>
            <a:endParaRPr lang="en-GB" smtClean="0"/>
          </a:p>
        </p:txBody>
      </p:sp>
      <p:pic>
        <p:nvPicPr>
          <p:cNvPr id="53252" name="Picture 5" descr="microtubulesfigur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436688"/>
            <a:ext cx="6264275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52513"/>
            <a:ext cx="8820150" cy="5805487"/>
          </a:xfrm>
        </p:spPr>
        <p:txBody>
          <a:bodyPr/>
          <a:lstStyle/>
          <a:p>
            <a:r>
              <a:rPr lang="en-US" smtClean="0"/>
              <a:t>Sel terdiri dari : </a:t>
            </a:r>
          </a:p>
          <a:p>
            <a:pPr lvl="1"/>
            <a:r>
              <a:rPr lang="en-US" smtClean="0"/>
              <a:t>Air (70 %) : molekul hidrogen akan bertukaran ion dengan senyawa organik dan anorganik sehingga larut dalam air. </a:t>
            </a:r>
          </a:p>
          <a:p>
            <a:pPr lvl="1"/>
            <a:r>
              <a:rPr lang="en-US" smtClean="0"/>
              <a:t>Senyawa anorganik (1 %) :  Na+, Ca2+, Mg2+, HPO42-, Cl-, HCO3- , berperan dalam proses metabolisme sel dan proses perpindahan zat di dalam membran sel. </a:t>
            </a:r>
          </a:p>
          <a:p>
            <a:pPr lvl="1"/>
            <a:r>
              <a:rPr lang="en-US" smtClean="0"/>
              <a:t>Senyawa organik : karbohidrat, lipid, protein dan asam amino. 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marL="1066800" indent="-1066800" fontAlgn="auto">
              <a:spcAft>
                <a:spcPts val="0"/>
              </a:spcAft>
              <a:defRPr/>
            </a:pPr>
            <a:r>
              <a:rPr lang="en-US" smtClean="0"/>
              <a:t>KOMPOSISI MOLEKULER SEL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8748712" cy="6524625"/>
          </a:xfrm>
        </p:spPr>
        <p:txBody>
          <a:bodyPr/>
          <a:lstStyle/>
          <a:p>
            <a:r>
              <a:rPr lang="en-US" smtClean="0"/>
              <a:t>Peranan senyawa karbohidrat </a:t>
            </a:r>
          </a:p>
          <a:p>
            <a:pPr lvl="1"/>
            <a:r>
              <a:rPr lang="en-US" smtClean="0"/>
              <a:t>Glukosa : menghasilkan energi</a:t>
            </a:r>
          </a:p>
          <a:p>
            <a:pPr lvl="1"/>
            <a:r>
              <a:rPr lang="en-US" smtClean="0"/>
              <a:t>polisakarida : proses sinyal sel. </a:t>
            </a:r>
          </a:p>
          <a:p>
            <a:r>
              <a:rPr lang="en-US" smtClean="0"/>
              <a:t>Peranan senyawa lipid </a:t>
            </a:r>
          </a:p>
          <a:p>
            <a:pPr lvl="1"/>
            <a:r>
              <a:rPr lang="en-US" smtClean="0"/>
              <a:t>menyimpan energi cadangan dalam sel</a:t>
            </a:r>
          </a:p>
          <a:p>
            <a:pPr lvl="1"/>
            <a:r>
              <a:rPr lang="en-US" smtClean="0"/>
              <a:t>penyusun membran sel</a:t>
            </a:r>
          </a:p>
          <a:p>
            <a:pPr lvl="1"/>
            <a:r>
              <a:rPr lang="en-US" smtClean="0"/>
              <a:t>proses sinyal sel</a:t>
            </a:r>
          </a:p>
          <a:p>
            <a:r>
              <a:rPr lang="en-US" smtClean="0"/>
              <a:t>Peranan Asam nukleat </a:t>
            </a:r>
          </a:p>
          <a:p>
            <a:pPr lvl="1"/>
            <a:r>
              <a:rPr lang="en-US" smtClean="0"/>
              <a:t>membawa informasi genetik (DNA dan RNA), melakukan sintesis dan menghasilkan protein yang akan mengatur kegiatan sel 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7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686800" cy="5805487"/>
          </a:xfrm>
        </p:spPr>
        <p:txBody>
          <a:bodyPr/>
          <a:lstStyle/>
          <a:p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prokariota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eukariota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sel. </a:t>
            </a:r>
          </a:p>
          <a:p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sitoplasma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2.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reseptor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rangsang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pelindung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MEMBRAN SEL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PERBEDAAN SEL HEWAN DAN TUMBUHAN </a:t>
            </a:r>
          </a:p>
        </p:txBody>
      </p:sp>
      <p:graphicFrame>
        <p:nvGraphicFramePr>
          <p:cNvPr id="118835" name="Group 51"/>
          <p:cNvGraphicFramePr>
            <a:graphicFrameLocks noGrp="1"/>
          </p:cNvGraphicFramePr>
          <p:nvPr>
            <p:ph type="tbl" idx="1"/>
          </p:nvPr>
        </p:nvGraphicFramePr>
        <p:xfrm>
          <a:off x="0" y="1600200"/>
          <a:ext cx="9036050" cy="4898136"/>
        </p:xfrm>
        <a:graphic>
          <a:graphicData uri="http://schemas.openxmlformats.org/drawingml/2006/table">
            <a:tbl>
              <a:tblPr/>
              <a:tblGrid>
                <a:gridCol w="1547813"/>
                <a:gridCol w="4537075"/>
                <a:gridCol w="29511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Ciri-ciri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 Hewan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 Tumbuhan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Dinding Sel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 erbuat dari selulosa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Sentriol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Vakuola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Kecil (pada bbrp hewan bersel satu)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Plastida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Leukoplast :menyimpan amilum, protein dan minyak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Kloroplast : utk fotosintesis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Kromoplast : berwarna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Tidak 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54675"/>
          </a:xfrm>
        </p:spPr>
        <p:txBody>
          <a:bodyPr/>
          <a:lstStyle/>
          <a:p>
            <a:r>
              <a:rPr lang="en-US" smtClean="0"/>
              <a:t>Membran sel mengandung materi lipida dan protein  : lipoprotein </a:t>
            </a:r>
          </a:p>
          <a:p>
            <a:r>
              <a:rPr lang="en-US" smtClean="0"/>
              <a:t>Lipidanya : fosfolipid, glikolipida dan sterol</a:t>
            </a:r>
          </a:p>
          <a:p>
            <a:r>
              <a:rPr lang="en-US" smtClean="0"/>
              <a:t>proteinnya : glikoprotein</a:t>
            </a:r>
          </a:p>
          <a:p>
            <a:r>
              <a:rPr lang="en-US" smtClean="0"/>
              <a:t>Pada umumnya air, oksigen, ion dan molekul tertentu dapat melalui membran sel yang bersifat selektif permeabel atau diferensial semi permeabel.</a:t>
            </a:r>
          </a:p>
          <a:p>
            <a:r>
              <a:rPr lang="en-US" smtClean="0"/>
              <a:t>ketebalan membran sel : 5-10 nm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9144000" cy="5581650"/>
          </a:xfrm>
        </p:spPr>
        <p:txBody>
          <a:bodyPr/>
          <a:lstStyle/>
          <a:p>
            <a:r>
              <a:rPr lang="en-US" smtClean="0"/>
              <a:t>lapisan luar bersifat hidrofilik </a:t>
            </a:r>
          </a:p>
          <a:p>
            <a:r>
              <a:rPr lang="en-US" smtClean="0"/>
              <a:t>diantara kedua lapisan luar terdapat lapisan dalam yang bersifat hidrofobik</a:t>
            </a:r>
          </a:p>
          <a:p>
            <a:r>
              <a:rPr lang="en-US" smtClean="0"/>
              <a:t>Lapisan hidrofilik mudah berikatan dengan molekul air sedangkan lapisan hidrofobik lebih mudah berikatan dengan lemak, sehingga membran memiliki sifat selektif permeabel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mtClean="0"/>
              <a:t>Gerakan molekul melalui membran sel : </a:t>
            </a:r>
          </a:p>
          <a:p>
            <a:pPr lvl="1"/>
            <a:r>
              <a:rPr lang="en-US" smtClean="0"/>
              <a:t>pasif : difusi dan osmosis</a:t>
            </a:r>
          </a:p>
          <a:p>
            <a:pPr lvl="1"/>
            <a:r>
              <a:rPr lang="en-US" smtClean="0"/>
              <a:t>Aktif : endositosis dan eksositosis (energi ATP)</a:t>
            </a:r>
          </a:p>
          <a:p>
            <a:r>
              <a:rPr lang="en-US" smtClean="0"/>
              <a:t>Difusi : perpindahan zat cair, gas, dan zat padat dari konsentrasi tinggi ke konsentrasi rendah. </a:t>
            </a:r>
          </a:p>
          <a:p>
            <a:r>
              <a:rPr lang="en-US" smtClean="0"/>
              <a:t>Osmosis : perpindahan zat cair atau pelarut dari konsentrasi rendah ke konsentrasi tinggi melewati membran yang semi permeabel </a:t>
            </a:r>
          </a:p>
          <a:p>
            <a:r>
              <a:rPr lang="en-US" smtClean="0"/>
              <a:t>endositosis : gerakan masuknya molekul dengan membentuk vakuola</a:t>
            </a:r>
          </a:p>
          <a:p>
            <a:r>
              <a:rPr lang="en-US" smtClean="0"/>
              <a:t>eksositosis : gerakan keluarnya molekul dengan  membentuk vakuola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78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404813"/>
            <a:ext cx="9144000" cy="6453187"/>
          </a:xfrm>
        </p:spPr>
        <p:txBody>
          <a:bodyPr/>
          <a:lstStyle/>
          <a:p>
            <a:r>
              <a:rPr lang="en-US" smtClean="0"/>
              <a:t>Transport aktif sel juga dibantu oleh ion-ion Na dan K karena adanya perbedaan muatan ion </a:t>
            </a:r>
          </a:p>
          <a:p>
            <a:r>
              <a:rPr lang="en-US" smtClean="0"/>
              <a:t>perbedaan konsentrasi ion K di dalam dan di luar sel penting untuk proses : sintesis protein, glikolisis, fotosintesis serta proses vital lainnya. </a:t>
            </a:r>
          </a:p>
          <a:p>
            <a:r>
              <a:rPr lang="en-US" smtClean="0"/>
              <a:t>Ion Na dan K berperan juga </a:t>
            </a:r>
          </a:p>
          <a:p>
            <a:pPr lvl="1"/>
            <a:r>
              <a:rPr lang="en-US" smtClean="0"/>
              <a:t>mengendalikan pengaturan osmosis </a:t>
            </a:r>
          </a:p>
          <a:p>
            <a:pPr lvl="1"/>
            <a:r>
              <a:rPr lang="en-US" smtClean="0"/>
              <a:t>membantu aliran listrik pada sel saraf </a:t>
            </a:r>
          </a:p>
          <a:p>
            <a:pPr lvl="1"/>
            <a:r>
              <a:rPr lang="en-US" smtClean="0"/>
              <a:t>memacu transport aktif bagi glukosa dan asam amino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78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725488"/>
            <a:ext cx="6408738" cy="5583237"/>
          </a:xfr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1156</Words>
  <Application>Microsoft Office PowerPoint</Application>
  <PresentationFormat>On-screen Show (4:3)</PresentationFormat>
  <Paragraphs>131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METABOLISME SEL </vt:lpstr>
      <vt:lpstr>Pendahuluan </vt:lpstr>
      <vt:lpstr>Slide 3</vt:lpstr>
      <vt:lpstr>MEMBRAN SEL </vt:lpstr>
      <vt:lpstr>Slide 5</vt:lpstr>
      <vt:lpstr>Slide 6</vt:lpstr>
      <vt:lpstr>Slide 7</vt:lpstr>
      <vt:lpstr>Slide 8</vt:lpstr>
      <vt:lpstr>Slide 9</vt:lpstr>
      <vt:lpstr>MITOKONDRIA</vt:lpstr>
      <vt:lpstr>Membran mitokondria </vt:lpstr>
      <vt:lpstr>Slide 12</vt:lpstr>
      <vt:lpstr>Materi genetik </vt:lpstr>
      <vt:lpstr>Slide 14</vt:lpstr>
      <vt:lpstr>Respirasi sel </vt:lpstr>
      <vt:lpstr>Slide 16</vt:lpstr>
      <vt:lpstr>Slide 17</vt:lpstr>
      <vt:lpstr>Slide 18</vt:lpstr>
      <vt:lpstr>Slide 19</vt:lpstr>
      <vt:lpstr>Slide 20</vt:lpstr>
      <vt:lpstr>RETIKULUM ENDOPLASMA</vt:lpstr>
      <vt:lpstr>Slide 22</vt:lpstr>
      <vt:lpstr>RIBOSOM</vt:lpstr>
      <vt:lpstr>Slide 24</vt:lpstr>
      <vt:lpstr>LISOSOM </vt:lpstr>
      <vt:lpstr>Slide 26</vt:lpstr>
      <vt:lpstr>BADAN GOLGI </vt:lpstr>
      <vt:lpstr>Slide 28</vt:lpstr>
      <vt:lpstr>PEROKSISOM </vt:lpstr>
      <vt:lpstr>SITOSKELETON </vt:lpstr>
      <vt:lpstr>Slide 31</vt:lpstr>
      <vt:lpstr>Actin </vt:lpstr>
      <vt:lpstr>Slide 33</vt:lpstr>
      <vt:lpstr>Slide 34</vt:lpstr>
      <vt:lpstr>Slide 35</vt:lpstr>
      <vt:lpstr>Slide 36</vt:lpstr>
      <vt:lpstr>Microtubules</vt:lpstr>
      <vt:lpstr>KOMPOSISI MOLEKULER SEL </vt:lpstr>
      <vt:lpstr>Slide 39</vt:lpstr>
      <vt:lpstr>PERBEDAAN SEL HEWAN DAN TUMBUHAN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METABOLISME SEL</dc:title>
  <dc:creator>Compaq</dc:creator>
  <cp:lastModifiedBy>Compaq</cp:lastModifiedBy>
  <cp:revision>3</cp:revision>
  <dcterms:created xsi:type="dcterms:W3CDTF">2012-10-03T15:50:42Z</dcterms:created>
  <dcterms:modified xsi:type="dcterms:W3CDTF">2012-10-03T16:14:11Z</dcterms:modified>
</cp:coreProperties>
</file>