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F4EAB6D-4C2A-4923-B993-D8985E8638AB}" type="datetimeFigureOut">
              <a:rPr lang="en-US" smtClean="0"/>
              <a:t>12/8/2010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1B64AD5-DBA5-4044-AA3B-692EF4CEDA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EAB6D-4C2A-4923-B993-D8985E8638AB}" type="datetimeFigureOut">
              <a:rPr lang="en-US" smtClean="0"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B64AD5-DBA5-4044-AA3B-692EF4CED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F4EAB6D-4C2A-4923-B993-D8985E8638AB}" type="datetimeFigureOut">
              <a:rPr lang="en-US" smtClean="0"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1B64AD5-DBA5-4044-AA3B-692EF4CED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029F2E4-02F7-49C8-A2D4-E03C31444F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EAB6D-4C2A-4923-B993-D8985E8638AB}" type="datetimeFigureOut">
              <a:rPr lang="en-US" smtClean="0"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B64AD5-DBA5-4044-AA3B-692EF4CED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F4EAB6D-4C2A-4923-B993-D8985E8638AB}" type="datetimeFigureOut">
              <a:rPr lang="en-US" smtClean="0"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1B64AD5-DBA5-4044-AA3B-692EF4CEDA4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EAB6D-4C2A-4923-B993-D8985E8638AB}" type="datetimeFigureOut">
              <a:rPr lang="en-US" smtClean="0"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B64AD5-DBA5-4044-AA3B-692EF4CED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EAB6D-4C2A-4923-B993-D8985E8638AB}" type="datetimeFigureOut">
              <a:rPr lang="en-US" smtClean="0"/>
              <a:t>12/8/2010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B64AD5-DBA5-4044-AA3B-692EF4CED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EAB6D-4C2A-4923-B993-D8985E8638AB}" type="datetimeFigureOut">
              <a:rPr lang="en-US" smtClean="0"/>
              <a:t>12/8/2010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B64AD5-DBA5-4044-AA3B-692EF4CED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F4EAB6D-4C2A-4923-B993-D8985E8638AB}" type="datetimeFigureOut">
              <a:rPr lang="en-US" smtClean="0"/>
              <a:t>12/8/2010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B64AD5-DBA5-4044-AA3B-692EF4CED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EAB6D-4C2A-4923-B993-D8985E8638AB}" type="datetimeFigureOut">
              <a:rPr lang="en-US" smtClean="0"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B64AD5-DBA5-4044-AA3B-692EF4CEDA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EAB6D-4C2A-4923-B993-D8985E8638AB}" type="datetimeFigureOut">
              <a:rPr lang="en-US" smtClean="0"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B64AD5-DBA5-4044-AA3B-692EF4CEDA4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F4EAB6D-4C2A-4923-B993-D8985E8638AB}" type="datetimeFigureOut">
              <a:rPr lang="en-US" smtClean="0"/>
              <a:t>12/8/2010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1B64AD5-DBA5-4044-AA3B-692EF4CEDA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aa.wrs.yahoo.com/_ylt=Avoo.PAPEipUaSmy0jL1Hg7NQwx.;_ylu=X3oDMTBqZDFlYmxzBHBvcwMxNgRzZWMDc3IEdnRpZAM-/SIG=1hji4i4kb/**http%3A/id.images.search.yahoo.com/search/images/view%3Fback=http%253A%252F%252Fid.images.search.yahoo.com%252Fsearch%252Fimages%253Fp%253Dsindrome%252Bdown%2526y%253DSearch%2526ei%253DUTF-8%2526fr%253Dyfp-t-img%2526x%253Dwrt%26w=150%26h=173%26imgurl=www.celuladeluz.com.br%252Fchronos2_0%252Fuploads%252Fsindrome_de_down.jpg%253F0.08013631953826861%26rurl=http%253A%252F%252Fwww.celuladeluz.com.br%252Fpalavra.php%253Fpalavra%253D145%26size=6.2kB%26name=sindrome_de_down.jpg%26p=sindrome%2Bdown%26type=jpeg%26no=16%26tt=7459%26oid=867dd27257d88994%26ei=UTF-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google.co.id/imgres?imgurl=http://www.scienceclarified.com/images/uesc_05_img0275.jpg&amp;imgrefurl=http://www.scienceclarified.com/Ga-He/Genetic-Disorders.html&amp;h=324&amp;w=324&amp;sz=14&amp;hl=id&amp;start=11&amp;tbnid=nFxy58eIbCdEFM:&amp;tbnh=118&amp;tbnw=118&amp;prev=/images%3Fq%3Dsindrome%2Bdown%2Bchromosome%26gbv%3D2%26svnum%3D10%26hl%3Did%26sa%3D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66868" y="533400"/>
            <a:ext cx="5105400" cy="2209800"/>
          </a:xfrm>
        </p:spPr>
        <p:txBody>
          <a:bodyPr/>
          <a:lstStyle/>
          <a:p>
            <a:r>
              <a:rPr lang="en-US" dirty="0" err="1"/>
              <a:t>Kelainan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genetika</a:t>
            </a:r>
            <a:r>
              <a:rPr lang="en-US" dirty="0"/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Oleh</a:t>
            </a:r>
            <a:r>
              <a:rPr lang="en-US" dirty="0"/>
              <a:t> :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Titta</a:t>
            </a:r>
            <a:r>
              <a:rPr lang="en-US" dirty="0"/>
              <a:t> </a:t>
            </a:r>
            <a:r>
              <a:rPr lang="en-US" dirty="0" err="1"/>
              <a:t>Novianti</a:t>
            </a:r>
            <a:endParaRPr lang="en-US" dirty="0"/>
          </a:p>
        </p:txBody>
      </p:sp>
      <p:pic>
        <p:nvPicPr>
          <p:cNvPr id="3076" name="Picture 4" descr="chromosom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2971800"/>
            <a:ext cx="2687637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62000"/>
          </a:xfrm>
        </p:spPr>
        <p:txBody>
          <a:bodyPr/>
          <a:lstStyle/>
          <a:p>
            <a:r>
              <a:rPr lang="en-US"/>
              <a:t>Penderita Sindroma down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292" name="Picture 4" descr="Pergi ke gambar ukuran penuh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1190625"/>
            <a:ext cx="3581400" cy="3914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r>
              <a:rPr lang="en-US"/>
              <a:t>Kelainan pada kromosom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3316" name="Picture 4" descr="uesc_05_img027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9800" y="1219200"/>
            <a:ext cx="4343400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Translokasi, delesi kromosom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4340" name="Picture 4" descr="mutation_chromosome_transloca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9188" y="1752600"/>
            <a:ext cx="3332162" cy="4267200"/>
          </a:xfrm>
          <a:prstGeom prst="rect">
            <a:avLst/>
          </a:prstGeom>
          <a:noFill/>
        </p:spPr>
      </p:pic>
      <p:pic>
        <p:nvPicPr>
          <p:cNvPr id="14341" name="Picture 5" descr="Mutation_deletio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828800"/>
            <a:ext cx="2266950" cy="3533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381000"/>
            <a:ext cx="76962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Kelainan struktur kromosom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terjadi karena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 translokasi (pertukaran segmen antar krom non homolog)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  contoh: translokasi krom 15 dan 21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	45,XX,-15,-21,+ </a:t>
            </a:r>
            <a:r>
              <a:rPr lang="en-US" sz="2400">
                <a:latin typeface="Arial Unicode MS" pitchFamily="34" charset="-128"/>
              </a:rPr>
              <a:t>t</a:t>
            </a:r>
            <a:r>
              <a:rPr lang="en-US" sz="2400"/>
              <a:t>(15q21q)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- delesi (hilangnya segmen dari sebuah kromosom)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contoh delesi pada lengan pendek krom ke 5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46,XX, 5p-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Pada penyakit leukemia Philadelphia terjadi delesi pada krom 22 dan translokasi ke krom 9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	t(22q-;9q+)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lvl="1">
              <a:buFontTx/>
              <a:buNone/>
            </a:pPr>
            <a:endParaRPr lang="en-US" sz="2400"/>
          </a:p>
          <a:p>
            <a:pPr>
              <a:buFontTx/>
              <a:buNone/>
            </a:pPr>
            <a:endParaRPr lang="en-US" sz="2800"/>
          </a:p>
          <a:p>
            <a:endParaRPr lang="en-US" sz="2800"/>
          </a:p>
        </p:txBody>
      </p:sp>
      <p:graphicFrame>
        <p:nvGraphicFramePr>
          <p:cNvPr id="16388" name="Group 4"/>
          <p:cNvGraphicFramePr>
            <a:graphicFrameLocks noGrp="1"/>
          </p:cNvGraphicFramePr>
          <p:nvPr>
            <p:ph sz="half" idx="2"/>
          </p:nvPr>
        </p:nvGraphicFramePr>
        <p:xfrm>
          <a:off x="0" y="76200"/>
          <a:ext cx="9185275" cy="6736080"/>
        </p:xfrm>
        <a:graphic>
          <a:graphicData uri="http://schemas.openxmlformats.org/drawingml/2006/table">
            <a:tbl>
              <a:tblPr/>
              <a:tblGrid>
                <a:gridCol w="1905000"/>
                <a:gridCol w="1600200"/>
                <a:gridCol w="5680075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Kelainan krom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sindroma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Gambaran klinis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Trisomi 21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Retardasi mental, hipotoni, kelainan jantung kongenital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Trisomi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Retardasi mental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Trisomi 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Hipoplasi genital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Trisomi 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Patau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Retardasi motorik &amp; mental, mikrosefali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Trisomi 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Edward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Retardasi motorik &amp; mental, kaki rocker bottom, jantung kongenital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Trisomi 22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Retardasi motorik &amp; mental, mikrosefali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Trisomi 4p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Kelainan muka, jari dan kaki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Trisomi 9p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Kelainan muka, teling lebar, retardasi mental, jari melengkung dan pendek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5p-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 du chat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Retardasi mental, mikrosefali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13q-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Retardasi mental. Mikrosefali, kelainan ibu jari dan telinga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21q-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Anti mongolisme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Kelaianan skelet, mikrognati, gangguan pertumbuhan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5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4p-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Retardasi mental, epilepsi, hipospadia, kelainan kulit kepala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62000"/>
          </a:xfrm>
        </p:spPr>
        <p:txBody>
          <a:bodyPr/>
          <a:lstStyle/>
          <a:p>
            <a:r>
              <a:rPr lang="en-US"/>
              <a:t>Kelainan gonosom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066800"/>
            <a:ext cx="7620000" cy="685800"/>
          </a:xfrm>
        </p:spPr>
        <p:txBody>
          <a:bodyPr/>
          <a:lstStyle/>
          <a:p>
            <a:r>
              <a:rPr lang="en-US" sz="2800"/>
              <a:t>Terjadi karena aneuploudi krom</a:t>
            </a:r>
          </a:p>
          <a:p>
            <a:endParaRPr lang="en-US" sz="2800"/>
          </a:p>
        </p:txBody>
      </p:sp>
      <p:graphicFrame>
        <p:nvGraphicFramePr>
          <p:cNvPr id="17412" name="Group 4"/>
          <p:cNvGraphicFramePr>
            <a:graphicFrameLocks noGrp="1"/>
          </p:cNvGraphicFramePr>
          <p:nvPr>
            <p:ph sz="half" idx="2"/>
          </p:nvPr>
        </p:nvGraphicFramePr>
        <p:xfrm>
          <a:off x="0" y="1676400"/>
          <a:ext cx="9144000" cy="4342765"/>
        </p:xfrm>
        <a:graphic>
          <a:graphicData uri="http://schemas.openxmlformats.org/drawingml/2006/table">
            <a:tbl>
              <a:tblPr/>
              <a:tblGrid>
                <a:gridCol w="2209800"/>
                <a:gridCol w="2362200"/>
                <a:gridCol w="4572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Kelainan krom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sindroma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Gambaran klinis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XXY, XXXY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Klinefelter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Retardasi mental, konstitusi krom seks, testis kecil, steril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9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Turner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Kelainan organ seksual pada wanita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6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 atau XY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Pseudo-hermaphrodite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Sindroma feminisasi (laki-laki)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Sindroma adrenogenital (wanita)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4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XX/XO  , XX/XY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Hermapgrodite sejati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/>
          <a:lstStyle/>
          <a:p>
            <a:r>
              <a:rPr lang="en-US"/>
              <a:t>Sindroma Turner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8436" name="Picture 4" descr="65682403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249363"/>
            <a:ext cx="4572000" cy="4313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12813"/>
          </a:xfrm>
        </p:spPr>
        <p:txBody>
          <a:bodyPr/>
          <a:lstStyle/>
          <a:p>
            <a:r>
              <a:rPr lang="en-US"/>
              <a:t>Sindroma Klinefelter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9460" name="Picture 4" descr="karyotype_kline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357313"/>
            <a:ext cx="4324350" cy="40528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6838"/>
            <a:ext cx="7158038" cy="1412875"/>
          </a:xfrm>
        </p:spPr>
        <p:txBody>
          <a:bodyPr/>
          <a:lstStyle/>
          <a:p>
            <a:r>
              <a:rPr lang="en-US"/>
              <a:t>Pendahuluan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05000"/>
            <a:ext cx="9144000" cy="4114800"/>
          </a:xfrm>
        </p:spPr>
        <p:txBody>
          <a:bodyPr/>
          <a:lstStyle/>
          <a:p>
            <a:r>
              <a:rPr lang="en-US"/>
              <a:t>Penyakit atau kelainan yang terjadi pada materi genetik akan diturunkan pada turunannya </a:t>
            </a:r>
          </a:p>
          <a:p>
            <a:r>
              <a:rPr lang="en-US"/>
              <a:t>Penyakit atau kelainan genetik terbagi 2</a:t>
            </a:r>
          </a:p>
          <a:p>
            <a:pPr lvl="1"/>
            <a:r>
              <a:rPr lang="en-US"/>
              <a:t>Kelainan kromosom (kelainan jumlah atau bentuk) </a:t>
            </a:r>
          </a:p>
          <a:p>
            <a:pPr lvl="1"/>
            <a:r>
              <a:rPr lang="en-US"/>
              <a:t>Mutasi basa DNA (kelainan susunan basa DNA)</a:t>
            </a:r>
          </a:p>
        </p:txBody>
      </p:sp>
      <p:pic>
        <p:nvPicPr>
          <p:cNvPr id="4100" name="Picture 4" descr="j019980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76200"/>
            <a:ext cx="1789113" cy="180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38200"/>
          </a:xfrm>
        </p:spPr>
        <p:txBody>
          <a:bodyPr>
            <a:normAutofit fontScale="90000"/>
          </a:bodyPr>
          <a:lstStyle/>
          <a:p>
            <a:r>
              <a:rPr lang="en-US" sz="4000"/>
              <a:t>Deteksi Kelainan kromosom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8686800" cy="4343400"/>
          </a:xfrm>
        </p:spPr>
        <p:txBody>
          <a:bodyPr/>
          <a:lstStyle/>
          <a:p>
            <a:r>
              <a:rPr lang="en-US"/>
              <a:t>Untuk mendeteksi terjadinya kelainan jumlah dan bentuk kromosom dibuat kariotipe kromosom (susunan kromosom berdasarkan pengelompokannya dengan melalui teknik isolasi dan pewarnaan kromosom)</a:t>
            </a:r>
          </a:p>
          <a:p>
            <a:r>
              <a:rPr lang="en-US"/>
              <a:t>Metode ini ditemukan oleh Tjio dan Levan tahun 1956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6565900" cy="912813"/>
          </a:xfrm>
        </p:spPr>
        <p:txBody>
          <a:bodyPr/>
          <a:lstStyle/>
          <a:p>
            <a:r>
              <a:rPr lang="en-US"/>
              <a:t>Kariotipe kromosom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8382000" cy="50292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/>
              <a:t>           5 ml</a:t>
            </a:r>
            <a:r>
              <a:rPr lang="en-US"/>
              <a:t> </a:t>
            </a:r>
            <a:r>
              <a:rPr lang="en-US" sz="2000"/>
              <a:t>darah vena                                         pemotretan</a:t>
            </a:r>
          </a:p>
          <a:p>
            <a:pPr>
              <a:buFontTx/>
              <a:buNone/>
            </a:pPr>
            <a:r>
              <a:rPr lang="en-US" sz="2000"/>
              <a:t>             (buang eritrosit)                                                   pengecatan</a:t>
            </a:r>
          </a:p>
          <a:p>
            <a:pPr>
              <a:buFontTx/>
              <a:buNone/>
            </a:pPr>
            <a:endParaRPr lang="en-US" sz="2000"/>
          </a:p>
          <a:p>
            <a:pPr>
              <a:buFontTx/>
              <a:buNone/>
            </a:pPr>
            <a:endParaRPr lang="en-US" sz="2000"/>
          </a:p>
          <a:p>
            <a:pPr>
              <a:buFontTx/>
              <a:buNone/>
            </a:pPr>
            <a:endParaRPr lang="en-US" sz="2000"/>
          </a:p>
          <a:p>
            <a:pPr>
              <a:buFontTx/>
              <a:buNone/>
            </a:pPr>
            <a:endParaRPr lang="en-US" sz="2000"/>
          </a:p>
          <a:p>
            <a:pPr>
              <a:buFontTx/>
              <a:buNone/>
            </a:pPr>
            <a:r>
              <a:rPr lang="en-US" sz="2000"/>
              <a:t>                ditambah media kultur               Sel disebarkan </a:t>
            </a:r>
          </a:p>
          <a:p>
            <a:pPr>
              <a:buFontTx/>
              <a:buNone/>
            </a:pPr>
            <a:r>
              <a:rPr lang="en-US" sz="2000"/>
              <a:t>                pd suspensi leukosit  </a:t>
            </a:r>
          </a:p>
          <a:p>
            <a:pPr>
              <a:buFontTx/>
              <a:buNone/>
            </a:pPr>
            <a:r>
              <a:rPr lang="en-US" sz="2000"/>
              <a:t>                                                                                        </a:t>
            </a:r>
          </a:p>
          <a:p>
            <a:pPr>
              <a:buFontTx/>
              <a:buNone/>
            </a:pPr>
            <a:r>
              <a:rPr lang="en-US" sz="2000"/>
              <a:t>Diinkubasi 3 hari                 leukosit                  ditambah saline</a:t>
            </a:r>
          </a:p>
          <a:p>
            <a:pPr>
              <a:buFontTx/>
              <a:buNone/>
            </a:pPr>
            <a:r>
              <a:rPr lang="en-US" sz="2000"/>
              <a:t>Pada suhu 37</a:t>
            </a:r>
            <a:r>
              <a:rPr lang="en-US" sz="2000" baseline="30000"/>
              <a:t>0</a:t>
            </a:r>
            <a:r>
              <a:rPr lang="en-US" sz="2000"/>
              <a:t>C                  dipisahkan                hipotoni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304800" y="990600"/>
            <a:ext cx="381000" cy="1290638"/>
          </a:xfrm>
          <a:prstGeom prst="can">
            <a:avLst>
              <a:gd name="adj" fmla="val 84688"/>
            </a:avLst>
          </a:prstGeom>
          <a:gradFill rotWithShape="1">
            <a:gsLst>
              <a:gs pos="0">
                <a:schemeClr val="bg1"/>
              </a:gs>
              <a:gs pos="100000">
                <a:schemeClr val="tx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609600" y="24384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152400" y="3352800"/>
            <a:ext cx="990600" cy="533400"/>
          </a:xfrm>
          <a:prstGeom prst="flowChartMagneticDrum">
            <a:avLst/>
          </a:prstGeom>
          <a:gradFill rotWithShape="1">
            <a:gsLst>
              <a:gs pos="0">
                <a:schemeClr val="bg1"/>
              </a:gs>
              <a:gs pos="100000">
                <a:schemeClr val="tx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609600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2286000" y="4953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4648200" y="495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V="1">
            <a:off x="7620000" y="3886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6934200" y="3429000"/>
            <a:ext cx="1447800" cy="152400"/>
          </a:xfrm>
          <a:prstGeom prst="parallelogram">
            <a:avLst>
              <a:gd name="adj" fmla="val 237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7620000" y="2590800"/>
            <a:ext cx="76200" cy="533400"/>
          </a:xfrm>
          <a:prstGeom prst="can">
            <a:avLst>
              <a:gd name="adj" fmla="val 17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Oval 13"/>
          <p:cNvSpPr>
            <a:spLocks noChangeArrowheads="1"/>
          </p:cNvSpPr>
          <p:nvPr/>
        </p:nvSpPr>
        <p:spPr bwMode="auto">
          <a:xfrm>
            <a:off x="7620000" y="3200400"/>
            <a:ext cx="762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V="1">
            <a:off x="7848600" y="2133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 flipH="1" flipV="1">
            <a:off x="7391400" y="1447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 flipH="1">
            <a:off x="5410200" y="1447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6161" name="Picture 17" descr="chromosom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1219200"/>
            <a:ext cx="19812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Teknik-teknik pengecatan pada kromosom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Q banding : teknik Foulerensesi dengan pewarnaan quinacrine</a:t>
            </a:r>
          </a:p>
          <a:p>
            <a:pPr>
              <a:lnSpc>
                <a:spcPct val="90000"/>
              </a:lnSpc>
            </a:pPr>
            <a:r>
              <a:rPr lang="en-US" sz="2800"/>
              <a:t>G banding : pewarnaan Giemsa memperlihatkan pita terang –gelap</a:t>
            </a:r>
          </a:p>
          <a:p>
            <a:pPr>
              <a:lnSpc>
                <a:spcPct val="90000"/>
              </a:lnSpc>
            </a:pPr>
            <a:r>
              <a:rPr lang="en-US" sz="2800"/>
              <a:t>R Banding : pewarnaan Reverse banding (kebalikan pada G banding)</a:t>
            </a:r>
          </a:p>
          <a:p>
            <a:pPr>
              <a:lnSpc>
                <a:spcPct val="90000"/>
              </a:lnSpc>
            </a:pPr>
            <a:r>
              <a:rPr lang="en-US" sz="2800"/>
              <a:t>C banding : pewarnaan pada daerah sentromer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62000"/>
          </a:xfrm>
        </p:spPr>
        <p:txBody>
          <a:bodyPr/>
          <a:lstStyle/>
          <a:p>
            <a:r>
              <a:rPr lang="en-US"/>
              <a:t>Deteksi Mutasi DNA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838200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Dengan metode PCR (polymerase chain reaction) : memperbanyak sekuen DNA yang akan diperiksa</a:t>
            </a:r>
          </a:p>
          <a:p>
            <a:pPr>
              <a:lnSpc>
                <a:spcPct val="90000"/>
              </a:lnSpc>
            </a:pPr>
            <a:r>
              <a:rPr lang="en-US" sz="2800"/>
              <a:t>Darah (5 ml)         isolasi DNA (dari sdp)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PCR         elektroforesis (dg mgunakan voltase listrik pita-pita DNA bergerak sesuai panjang pasangan basa DNAnya)         pita-pita DNA dilihat dengan flouresensi dilihat di bawah lampu UV         dilakukan seqeuncing urutan basa DNA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590800" y="2743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7315200" y="2743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1219200" y="3276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4572000" y="4038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133600" y="4724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066800"/>
          </a:xfrm>
        </p:spPr>
        <p:txBody>
          <a:bodyPr/>
          <a:lstStyle/>
          <a:p>
            <a:r>
              <a:rPr lang="en-US"/>
              <a:t>Elektroforesis</a:t>
            </a:r>
          </a:p>
        </p:txBody>
      </p:sp>
      <p:pic>
        <p:nvPicPr>
          <p:cNvPr id="9219" name="Picture 3" descr="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0" y="1447800"/>
            <a:ext cx="4376738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023100" cy="762000"/>
          </a:xfrm>
        </p:spPr>
        <p:txBody>
          <a:bodyPr/>
          <a:lstStyle/>
          <a:p>
            <a:r>
              <a:rPr lang="en-US"/>
              <a:t>Kelainan kromosom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696200" cy="4419600"/>
          </a:xfrm>
        </p:spPr>
        <p:txBody>
          <a:bodyPr/>
          <a:lstStyle/>
          <a:p>
            <a:r>
              <a:rPr lang="en-US" sz="2800"/>
              <a:t>Kelainan kromosom :</a:t>
            </a:r>
          </a:p>
          <a:p>
            <a:pPr>
              <a:buFontTx/>
              <a:buNone/>
            </a:pPr>
            <a:r>
              <a:rPr lang="en-US" sz="2800"/>
              <a:t>	- kelainan autosom</a:t>
            </a:r>
          </a:p>
          <a:p>
            <a:pPr>
              <a:buFontTx/>
              <a:buNone/>
            </a:pPr>
            <a:r>
              <a:rPr lang="en-US" sz="2800"/>
              <a:t>	- kelainan gonosom </a:t>
            </a:r>
          </a:p>
          <a:p>
            <a:r>
              <a:rPr lang="en-US" sz="2800"/>
              <a:t>Kelainan autosom </a:t>
            </a:r>
          </a:p>
          <a:p>
            <a:pPr>
              <a:buFontTx/>
              <a:buNone/>
            </a:pPr>
            <a:r>
              <a:rPr lang="en-US" sz="2800"/>
              <a:t>	- kelainan jumlah (aneuploidi dan poliploidi)</a:t>
            </a:r>
          </a:p>
          <a:p>
            <a:pPr>
              <a:buFontTx/>
              <a:buNone/>
            </a:pPr>
            <a:r>
              <a:rPr lang="en-US" sz="2800"/>
              <a:t>	- kelainan bentuk (translokasi, delesi)</a:t>
            </a:r>
          </a:p>
          <a:p>
            <a:r>
              <a:rPr lang="en-US" sz="2800"/>
              <a:t>Kelainan gonosom : terjadinya aneuploidi kromosom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90600"/>
          </a:xfrm>
        </p:spPr>
        <p:txBody>
          <a:bodyPr/>
          <a:lstStyle/>
          <a:p>
            <a:r>
              <a:rPr lang="en-US"/>
              <a:t>Kelainan autosomal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83820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Kelainan numerik (jumlah) :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Bertambahnya atau berkurangnya satu atau dua buah kromosom (aneuploidi)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	trisomi : bertambahnya satu kromosom mjd 47 kromosom, karena peristiwa </a:t>
            </a:r>
            <a:r>
              <a:rPr lang="en-US" sz="2400" i="1"/>
              <a:t>non disjunction </a:t>
            </a:r>
            <a:r>
              <a:rPr lang="en-US" sz="2400"/>
              <a:t>kemudian translokasi 14/15/22 ke 21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	contoh : penyakit Sindroma Down (bertambahnya 1 kromosom pada krom ke 21), Sindr Patau (kelebihan pada kromosom ke 13, Sindr Edward kelebihan krom ke 18), biasanya  pada ke 2 sindroma tersebut, saat bayi mengalami kematian.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Penulisan kelainan krom : 47 XX + 21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- Poliploidi dapat terjadi pada sel-sel kanker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</TotalTime>
  <Words>431</Words>
  <Application>Microsoft Office PowerPoint</Application>
  <PresentationFormat>On-screen Show (4:3)</PresentationFormat>
  <Paragraphs>113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Opulent</vt:lpstr>
      <vt:lpstr>Kelainan dan penyakit genetika </vt:lpstr>
      <vt:lpstr>Pendahuluan</vt:lpstr>
      <vt:lpstr>Deteksi Kelainan kromosom </vt:lpstr>
      <vt:lpstr>Kariotipe kromosom </vt:lpstr>
      <vt:lpstr>Teknik-teknik pengecatan pada kromosom </vt:lpstr>
      <vt:lpstr>Deteksi Mutasi DNA</vt:lpstr>
      <vt:lpstr>Elektroforesis</vt:lpstr>
      <vt:lpstr>Kelainan kromosom </vt:lpstr>
      <vt:lpstr>Kelainan autosomal </vt:lpstr>
      <vt:lpstr>Penderita Sindroma down</vt:lpstr>
      <vt:lpstr>Kelainan pada kromosom</vt:lpstr>
      <vt:lpstr>Translokasi, delesi kromosom </vt:lpstr>
      <vt:lpstr>Slide 13</vt:lpstr>
      <vt:lpstr>Slide 14</vt:lpstr>
      <vt:lpstr>Kelainan gonosom </vt:lpstr>
      <vt:lpstr>Sindroma Turner</vt:lpstr>
      <vt:lpstr>Sindroma Klinefelter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Kelainan dan penyakit genetika </dc:title>
  <dc:creator>User</dc:creator>
  <cp:lastModifiedBy>User</cp:lastModifiedBy>
  <cp:revision>1</cp:revision>
  <dcterms:created xsi:type="dcterms:W3CDTF">2010-12-08T11:23:20Z</dcterms:created>
  <dcterms:modified xsi:type="dcterms:W3CDTF">2010-12-08T11:25:02Z</dcterms:modified>
</cp:coreProperties>
</file>