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8" r:id="rId20"/>
    <p:sldId id="280" r:id="rId21"/>
    <p:sldId id="281" r:id="rId22"/>
    <p:sldId id="282" r:id="rId23"/>
    <p:sldId id="283" r:id="rId24"/>
    <p:sldId id="284" r:id="rId25"/>
    <p:sldId id="287" r:id="rId26"/>
    <p:sldId id="288" r:id="rId27"/>
    <p:sldId id="289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51D0A-4336-4BA8-B5F0-0C9726BDA354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</dgm:pt>
    <dgm:pt modelId="{A5103936-5B9A-4B87-B71D-2819787DDC32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</a:rPr>
            <a:t>Biokimia</a:t>
          </a:r>
          <a:endParaRPr lang="en-US" sz="3200" b="1" dirty="0">
            <a:solidFill>
              <a:schemeClr val="tx1"/>
            </a:solidFill>
          </a:endParaRPr>
        </a:p>
      </dgm:t>
    </dgm:pt>
    <dgm:pt modelId="{9925DF97-5DB7-4859-984C-9C8D102704F5}" type="parTrans" cxnId="{3E7CE466-3DCD-4366-BFE9-8B3DA924130D}">
      <dgm:prSet/>
      <dgm:spPr/>
      <dgm:t>
        <a:bodyPr/>
        <a:lstStyle/>
        <a:p>
          <a:endParaRPr lang="en-US"/>
        </a:p>
      </dgm:t>
    </dgm:pt>
    <dgm:pt modelId="{71A9AC5D-901A-4F1F-A3F9-808B141DA54F}" type="sibTrans" cxnId="{3E7CE466-3DCD-4366-BFE9-8B3DA924130D}">
      <dgm:prSet/>
      <dgm:spPr/>
      <dgm:t>
        <a:bodyPr/>
        <a:lstStyle/>
        <a:p>
          <a:endParaRPr lang="en-US"/>
        </a:p>
      </dgm:t>
    </dgm:pt>
    <dgm:pt modelId="{28FB6EC2-D564-41FA-BA41-1F90913A5E33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Biologi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Molekuler</a:t>
          </a:r>
          <a:endParaRPr lang="en-US" sz="2800" b="1" dirty="0">
            <a:solidFill>
              <a:schemeClr val="tx1"/>
            </a:solidFill>
          </a:endParaRPr>
        </a:p>
      </dgm:t>
    </dgm:pt>
    <dgm:pt modelId="{8423D63A-FAAF-4109-99B2-A250B28E9AD5}" type="parTrans" cxnId="{88D806C2-00D6-4D27-BA75-930327F28FE9}">
      <dgm:prSet/>
      <dgm:spPr/>
      <dgm:t>
        <a:bodyPr/>
        <a:lstStyle/>
        <a:p>
          <a:endParaRPr lang="en-US"/>
        </a:p>
      </dgm:t>
    </dgm:pt>
    <dgm:pt modelId="{CC79674B-0256-4419-8BF7-59F53653DF97}" type="sibTrans" cxnId="{88D806C2-00D6-4D27-BA75-930327F28FE9}">
      <dgm:prSet/>
      <dgm:spPr/>
      <dgm:t>
        <a:bodyPr/>
        <a:lstStyle/>
        <a:p>
          <a:endParaRPr lang="en-US"/>
        </a:p>
      </dgm:t>
    </dgm:pt>
    <dgm:pt modelId="{C5851E1D-93BD-4348-972C-A9BFC1F94FA5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Bioinformatika</a:t>
          </a:r>
          <a:endParaRPr lang="en-US" b="1" dirty="0">
            <a:solidFill>
              <a:schemeClr val="tx1"/>
            </a:solidFill>
          </a:endParaRPr>
        </a:p>
      </dgm:t>
    </dgm:pt>
    <dgm:pt modelId="{F4F4AA90-7B19-4974-A611-85A012BC4E79}" type="parTrans" cxnId="{76C273AE-3CB3-4A3C-9393-3D2FC31A75B8}">
      <dgm:prSet/>
      <dgm:spPr/>
      <dgm:t>
        <a:bodyPr/>
        <a:lstStyle/>
        <a:p>
          <a:endParaRPr lang="en-US"/>
        </a:p>
      </dgm:t>
    </dgm:pt>
    <dgm:pt modelId="{6FDBEF17-4A88-41E7-872C-1D6073E1E36D}" type="sibTrans" cxnId="{76C273AE-3CB3-4A3C-9393-3D2FC31A75B8}">
      <dgm:prSet/>
      <dgm:spPr/>
      <dgm:t>
        <a:bodyPr/>
        <a:lstStyle/>
        <a:p>
          <a:endParaRPr lang="en-US"/>
        </a:p>
      </dgm:t>
    </dgm:pt>
    <dgm:pt modelId="{DCE14483-BFB9-4CEE-962B-22F5A64C766C}" type="pres">
      <dgm:prSet presAssocID="{8F251D0A-4336-4BA8-B5F0-0C9726BDA354}" presName="Name0" presStyleCnt="0">
        <dgm:presLayoutVars>
          <dgm:dir/>
          <dgm:resizeHandles val="exact"/>
        </dgm:presLayoutVars>
      </dgm:prSet>
      <dgm:spPr/>
    </dgm:pt>
    <dgm:pt modelId="{1B1072DD-AD20-4F88-8B49-CAEBA76BAD31}" type="pres">
      <dgm:prSet presAssocID="{8F251D0A-4336-4BA8-B5F0-0C9726BDA354}" presName="fgShape" presStyleLbl="fgShp" presStyleIdx="0" presStyleCnt="1"/>
      <dgm:spPr/>
    </dgm:pt>
    <dgm:pt modelId="{3E2EDB83-D943-4A9A-903A-249214D581E4}" type="pres">
      <dgm:prSet presAssocID="{8F251D0A-4336-4BA8-B5F0-0C9726BDA354}" presName="linComp" presStyleCnt="0"/>
      <dgm:spPr/>
    </dgm:pt>
    <dgm:pt modelId="{0958D31C-A1B7-4CEE-BD47-D8691C639751}" type="pres">
      <dgm:prSet presAssocID="{A5103936-5B9A-4B87-B71D-2819787DDC32}" presName="compNode" presStyleCnt="0"/>
      <dgm:spPr/>
    </dgm:pt>
    <dgm:pt modelId="{CB744468-0422-4508-B4B6-3AA99568498E}" type="pres">
      <dgm:prSet presAssocID="{A5103936-5B9A-4B87-B71D-2819787DDC32}" presName="bkgdShape" presStyleLbl="node1" presStyleIdx="0" presStyleCnt="3"/>
      <dgm:spPr/>
      <dgm:t>
        <a:bodyPr/>
        <a:lstStyle/>
        <a:p>
          <a:endParaRPr lang="en-US"/>
        </a:p>
      </dgm:t>
    </dgm:pt>
    <dgm:pt modelId="{5C607EB3-121A-4B5A-A948-61FCF4AD776E}" type="pres">
      <dgm:prSet presAssocID="{A5103936-5B9A-4B87-B71D-2819787DDC3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20652-C628-4695-BD79-9BA70B7EF7E6}" type="pres">
      <dgm:prSet presAssocID="{A5103936-5B9A-4B87-B71D-2819787DDC32}" presName="invisiNode" presStyleLbl="node1" presStyleIdx="0" presStyleCnt="3"/>
      <dgm:spPr/>
    </dgm:pt>
    <dgm:pt modelId="{ECA4167A-F3E3-4F92-8637-03F1AED69B26}" type="pres">
      <dgm:prSet presAssocID="{A5103936-5B9A-4B87-B71D-2819787DDC3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7000" r="-137000"/>
          </a:stretch>
        </a:blipFill>
      </dgm:spPr>
    </dgm:pt>
    <dgm:pt modelId="{12D56A67-FFC2-4C58-A629-A60FEE632912}" type="pres">
      <dgm:prSet presAssocID="{71A9AC5D-901A-4F1F-A3F9-808B141DA5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73E799F-2DD6-4B06-B6C8-138B6043705A}" type="pres">
      <dgm:prSet presAssocID="{C5851E1D-93BD-4348-972C-A9BFC1F94FA5}" presName="compNode" presStyleCnt="0"/>
      <dgm:spPr/>
    </dgm:pt>
    <dgm:pt modelId="{272A109B-218C-4197-9A91-672529B87956}" type="pres">
      <dgm:prSet presAssocID="{C5851E1D-93BD-4348-972C-A9BFC1F94FA5}" presName="bkgdShape" presStyleLbl="node1" presStyleIdx="1" presStyleCnt="3"/>
      <dgm:spPr/>
      <dgm:t>
        <a:bodyPr/>
        <a:lstStyle/>
        <a:p>
          <a:endParaRPr lang="en-US"/>
        </a:p>
      </dgm:t>
    </dgm:pt>
    <dgm:pt modelId="{D0805F2B-1533-439A-9F20-79CE04DEE287}" type="pres">
      <dgm:prSet presAssocID="{C5851E1D-93BD-4348-972C-A9BFC1F94FA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42C56-4354-49F4-851F-DB5D090E8D9D}" type="pres">
      <dgm:prSet presAssocID="{C5851E1D-93BD-4348-972C-A9BFC1F94FA5}" presName="invisiNode" presStyleLbl="node1" presStyleIdx="1" presStyleCnt="3"/>
      <dgm:spPr/>
    </dgm:pt>
    <dgm:pt modelId="{7642AEB4-CF30-4AEA-BE71-34C3DB3A2D8B}" type="pres">
      <dgm:prSet presAssocID="{C5851E1D-93BD-4348-972C-A9BFC1F94FA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73763A4C-8731-494F-BFB0-D3557CAEBA26}" type="pres">
      <dgm:prSet presAssocID="{6FDBEF17-4A88-41E7-872C-1D6073E1E36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DB5481-8DE0-405A-B3EC-76A6A789D24A}" type="pres">
      <dgm:prSet presAssocID="{28FB6EC2-D564-41FA-BA41-1F90913A5E33}" presName="compNode" presStyleCnt="0"/>
      <dgm:spPr/>
    </dgm:pt>
    <dgm:pt modelId="{495D8CE3-717A-479E-BE70-81FEB639BBA9}" type="pres">
      <dgm:prSet presAssocID="{28FB6EC2-D564-41FA-BA41-1F90913A5E33}" presName="bkgdShape" presStyleLbl="node1" presStyleIdx="2" presStyleCnt="3"/>
      <dgm:spPr/>
      <dgm:t>
        <a:bodyPr/>
        <a:lstStyle/>
        <a:p>
          <a:endParaRPr lang="en-US"/>
        </a:p>
      </dgm:t>
    </dgm:pt>
    <dgm:pt modelId="{79A215D0-466B-45C0-BCB6-2D871A21FFC9}" type="pres">
      <dgm:prSet presAssocID="{28FB6EC2-D564-41FA-BA41-1F90913A5E3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8E7CA-A319-4D41-8C22-A4D952595186}" type="pres">
      <dgm:prSet presAssocID="{28FB6EC2-D564-41FA-BA41-1F90913A5E33}" presName="invisiNode" presStyleLbl="node1" presStyleIdx="2" presStyleCnt="3"/>
      <dgm:spPr/>
    </dgm:pt>
    <dgm:pt modelId="{EB162C79-8952-43F6-9E7E-D5A06EFE10F0}" type="pres">
      <dgm:prSet presAssocID="{28FB6EC2-D564-41FA-BA41-1F90913A5E3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</dgm:ptLst>
  <dgm:cxnLst>
    <dgm:cxn modelId="{2F4B2948-9282-4243-89F2-27667BEE1012}" type="presOf" srcId="{C5851E1D-93BD-4348-972C-A9BFC1F94FA5}" destId="{272A109B-218C-4197-9A91-672529B87956}" srcOrd="0" destOrd="0" presId="urn:microsoft.com/office/officeart/2005/8/layout/hList7"/>
    <dgm:cxn modelId="{88D806C2-00D6-4D27-BA75-930327F28FE9}" srcId="{8F251D0A-4336-4BA8-B5F0-0C9726BDA354}" destId="{28FB6EC2-D564-41FA-BA41-1F90913A5E33}" srcOrd="2" destOrd="0" parTransId="{8423D63A-FAAF-4109-99B2-A250B28E9AD5}" sibTransId="{CC79674B-0256-4419-8BF7-59F53653DF97}"/>
    <dgm:cxn modelId="{147CC491-26E5-4794-BC16-0D683ED07793}" type="presOf" srcId="{A5103936-5B9A-4B87-B71D-2819787DDC32}" destId="{5C607EB3-121A-4B5A-A948-61FCF4AD776E}" srcOrd="1" destOrd="0" presId="urn:microsoft.com/office/officeart/2005/8/layout/hList7"/>
    <dgm:cxn modelId="{87C18237-C05A-427D-B7D9-23837849DE7B}" type="presOf" srcId="{6FDBEF17-4A88-41E7-872C-1D6073E1E36D}" destId="{73763A4C-8731-494F-BFB0-D3557CAEBA26}" srcOrd="0" destOrd="0" presId="urn:microsoft.com/office/officeart/2005/8/layout/hList7"/>
    <dgm:cxn modelId="{98992B88-EF62-4632-A789-F2BED97E794B}" type="presOf" srcId="{71A9AC5D-901A-4F1F-A3F9-808B141DA54F}" destId="{12D56A67-FFC2-4C58-A629-A60FEE632912}" srcOrd="0" destOrd="0" presId="urn:microsoft.com/office/officeart/2005/8/layout/hList7"/>
    <dgm:cxn modelId="{282BD0BC-4775-4883-951D-2D41EC49AA88}" type="presOf" srcId="{28FB6EC2-D564-41FA-BA41-1F90913A5E33}" destId="{495D8CE3-717A-479E-BE70-81FEB639BBA9}" srcOrd="0" destOrd="0" presId="urn:microsoft.com/office/officeart/2005/8/layout/hList7"/>
    <dgm:cxn modelId="{063030B5-4AA4-482D-B76D-53CDE5627B54}" type="presOf" srcId="{C5851E1D-93BD-4348-972C-A9BFC1F94FA5}" destId="{D0805F2B-1533-439A-9F20-79CE04DEE287}" srcOrd="1" destOrd="0" presId="urn:microsoft.com/office/officeart/2005/8/layout/hList7"/>
    <dgm:cxn modelId="{551E5B4B-5A57-4AF7-9C0E-CF3799C26925}" type="presOf" srcId="{8F251D0A-4336-4BA8-B5F0-0C9726BDA354}" destId="{DCE14483-BFB9-4CEE-962B-22F5A64C766C}" srcOrd="0" destOrd="0" presId="urn:microsoft.com/office/officeart/2005/8/layout/hList7"/>
    <dgm:cxn modelId="{3E7CE466-3DCD-4366-BFE9-8B3DA924130D}" srcId="{8F251D0A-4336-4BA8-B5F0-0C9726BDA354}" destId="{A5103936-5B9A-4B87-B71D-2819787DDC32}" srcOrd="0" destOrd="0" parTransId="{9925DF97-5DB7-4859-984C-9C8D102704F5}" sibTransId="{71A9AC5D-901A-4F1F-A3F9-808B141DA54F}"/>
    <dgm:cxn modelId="{76C273AE-3CB3-4A3C-9393-3D2FC31A75B8}" srcId="{8F251D0A-4336-4BA8-B5F0-0C9726BDA354}" destId="{C5851E1D-93BD-4348-972C-A9BFC1F94FA5}" srcOrd="1" destOrd="0" parTransId="{F4F4AA90-7B19-4974-A611-85A012BC4E79}" sibTransId="{6FDBEF17-4A88-41E7-872C-1D6073E1E36D}"/>
    <dgm:cxn modelId="{8F402894-0107-4E2D-AE6C-390F07503FE6}" type="presOf" srcId="{A5103936-5B9A-4B87-B71D-2819787DDC32}" destId="{CB744468-0422-4508-B4B6-3AA99568498E}" srcOrd="0" destOrd="0" presId="urn:microsoft.com/office/officeart/2005/8/layout/hList7"/>
    <dgm:cxn modelId="{857CE2C8-7D12-418D-9F6D-78BCFFAE3254}" type="presOf" srcId="{28FB6EC2-D564-41FA-BA41-1F90913A5E33}" destId="{79A215D0-466B-45C0-BCB6-2D871A21FFC9}" srcOrd="1" destOrd="0" presId="urn:microsoft.com/office/officeart/2005/8/layout/hList7"/>
    <dgm:cxn modelId="{87FD138B-D22B-4DFF-AD78-A61831FE4CB6}" type="presParOf" srcId="{DCE14483-BFB9-4CEE-962B-22F5A64C766C}" destId="{1B1072DD-AD20-4F88-8B49-CAEBA76BAD31}" srcOrd="0" destOrd="0" presId="urn:microsoft.com/office/officeart/2005/8/layout/hList7"/>
    <dgm:cxn modelId="{E984AA1A-9A1E-4CD9-B1EB-75A26EA91C68}" type="presParOf" srcId="{DCE14483-BFB9-4CEE-962B-22F5A64C766C}" destId="{3E2EDB83-D943-4A9A-903A-249214D581E4}" srcOrd="1" destOrd="0" presId="urn:microsoft.com/office/officeart/2005/8/layout/hList7"/>
    <dgm:cxn modelId="{E5BCFC1E-8C02-455C-95B1-419519A05392}" type="presParOf" srcId="{3E2EDB83-D943-4A9A-903A-249214D581E4}" destId="{0958D31C-A1B7-4CEE-BD47-D8691C639751}" srcOrd="0" destOrd="0" presId="urn:microsoft.com/office/officeart/2005/8/layout/hList7"/>
    <dgm:cxn modelId="{3C54CAED-39F3-474D-B509-C34A9EFE6BA6}" type="presParOf" srcId="{0958D31C-A1B7-4CEE-BD47-D8691C639751}" destId="{CB744468-0422-4508-B4B6-3AA99568498E}" srcOrd="0" destOrd="0" presId="urn:microsoft.com/office/officeart/2005/8/layout/hList7"/>
    <dgm:cxn modelId="{565F33CB-5C5A-42A5-AC19-387D4F4882F8}" type="presParOf" srcId="{0958D31C-A1B7-4CEE-BD47-D8691C639751}" destId="{5C607EB3-121A-4B5A-A948-61FCF4AD776E}" srcOrd="1" destOrd="0" presId="urn:microsoft.com/office/officeart/2005/8/layout/hList7"/>
    <dgm:cxn modelId="{ED3125F4-0616-4D17-834D-68EEE81BD25A}" type="presParOf" srcId="{0958D31C-A1B7-4CEE-BD47-D8691C639751}" destId="{CAF20652-C628-4695-BD79-9BA70B7EF7E6}" srcOrd="2" destOrd="0" presId="urn:microsoft.com/office/officeart/2005/8/layout/hList7"/>
    <dgm:cxn modelId="{C44B0422-53AA-4B64-975C-EE632CA2BE43}" type="presParOf" srcId="{0958D31C-A1B7-4CEE-BD47-D8691C639751}" destId="{ECA4167A-F3E3-4F92-8637-03F1AED69B26}" srcOrd="3" destOrd="0" presId="urn:microsoft.com/office/officeart/2005/8/layout/hList7"/>
    <dgm:cxn modelId="{FAC2999C-0853-48BE-A756-6C8C26F4C1F4}" type="presParOf" srcId="{3E2EDB83-D943-4A9A-903A-249214D581E4}" destId="{12D56A67-FFC2-4C58-A629-A60FEE632912}" srcOrd="1" destOrd="0" presId="urn:microsoft.com/office/officeart/2005/8/layout/hList7"/>
    <dgm:cxn modelId="{07BD688C-A5ED-4D82-887E-28DBC7DFD1C8}" type="presParOf" srcId="{3E2EDB83-D943-4A9A-903A-249214D581E4}" destId="{D73E799F-2DD6-4B06-B6C8-138B6043705A}" srcOrd="2" destOrd="0" presId="urn:microsoft.com/office/officeart/2005/8/layout/hList7"/>
    <dgm:cxn modelId="{6B8CB90B-CF6D-42AC-82BA-CADC1AE456B6}" type="presParOf" srcId="{D73E799F-2DD6-4B06-B6C8-138B6043705A}" destId="{272A109B-218C-4197-9A91-672529B87956}" srcOrd="0" destOrd="0" presId="urn:microsoft.com/office/officeart/2005/8/layout/hList7"/>
    <dgm:cxn modelId="{8DB31EC2-9EE6-4C75-8338-94A788226D3D}" type="presParOf" srcId="{D73E799F-2DD6-4B06-B6C8-138B6043705A}" destId="{D0805F2B-1533-439A-9F20-79CE04DEE287}" srcOrd="1" destOrd="0" presId="urn:microsoft.com/office/officeart/2005/8/layout/hList7"/>
    <dgm:cxn modelId="{53150567-19E1-47B5-8878-A3E7E223B303}" type="presParOf" srcId="{D73E799F-2DD6-4B06-B6C8-138B6043705A}" destId="{D4242C56-4354-49F4-851F-DB5D090E8D9D}" srcOrd="2" destOrd="0" presId="urn:microsoft.com/office/officeart/2005/8/layout/hList7"/>
    <dgm:cxn modelId="{2FC8B777-3612-4679-9C5C-D14E8BBA5EDA}" type="presParOf" srcId="{D73E799F-2DD6-4B06-B6C8-138B6043705A}" destId="{7642AEB4-CF30-4AEA-BE71-34C3DB3A2D8B}" srcOrd="3" destOrd="0" presId="urn:microsoft.com/office/officeart/2005/8/layout/hList7"/>
    <dgm:cxn modelId="{0018207B-1451-46F7-9CF4-51A23D083065}" type="presParOf" srcId="{3E2EDB83-D943-4A9A-903A-249214D581E4}" destId="{73763A4C-8731-494F-BFB0-D3557CAEBA26}" srcOrd="3" destOrd="0" presId="urn:microsoft.com/office/officeart/2005/8/layout/hList7"/>
    <dgm:cxn modelId="{57C66DB6-D85B-4DC2-8A84-B9F83B13B035}" type="presParOf" srcId="{3E2EDB83-D943-4A9A-903A-249214D581E4}" destId="{49DB5481-8DE0-405A-B3EC-76A6A789D24A}" srcOrd="4" destOrd="0" presId="urn:microsoft.com/office/officeart/2005/8/layout/hList7"/>
    <dgm:cxn modelId="{B0C60352-F6B2-48A7-88AE-29FD366C0FDA}" type="presParOf" srcId="{49DB5481-8DE0-405A-B3EC-76A6A789D24A}" destId="{495D8CE3-717A-479E-BE70-81FEB639BBA9}" srcOrd="0" destOrd="0" presId="urn:microsoft.com/office/officeart/2005/8/layout/hList7"/>
    <dgm:cxn modelId="{6A816F78-C2EB-4037-9216-4001CF8C5345}" type="presParOf" srcId="{49DB5481-8DE0-405A-B3EC-76A6A789D24A}" destId="{79A215D0-466B-45C0-BCB6-2D871A21FFC9}" srcOrd="1" destOrd="0" presId="urn:microsoft.com/office/officeart/2005/8/layout/hList7"/>
    <dgm:cxn modelId="{4274D0A5-5C27-4EA0-8688-B99447FB76FD}" type="presParOf" srcId="{49DB5481-8DE0-405A-B3EC-76A6A789D24A}" destId="{CBC8E7CA-A319-4D41-8C22-A4D952595186}" srcOrd="2" destOrd="0" presId="urn:microsoft.com/office/officeart/2005/8/layout/hList7"/>
    <dgm:cxn modelId="{DC2C0736-0693-4976-9FD2-98E846CB9924}" type="presParOf" srcId="{49DB5481-8DE0-405A-B3EC-76A6A789D24A}" destId="{EB162C79-8952-43F6-9E7E-D5A06EFE10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44468-0422-4508-B4B6-3AA99568498E}">
      <dsp:nvSpPr>
        <dsp:cNvPr id="0" name=""/>
        <dsp:cNvSpPr/>
      </dsp:nvSpPr>
      <dsp:spPr>
        <a:xfrm>
          <a:off x="1871" y="0"/>
          <a:ext cx="2912305" cy="4525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</a:rPr>
            <a:t>Biokimia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871" y="1810385"/>
        <a:ext cx="2912305" cy="1810385"/>
      </dsp:txXfrm>
    </dsp:sp>
    <dsp:sp modelId="{ECA4167A-F3E3-4F92-8637-03F1AED69B26}">
      <dsp:nvSpPr>
        <dsp:cNvPr id="0" name=""/>
        <dsp:cNvSpPr/>
      </dsp:nvSpPr>
      <dsp:spPr>
        <a:xfrm>
          <a:off x="704452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7000" r="-1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A109B-218C-4197-9A91-672529B87956}">
      <dsp:nvSpPr>
        <dsp:cNvPr id="0" name=""/>
        <dsp:cNvSpPr/>
      </dsp:nvSpPr>
      <dsp:spPr>
        <a:xfrm>
          <a:off x="3001547" y="0"/>
          <a:ext cx="2912305" cy="4525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>
              <a:solidFill>
                <a:schemeClr val="tx1"/>
              </a:solidFill>
            </a:rPr>
            <a:t>Bioinformatika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3001547" y="1810385"/>
        <a:ext cx="2912305" cy="1810385"/>
      </dsp:txXfrm>
    </dsp:sp>
    <dsp:sp modelId="{7642AEB4-CF30-4AEA-BE71-34C3DB3A2D8B}">
      <dsp:nvSpPr>
        <dsp:cNvPr id="0" name=""/>
        <dsp:cNvSpPr/>
      </dsp:nvSpPr>
      <dsp:spPr>
        <a:xfrm>
          <a:off x="3704127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D8CE3-717A-479E-BE70-81FEB639BBA9}">
      <dsp:nvSpPr>
        <dsp:cNvPr id="0" name=""/>
        <dsp:cNvSpPr/>
      </dsp:nvSpPr>
      <dsp:spPr>
        <a:xfrm>
          <a:off x="6001222" y="0"/>
          <a:ext cx="2912305" cy="45259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Biologi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Molekuler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001222" y="1810385"/>
        <a:ext cx="2912305" cy="1810385"/>
      </dsp:txXfrm>
    </dsp:sp>
    <dsp:sp modelId="{EB162C79-8952-43F6-9E7E-D5A06EFE10F0}">
      <dsp:nvSpPr>
        <dsp:cNvPr id="0" name=""/>
        <dsp:cNvSpPr/>
      </dsp:nvSpPr>
      <dsp:spPr>
        <a:xfrm>
          <a:off x="6703802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072DD-AD20-4F88-8B49-CAEBA76BAD31}">
      <dsp:nvSpPr>
        <dsp:cNvPr id="0" name=""/>
        <dsp:cNvSpPr/>
      </dsp:nvSpPr>
      <dsp:spPr>
        <a:xfrm>
          <a:off x="356615" y="3620770"/>
          <a:ext cx="8202168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E2B97-4E8D-4278-81EE-8D703F9818C1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A148E-2E0F-4679-9DF8-66B178BB4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0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5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4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2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6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8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9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7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9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64D8-31C7-4D72-85CD-80CE2A78754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D64D8-31C7-4D72-85CD-80CE2A78754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5FD27-D3E2-4D9A-A938-F7BCB67A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3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9638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Biologi</a:t>
            </a:r>
            <a:r>
              <a:rPr lang="en-US" sz="2800" b="1" dirty="0" smtClean="0">
                <a:solidFill>
                  <a:schemeClr val="bg1"/>
                </a:solidFill>
              </a:rPr>
              <a:t> di Era Modern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4958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5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457200"/>
            <a:ext cx="8229600" cy="1143000"/>
          </a:xfrm>
        </p:spPr>
        <p:txBody>
          <a:bodyPr/>
          <a:lstStyle/>
          <a:p>
            <a:r>
              <a:rPr lang="en-US" dirty="0" smtClean="0"/>
              <a:t>Data-data </a:t>
            </a:r>
            <a:r>
              <a:rPr lang="en-US" dirty="0" err="1" smtClean="0"/>
              <a:t>biologi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Data-data </a:t>
            </a:r>
            <a:r>
              <a:rPr lang="en-US" dirty="0" err="1" smtClean="0"/>
              <a:t>sekuen</a:t>
            </a:r>
            <a:r>
              <a:rPr lang="en-US" dirty="0" smtClean="0"/>
              <a:t> protein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  <a:hlinkClick r:id="rId3"/>
              </a:rPr>
              <a:t>www.uniprot.org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56396"/>
            <a:ext cx="8305800" cy="427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3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229600" cy="4221163"/>
          </a:xfrm>
        </p:spPr>
        <p:txBody>
          <a:bodyPr/>
          <a:lstStyle/>
          <a:p>
            <a:r>
              <a:rPr lang="en-US" dirty="0" err="1" smtClean="0"/>
              <a:t>Terapi</a:t>
            </a:r>
            <a:r>
              <a:rPr lang="en-US" dirty="0" smtClean="0"/>
              <a:t> gen</a:t>
            </a:r>
          </a:p>
          <a:p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endParaRPr lang="en-US" dirty="0" smtClean="0"/>
          </a:p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/</a:t>
            </a:r>
            <a:r>
              <a:rPr lang="en-US" dirty="0" err="1" smtClean="0"/>
              <a:t>vaksin</a:t>
            </a:r>
            <a:endParaRPr lang="en-US" dirty="0" smtClean="0"/>
          </a:p>
          <a:p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Forensik</a:t>
            </a:r>
            <a:endParaRPr lang="en-US" dirty="0" smtClean="0"/>
          </a:p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Senjata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endParaRPr lang="en-US" dirty="0" smtClean="0"/>
          </a:p>
          <a:p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unggul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di </a:t>
            </a:r>
            <a:r>
              <a:rPr lang="en-US" dirty="0" err="1" smtClean="0"/>
              <a:t>dalamnya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DNA, RNA </a:t>
            </a:r>
            <a:r>
              <a:rPr lang="en-US" dirty="0" err="1" smtClean="0"/>
              <a:t>dan</a:t>
            </a:r>
            <a:r>
              <a:rPr lang="en-US" dirty="0" smtClean="0"/>
              <a:t> protein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sintesisnya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: </a:t>
            </a:r>
            <a:r>
              <a:rPr lang="en-US" dirty="0" err="1" smtClean="0"/>
              <a:t>biologi</a:t>
            </a:r>
            <a:r>
              <a:rPr lang="en-US" dirty="0" smtClean="0"/>
              <a:t>, </a:t>
            </a:r>
            <a:r>
              <a:rPr lang="en-US" dirty="0" err="1" smtClean="0"/>
              <a:t>genetika</a:t>
            </a:r>
            <a:r>
              <a:rPr lang="en-US" dirty="0" smtClean="0"/>
              <a:t>, </a:t>
            </a:r>
            <a:r>
              <a:rPr lang="en-US" dirty="0" err="1" smtClean="0"/>
              <a:t>biokimia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</p:spPr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endParaRPr lang="en-US" dirty="0" smtClean="0"/>
          </a:p>
          <a:p>
            <a:r>
              <a:rPr lang="en-US" dirty="0" err="1" smtClean="0"/>
              <a:t>Terapi</a:t>
            </a:r>
            <a:r>
              <a:rPr lang="en-US" dirty="0" smtClean="0"/>
              <a:t> gen</a:t>
            </a:r>
          </a:p>
          <a:p>
            <a:r>
              <a:rPr lang="en-US" dirty="0" err="1" smtClean="0"/>
              <a:t>Forensik</a:t>
            </a:r>
            <a:endParaRPr lang="en-US" dirty="0" smtClean="0"/>
          </a:p>
          <a:p>
            <a:r>
              <a:rPr lang="en-US" dirty="0" err="1" smtClean="0"/>
              <a:t>Kloning</a:t>
            </a:r>
            <a:r>
              <a:rPr lang="en-US" dirty="0" smtClean="0"/>
              <a:t> gen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2819400"/>
            <a:ext cx="8229600" cy="960438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i="1" dirty="0" smtClean="0">
                <a:latin typeface="Arial" charset="0"/>
                <a:cs typeface="Arial" charset="0"/>
              </a:rPr>
              <a:t>Polymerase Chain Reaction</a:t>
            </a:r>
            <a:r>
              <a:rPr lang="en-US" sz="3200" dirty="0" smtClean="0">
                <a:latin typeface="Arial" charset="0"/>
                <a:cs typeface="Arial" charset="0"/>
              </a:rPr>
              <a:t> (PCR)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3434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dirty="0" err="1" smtClean="0">
                <a:cs typeface="Arial" charset="0"/>
                <a:sym typeface="Wingdings" pitchFamily="2" charset="2"/>
              </a:rPr>
              <a:t>Merupakan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metode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perbanyakan</a:t>
            </a:r>
            <a:r>
              <a:rPr lang="en-US" dirty="0" smtClean="0">
                <a:cs typeface="Arial" charset="0"/>
                <a:sym typeface="Wingdings" pitchFamily="2" charset="2"/>
              </a:rPr>
              <a:t> gen (DNA)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menggunakan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reaksi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berantai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dirty="0" err="1" smtClean="0">
                <a:cs typeface="Arial" charset="0"/>
                <a:sym typeface="Wingdings" pitchFamily="2" charset="2"/>
              </a:rPr>
              <a:t>Dibantu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oleh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enzim</a:t>
            </a:r>
            <a:r>
              <a:rPr lang="en-US" dirty="0" smtClean="0">
                <a:cs typeface="Arial" charset="0"/>
                <a:sym typeface="Wingdings" pitchFamily="2" charset="2"/>
              </a:rPr>
              <a:t> DNA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polimerase</a:t>
            </a:r>
            <a:endParaRPr lang="en-US" dirty="0" smtClean="0">
              <a:cs typeface="Arial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dirty="0" err="1" smtClean="0">
                <a:cs typeface="Arial" charset="0"/>
                <a:sym typeface="Wingdings" pitchFamily="2" charset="2"/>
              </a:rPr>
              <a:t>Memerlukan</a:t>
            </a:r>
            <a:r>
              <a:rPr lang="en-US" dirty="0" smtClean="0">
                <a:cs typeface="Arial" charset="0"/>
                <a:sym typeface="Wingdings" pitchFamily="2" charset="2"/>
              </a:rPr>
              <a:t> primer  DNA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spesifik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dengan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panjang</a:t>
            </a:r>
            <a:r>
              <a:rPr lang="en-US" dirty="0" smtClean="0">
                <a:cs typeface="Arial" charset="0"/>
                <a:sym typeface="Wingdings" pitchFamily="2" charset="2"/>
              </a:rPr>
              <a:t> 18-24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pb</a:t>
            </a:r>
            <a:endParaRPr lang="en-US" dirty="0">
              <a:cs typeface="Arial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dirty="0" err="1" smtClean="0">
                <a:cs typeface="Arial" charset="0"/>
                <a:sym typeface="Wingdings" pitchFamily="2" charset="2"/>
              </a:rPr>
              <a:t>Terdiri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dari</a:t>
            </a:r>
            <a:r>
              <a:rPr lang="en-US" dirty="0" smtClean="0">
                <a:cs typeface="Arial" charset="0"/>
                <a:sym typeface="Wingdings" pitchFamily="2" charset="2"/>
              </a:rPr>
              <a:t> 3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tahap</a:t>
            </a:r>
            <a:r>
              <a:rPr lang="en-US" dirty="0" smtClean="0">
                <a:cs typeface="Arial" charset="0"/>
                <a:sym typeface="Wingdings" pitchFamily="2" charset="2"/>
              </a:rPr>
              <a:t> :</a:t>
            </a:r>
          </a:p>
          <a:p>
            <a:pPr marL="742950" lvl="2" indent="-342900">
              <a:defRPr/>
            </a:pPr>
            <a:r>
              <a:rPr lang="en-US" dirty="0" err="1" smtClean="0">
                <a:cs typeface="Arial" charset="0"/>
                <a:sym typeface="Wingdings" pitchFamily="2" charset="2"/>
              </a:rPr>
              <a:t>Denaturasi</a:t>
            </a:r>
            <a:r>
              <a:rPr lang="en-US" dirty="0" smtClean="0">
                <a:cs typeface="Arial" charset="0"/>
                <a:sym typeface="Wingdings" pitchFamily="2" charset="2"/>
              </a:rPr>
              <a:t> 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pemisahan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untai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ganda</a:t>
            </a:r>
            <a:r>
              <a:rPr lang="en-US" dirty="0" smtClean="0">
                <a:cs typeface="Arial" charset="0"/>
                <a:sym typeface="Wingdings" pitchFamily="2" charset="2"/>
              </a:rPr>
              <a:t> DNA</a:t>
            </a:r>
          </a:p>
          <a:p>
            <a:pPr marL="742950" lvl="2" indent="-342900">
              <a:defRPr/>
            </a:pPr>
            <a:r>
              <a:rPr lang="en-US" i="1" dirty="0" smtClean="0">
                <a:cs typeface="Arial" charset="0"/>
                <a:sym typeface="Wingdings" pitchFamily="2" charset="2"/>
              </a:rPr>
              <a:t>Annealing</a:t>
            </a:r>
            <a:r>
              <a:rPr lang="en-US" dirty="0" smtClean="0">
                <a:cs typeface="Arial" charset="0"/>
                <a:sym typeface="Wingdings" pitchFamily="2" charset="2"/>
              </a:rPr>
              <a:t> 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penempelan</a:t>
            </a:r>
            <a:r>
              <a:rPr lang="en-US" dirty="0" smtClean="0">
                <a:cs typeface="Arial" charset="0"/>
                <a:sym typeface="Wingdings" pitchFamily="2" charset="2"/>
              </a:rPr>
              <a:t> primer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pada</a:t>
            </a:r>
            <a:r>
              <a:rPr lang="en-US" dirty="0" smtClean="0">
                <a:cs typeface="Arial" charset="0"/>
                <a:sym typeface="Wingdings" pitchFamily="2" charset="2"/>
              </a:rPr>
              <a:t> DNA </a:t>
            </a:r>
          </a:p>
          <a:p>
            <a:pPr marL="742950" lvl="2" indent="-342900">
              <a:defRPr/>
            </a:pPr>
            <a:r>
              <a:rPr lang="en-US" dirty="0" err="1" smtClean="0">
                <a:cs typeface="Arial" charset="0"/>
                <a:sym typeface="Wingdings" pitchFamily="2" charset="2"/>
              </a:rPr>
              <a:t>Elongasi</a:t>
            </a:r>
            <a:r>
              <a:rPr lang="en-US" dirty="0" smtClean="0">
                <a:cs typeface="Arial" charset="0"/>
                <a:sym typeface="Wingdings" pitchFamily="2" charset="2"/>
              </a:rPr>
              <a:t> 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pembentukan</a:t>
            </a:r>
            <a:r>
              <a:rPr lang="en-US" dirty="0" smtClean="0">
                <a:cs typeface="Arial" charset="0"/>
                <a:sym typeface="Wingdings" pitchFamily="2" charset="2"/>
              </a:rPr>
              <a:t> DNA/gen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baru</a:t>
            </a:r>
            <a:endParaRPr lang="en-US" dirty="0" smtClean="0">
              <a:cs typeface="Arial" charset="0"/>
              <a:sym typeface="Wingdings" pitchFamily="2" charset="2"/>
            </a:endParaRPr>
          </a:p>
          <a:p>
            <a:pPr marL="0" lvl="1" indent="0">
              <a:buNone/>
              <a:defRPr/>
            </a:pP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0" lvl="1" indent="0">
              <a:buNone/>
              <a:defRPr/>
            </a:pPr>
            <a:endParaRPr lang="en-US" sz="2200" dirty="0"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97334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31242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Tahapan</a:t>
            </a:r>
            <a:r>
              <a:rPr lang="en-US" dirty="0" smtClean="0"/>
              <a:t> PCR</a:t>
            </a:r>
          </a:p>
          <a:p>
            <a:pPr marL="514350" indent="-514350">
              <a:buAutoNum type="alphaUcParenBoth"/>
            </a:pPr>
            <a:r>
              <a:rPr lang="en-US" dirty="0" err="1" smtClean="0"/>
              <a:t>Denaturasi</a:t>
            </a:r>
            <a:endParaRPr lang="en-US" dirty="0" smtClean="0"/>
          </a:p>
          <a:p>
            <a:pPr marL="514350" indent="-514350">
              <a:buAutoNum type="alphaUcParenBoth"/>
            </a:pPr>
            <a:r>
              <a:rPr lang="en-US" i="1" dirty="0" smtClean="0"/>
              <a:t>Annealing</a:t>
            </a:r>
          </a:p>
          <a:p>
            <a:pPr marL="514350" indent="-514350">
              <a:buAutoNum type="alphaUcParenBoth"/>
            </a:pPr>
            <a:r>
              <a:rPr lang="en-US" dirty="0" err="1" smtClean="0"/>
              <a:t>Elongasi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15240"/>
            <a:ext cx="57150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Elektroforesis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DNA </a:t>
            </a:r>
            <a:r>
              <a:rPr lang="en-US" dirty="0" err="1" smtClean="0"/>
              <a:t>atau</a:t>
            </a:r>
            <a:r>
              <a:rPr lang="en-US" dirty="0" smtClean="0"/>
              <a:t> protein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(DNA)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molekulnya</a:t>
            </a:r>
            <a:r>
              <a:rPr lang="en-US" dirty="0" smtClean="0"/>
              <a:t> (protein)</a:t>
            </a:r>
          </a:p>
          <a:p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DNA </a:t>
            </a:r>
            <a:r>
              <a:rPr lang="en-US" dirty="0" err="1" smtClean="0"/>
              <a:t>atau</a:t>
            </a:r>
            <a:r>
              <a:rPr lang="en-US" dirty="0" smtClean="0"/>
              <a:t> protein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protein </a:t>
            </a:r>
            <a:r>
              <a:rPr lang="en-US" dirty="0" err="1" smtClean="0"/>
              <a:t>dinamakan</a:t>
            </a:r>
            <a:r>
              <a:rPr lang="en-US" dirty="0" smtClean="0"/>
              <a:t> SDS-PAGE (</a:t>
            </a:r>
            <a:r>
              <a:rPr lang="en-US" i="1" dirty="0" smtClean="0"/>
              <a:t>Sodium Dodecyl Sulfate Polyacrylamide Gel Electrophoresis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Restriksi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285750" lvl="1"/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DNA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DNA </a:t>
            </a:r>
            <a:r>
              <a:rPr lang="en-US" dirty="0" err="1" smtClean="0"/>
              <a:t>restriksi</a:t>
            </a:r>
            <a:endParaRPr lang="en-US" dirty="0" smtClean="0"/>
          </a:p>
          <a:p>
            <a:pPr marL="285750" lvl="1"/>
            <a:r>
              <a:rPr lang="en-US" dirty="0" smtClean="0"/>
              <a:t>Ada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DNA </a:t>
            </a:r>
            <a:r>
              <a:rPr lang="en-US" dirty="0" err="1" smtClean="0"/>
              <a:t>restriksi</a:t>
            </a:r>
            <a:r>
              <a:rPr lang="en-US" dirty="0" smtClean="0"/>
              <a:t> </a:t>
            </a:r>
            <a:r>
              <a:rPr lang="en-US" dirty="0" err="1" smtClean="0"/>
              <a:t>endonuklease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i="1" dirty="0" err="1" smtClean="0"/>
              <a:t>BamHI</a:t>
            </a:r>
            <a:r>
              <a:rPr lang="en-US" i="1" dirty="0" smtClean="0"/>
              <a:t>, </a:t>
            </a:r>
            <a:r>
              <a:rPr lang="en-US" i="1" dirty="0" err="1" smtClean="0"/>
              <a:t>SalI</a:t>
            </a:r>
            <a:r>
              <a:rPr lang="en-US" i="1" dirty="0" smtClean="0"/>
              <a:t>, </a:t>
            </a:r>
            <a:r>
              <a:rPr lang="en-US" i="1" dirty="0" err="1" smtClean="0"/>
              <a:t>XhoI</a:t>
            </a:r>
            <a:r>
              <a:rPr lang="en-US" dirty="0"/>
              <a:t> </a:t>
            </a:r>
            <a:r>
              <a:rPr lang="en-US" dirty="0" err="1" smtClean="0"/>
              <a:t>dll</a:t>
            </a:r>
            <a:endParaRPr lang="en-US" dirty="0" smtClean="0"/>
          </a:p>
          <a:p>
            <a:pPr marL="285750" lvl="1"/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DNA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misal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BamHI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memotong</a:t>
            </a:r>
            <a:r>
              <a:rPr lang="en-US" dirty="0" smtClean="0">
                <a:sym typeface="Wingdings" pitchFamily="2" charset="2"/>
              </a:rPr>
              <a:t> DNA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kode</a:t>
            </a:r>
            <a:r>
              <a:rPr lang="en-US" dirty="0" smtClean="0">
                <a:sym typeface="Wingdings" pitchFamily="2" charset="2"/>
              </a:rPr>
              <a:t> GGATCC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27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Ligasi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Penggabungan</a:t>
            </a:r>
            <a:r>
              <a:rPr lang="en-US" dirty="0" smtClean="0"/>
              <a:t> DNA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DNA ligase</a:t>
            </a:r>
          </a:p>
          <a:p>
            <a:r>
              <a:rPr lang="en-US" dirty="0" smtClean="0"/>
              <a:t>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DNA yang </a:t>
            </a:r>
            <a:r>
              <a:rPr lang="en-US" dirty="0" err="1" smtClean="0"/>
              <a:t>digabungkan</a:t>
            </a:r>
            <a:endParaRPr lang="en-US" dirty="0" smtClean="0"/>
          </a:p>
          <a:p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restriksi</a:t>
            </a:r>
            <a:r>
              <a:rPr lang="en-US" dirty="0" smtClean="0"/>
              <a:t> DNA, 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kloning</a:t>
            </a:r>
            <a:r>
              <a:rPr lang="en-US" dirty="0" smtClean="0"/>
              <a:t> gen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Biologi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3078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Struktur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,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ekosistemnya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84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Kloning</a:t>
            </a:r>
            <a:r>
              <a:rPr lang="en-US" dirty="0" smtClean="0"/>
              <a:t> 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Memasukkan</a:t>
            </a:r>
            <a:r>
              <a:rPr lang="en-US" dirty="0" smtClean="0"/>
              <a:t> gen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DNA </a:t>
            </a:r>
            <a:r>
              <a:rPr lang="en-US" dirty="0" err="1" smtClean="0"/>
              <a:t>vektor</a:t>
            </a:r>
            <a:r>
              <a:rPr lang="en-US" dirty="0" smtClean="0"/>
              <a:t> (plasmid),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diperbanyak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didapatkan</a:t>
            </a:r>
            <a:r>
              <a:rPr lang="en-US" dirty="0" smtClean="0"/>
              <a:t> protein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kloning</a:t>
            </a:r>
            <a:r>
              <a:rPr lang="en-US" dirty="0" smtClean="0"/>
              <a:t> 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8" y="1981200"/>
            <a:ext cx="689688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1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kloning</a:t>
            </a:r>
            <a:r>
              <a:rPr lang="en-US" dirty="0" smtClean="0"/>
              <a:t> 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protein </a:t>
            </a:r>
            <a:r>
              <a:rPr lang="en-US" dirty="0" err="1" smtClean="0"/>
              <a:t>rekombinan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produksi</a:t>
            </a:r>
            <a:r>
              <a:rPr lang="en-US" dirty="0" smtClean="0">
                <a:sym typeface="Wingdings" pitchFamily="2" charset="2"/>
              </a:rPr>
              <a:t> insulin </a:t>
            </a:r>
            <a:r>
              <a:rPr lang="en-US" dirty="0" err="1" smtClean="0">
                <a:sym typeface="Wingdings" pitchFamily="2" charset="2"/>
              </a:rPr>
              <a:t>bagi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penderita</a:t>
            </a:r>
            <a:r>
              <a:rPr lang="en-US" dirty="0" smtClean="0">
                <a:sym typeface="Wingdings" pitchFamily="2" charset="2"/>
              </a:rPr>
              <a:t> diabetes</a:t>
            </a:r>
          </a:p>
          <a:p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produksi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vaksin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vaksin</a:t>
            </a:r>
            <a:r>
              <a:rPr lang="en-US" dirty="0" smtClean="0">
                <a:sym typeface="Wingdings" pitchFamily="2" charset="2"/>
              </a:rPr>
              <a:t> Hepatitis B, </a:t>
            </a:r>
            <a:r>
              <a:rPr lang="en-US" dirty="0" err="1" smtClean="0">
                <a:sym typeface="Wingdings" pitchFamily="2" charset="2"/>
              </a:rPr>
              <a:t>vaksin</a:t>
            </a:r>
            <a:r>
              <a:rPr lang="en-US" dirty="0" smtClean="0">
                <a:sym typeface="Wingdings" pitchFamily="2" charset="2"/>
              </a:rPr>
              <a:t> influenza</a:t>
            </a:r>
          </a:p>
          <a:p>
            <a:r>
              <a:rPr lang="en-US" dirty="0" smtClean="0">
                <a:sym typeface="Wingdings" pitchFamily="2" charset="2"/>
              </a:rPr>
              <a:t>Diagnosis </a:t>
            </a:r>
            <a:r>
              <a:rPr lang="en-US" dirty="0" err="1" smtClean="0">
                <a:sym typeface="Wingdings" pitchFamily="2" charset="2"/>
              </a:rPr>
              <a:t>beberapa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penyakit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diturunkan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orang </a:t>
            </a:r>
            <a:r>
              <a:rPr lang="en-US" dirty="0" err="1" smtClean="0">
                <a:sym typeface="Wingdings" pitchFamily="2" charset="2"/>
              </a:rPr>
              <a:t>tua</a:t>
            </a:r>
            <a:r>
              <a:rPr lang="en-US" dirty="0" smtClean="0">
                <a:sym typeface="Wingdings" pitchFamily="2" charset="2"/>
              </a:rPr>
              <a:t> </a:t>
            </a:r>
          </a:p>
          <a:p>
            <a:r>
              <a:rPr lang="en-US" dirty="0" err="1" smtClean="0">
                <a:sym typeface="Wingdings" pitchFamily="2" charset="2"/>
              </a:rPr>
              <a:t>Forensik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Produksi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antibiotik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r>
              <a:rPr lang="en-US" dirty="0" smtClean="0"/>
              <a:t> (stem cells)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berdiferensiasi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organ </a:t>
            </a:r>
            <a:r>
              <a:rPr lang="en-US" dirty="0" err="1" smtClean="0"/>
              <a:t>tertentu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(trauma)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r>
              <a:rPr lang="en-US" dirty="0" smtClean="0"/>
              <a:t> </a:t>
            </a:r>
            <a:r>
              <a:rPr lang="en-US" dirty="0" err="1" smtClean="0"/>
              <a:t>embrionik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berasal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embrio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tahap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blastosis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usia</a:t>
            </a:r>
            <a:r>
              <a:rPr lang="en-US" dirty="0">
                <a:sym typeface="Wingdings" pitchFamily="2" charset="2"/>
              </a:rPr>
              <a:t> 3-5 </a:t>
            </a:r>
            <a:r>
              <a:rPr lang="en-US" dirty="0" err="1">
                <a:sym typeface="Wingdings" pitchFamily="2" charset="2"/>
              </a:rPr>
              <a:t>hari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90" y="3084424"/>
            <a:ext cx="6938010" cy="37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tali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(</a:t>
            </a:r>
            <a:r>
              <a:rPr lang="en-US" i="1" dirty="0" smtClean="0"/>
              <a:t>umbilical cord stem cells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diambil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tali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pusat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berpotensi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sel-sel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darah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Dilakukan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terapi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pasien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kanker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mendapatkan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kemoterapi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6146" name="Picture 2" descr="http://www.eurostemcell.org/sites/default/files/inline-images/Umbilicalcord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7" y="3733800"/>
            <a:ext cx="198806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579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eurostemcell.org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1163"/>
          </a:xfrm>
        </p:spPr>
        <p:txBody>
          <a:bodyPr/>
          <a:lstStyle/>
          <a:p>
            <a:r>
              <a:rPr lang="en-US" b="1" dirty="0" err="1" smtClean="0">
                <a:sym typeface="Wingdings" pitchFamily="2" charset="2"/>
              </a:rPr>
              <a:t>Sel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punca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somatik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sekumpulan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organ </a:t>
            </a:r>
            <a:r>
              <a:rPr lang="en-US" dirty="0" err="1" smtClean="0">
                <a:sym typeface="Wingdings" pitchFamily="2" charset="2"/>
              </a:rPr>
              <a:t>tertentu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masih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berdiferensiasi</a:t>
            </a: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21" y="2743200"/>
            <a:ext cx="380912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>
                <a:sym typeface="Wingdings" pitchFamily="2" charset="2"/>
              </a:rPr>
              <a:t>Induced Pluripotent Stem Cells </a:t>
            </a:r>
            <a:r>
              <a:rPr lang="en-US" sz="2800" b="1" dirty="0" smtClean="0">
                <a:sym typeface="Wingdings" pitchFamily="2" charset="2"/>
              </a:rPr>
              <a:t>(</a:t>
            </a:r>
            <a:r>
              <a:rPr lang="en-US" sz="2800" b="1" dirty="0" err="1" smtClean="0">
                <a:sym typeface="Wingdings" pitchFamily="2" charset="2"/>
              </a:rPr>
              <a:t>iPSCs</a:t>
            </a:r>
            <a:r>
              <a:rPr lang="en-US" sz="2800" b="1" dirty="0" smtClean="0">
                <a:sym typeface="Wingdings" pitchFamily="2" charset="2"/>
              </a:rPr>
              <a:t>)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sel</a:t>
            </a:r>
            <a:r>
              <a:rPr lang="en-US" sz="2800" dirty="0" smtClean="0">
                <a:sym typeface="Wingdings" pitchFamily="2" charset="2"/>
              </a:rPr>
              <a:t> “</a:t>
            </a:r>
            <a:r>
              <a:rPr lang="en-US" sz="2800" dirty="0" err="1" smtClean="0">
                <a:sym typeface="Wingdings" pitchFamily="2" charset="2"/>
              </a:rPr>
              <a:t>dewasa</a:t>
            </a:r>
            <a:r>
              <a:rPr lang="en-US" sz="2800" dirty="0" smtClean="0">
                <a:sym typeface="Wingdings" pitchFamily="2" charset="2"/>
              </a:rPr>
              <a:t>” yang </a:t>
            </a:r>
            <a:r>
              <a:rPr lang="en-US" sz="2800" dirty="0" err="1" smtClean="0">
                <a:sym typeface="Wingdings" pitchFamily="2" charset="2"/>
              </a:rPr>
              <a:t>diprogram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kembali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sehingga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masih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bisa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berdiferensiasi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sel-sel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tertentu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27" y="3027045"/>
            <a:ext cx="6477000" cy="385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6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67610" y="2967335"/>
            <a:ext cx="28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Tugas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0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Biologi</a:t>
            </a:r>
            <a:r>
              <a:rPr lang="en-US" dirty="0" smtClean="0"/>
              <a:t> di era modern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era modern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bersinergi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mempengaruhinya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617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62913" cy="9144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Beberapa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cabang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ilmu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biologi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243861"/>
              </p:ext>
            </p:extLst>
          </p:nvPr>
        </p:nvGraphicFramePr>
        <p:xfrm>
          <a:off x="1524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62831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-3597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Biokimia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proses-proses </a:t>
            </a:r>
            <a:r>
              <a:rPr lang="en-US" dirty="0" err="1" smtClean="0"/>
              <a:t>kimia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perpaduan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endParaRPr lang="en-US" dirty="0" smtClean="0"/>
          </a:p>
          <a:p>
            <a:r>
              <a:rPr lang="en-US" dirty="0" err="1" smtClean="0"/>
              <a:t>Mempelajari</a:t>
            </a:r>
            <a:r>
              <a:rPr lang="en-US" dirty="0" smtClean="0"/>
              <a:t> proses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,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(</a:t>
            </a:r>
            <a:r>
              <a:rPr lang="en-US" dirty="0" err="1" smtClean="0"/>
              <a:t>protein,lipid,karbohidrat</a:t>
            </a:r>
            <a:r>
              <a:rPr lang="en-US" dirty="0" smtClean="0"/>
              <a:t>),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biokimia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</a:pPr>
            <a:r>
              <a:rPr lang="en-US" sz="3200" dirty="0" err="1" smtClean="0"/>
              <a:t>Saat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perkembangan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biokimia</a:t>
            </a:r>
            <a:r>
              <a:rPr lang="en-US" sz="3200" dirty="0" smtClean="0"/>
              <a:t> </a:t>
            </a:r>
            <a:r>
              <a:rPr lang="en-US" sz="3200" dirty="0" err="1" smtClean="0"/>
              <a:t>berfokus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peran</a:t>
            </a:r>
            <a:r>
              <a:rPr lang="en-US" sz="3200" dirty="0" smtClean="0"/>
              <a:t> </a:t>
            </a:r>
            <a:r>
              <a:rPr lang="en-US" sz="3200" dirty="0" err="1" smtClean="0"/>
              <a:t>molekul-molekul</a:t>
            </a:r>
            <a:r>
              <a:rPr lang="en-US" sz="3200" dirty="0" smtClean="0"/>
              <a:t> </a:t>
            </a:r>
            <a:r>
              <a:rPr lang="en-US" sz="3200" dirty="0" err="1" smtClean="0"/>
              <a:t>biologi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kehidupan</a:t>
            </a:r>
            <a:r>
              <a:rPr lang="en-US" sz="3200" dirty="0" smtClean="0"/>
              <a:t> </a:t>
            </a:r>
            <a:r>
              <a:rPr lang="en-US" sz="3200" dirty="0" err="1" smtClean="0"/>
              <a:t>organisme</a:t>
            </a:r>
            <a:endParaRPr lang="en-US" sz="3200" dirty="0" smtClean="0"/>
          </a:p>
          <a:p>
            <a:pPr marL="285750" lvl="1">
              <a:buFont typeface="Arial" pitchFamily="34" charset="0"/>
              <a:buChar char="•"/>
            </a:pPr>
            <a:r>
              <a:rPr lang="en-US" sz="3200" dirty="0" err="1" smtClean="0"/>
              <a:t>Contoh</a:t>
            </a:r>
            <a:r>
              <a:rPr lang="en-US" sz="3200" dirty="0" smtClean="0"/>
              <a:t>: </a:t>
            </a:r>
            <a:r>
              <a:rPr lang="en-US" sz="3200" dirty="0" err="1" smtClean="0"/>
              <a:t>memahami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penuaan</a:t>
            </a:r>
            <a:r>
              <a:rPr lang="en-US" sz="3200" dirty="0" smtClean="0"/>
              <a:t> </a:t>
            </a:r>
            <a:r>
              <a:rPr lang="en-US" sz="3200" dirty="0" err="1" smtClean="0"/>
              <a:t>sel</a:t>
            </a:r>
            <a:r>
              <a:rPr lang="en-US" sz="3200" dirty="0" smtClean="0"/>
              <a:t>, proses apoptosis yang </a:t>
            </a:r>
            <a:r>
              <a:rPr lang="en-US" sz="3200" dirty="0" err="1" smtClean="0"/>
              <a:t>belum</a:t>
            </a:r>
            <a:r>
              <a:rPr lang="en-US" sz="3200" dirty="0" smtClean="0"/>
              <a:t> </a:t>
            </a:r>
            <a:r>
              <a:rPr lang="en-US" sz="3200" dirty="0" err="1" smtClean="0"/>
              <a:t>seluruhnya</a:t>
            </a:r>
            <a:r>
              <a:rPr lang="en-US" sz="3200" dirty="0" smtClean="0"/>
              <a:t> </a:t>
            </a:r>
            <a:r>
              <a:rPr lang="en-US" sz="3200" dirty="0" err="1" smtClean="0"/>
              <a:t>dipahami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47977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7" y="762000"/>
            <a:ext cx="8229600" cy="960438"/>
          </a:xfrm>
        </p:spPr>
        <p:txBody>
          <a:bodyPr/>
          <a:lstStyle/>
          <a:p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penggabungan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, </a:t>
            </a:r>
            <a:r>
              <a:rPr lang="en-US" dirty="0" err="1" smtClean="0"/>
              <a:t>genetika</a:t>
            </a:r>
            <a:r>
              <a:rPr lang="en-US" dirty="0" smtClean="0"/>
              <a:t>,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Mengumpulkan</a:t>
            </a:r>
            <a:r>
              <a:rPr lang="en-US" dirty="0" smtClean="0"/>
              <a:t> data-data </a:t>
            </a:r>
            <a:r>
              <a:rPr lang="en-US" dirty="0" err="1" smtClean="0"/>
              <a:t>seperti</a:t>
            </a:r>
            <a:r>
              <a:rPr lang="en-US" dirty="0" smtClean="0"/>
              <a:t> data </a:t>
            </a:r>
            <a:r>
              <a:rPr lang="en-US" dirty="0" err="1" smtClean="0"/>
              <a:t>atau</a:t>
            </a:r>
            <a:r>
              <a:rPr lang="en-US" dirty="0" smtClean="0"/>
              <a:t> data DNA protein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data-data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software PSI-BLAST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membandingkan</a:t>
            </a:r>
            <a:r>
              <a:rPr lang="en-US" dirty="0" smtClean="0"/>
              <a:t> protein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endParaRPr lang="en-US" dirty="0" smtClean="0"/>
          </a:p>
          <a:p>
            <a:r>
              <a:rPr lang="en-US" dirty="0" err="1" smtClean="0"/>
              <a:t>Mengolah</a:t>
            </a:r>
            <a:r>
              <a:rPr lang="en-US" dirty="0" smtClean="0"/>
              <a:t> data-data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menginterpretasikannya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dirty="0" smtClean="0"/>
              <a:t>Data-data </a:t>
            </a:r>
            <a:r>
              <a:rPr lang="en-US" dirty="0" err="1" smtClean="0"/>
              <a:t>biologi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Data-data </a:t>
            </a:r>
            <a:r>
              <a:rPr lang="en-US" dirty="0" err="1" smtClean="0"/>
              <a:t>sekuen</a:t>
            </a:r>
            <a:r>
              <a:rPr lang="en-US" dirty="0" smtClean="0"/>
              <a:t> DNA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  <a:hlinkClick r:id="rId3"/>
              </a:rPr>
              <a:t>www.ncbi.nlm.nih.gov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6" y="2966898"/>
            <a:ext cx="5929313" cy="312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644</Words>
  <Application>Microsoft Office PowerPoint</Application>
  <PresentationFormat>On-screen Show (4:3)</PresentationFormat>
  <Paragraphs>98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Biologi</vt:lpstr>
      <vt:lpstr>Biologi di era modern</vt:lpstr>
      <vt:lpstr>Beberapa cabang ilmu biologi</vt:lpstr>
      <vt:lpstr>Biokimia</vt:lpstr>
      <vt:lpstr>Perkembangan biokimia </vt:lpstr>
      <vt:lpstr>Bioinformatika</vt:lpstr>
      <vt:lpstr>Perkembangan bioinformatika</vt:lpstr>
      <vt:lpstr>Data-data biologi</vt:lpstr>
      <vt:lpstr>Data-data biologi</vt:lpstr>
      <vt:lpstr>Manfaat bioinformatika</vt:lpstr>
      <vt:lpstr>Biologi molekuler</vt:lpstr>
      <vt:lpstr>Manfaat biologi molekuler</vt:lpstr>
      <vt:lpstr>Beberapa teknik biologi molekuler</vt:lpstr>
      <vt:lpstr>Polymerase Chain Reaction (PCR)</vt:lpstr>
      <vt:lpstr>PowerPoint Presentation</vt:lpstr>
      <vt:lpstr>Elektroforesis </vt:lpstr>
      <vt:lpstr>Restriksi DNA</vt:lpstr>
      <vt:lpstr>Ligasi DNA</vt:lpstr>
      <vt:lpstr>Kloning gen</vt:lpstr>
      <vt:lpstr>Mekanisme kloning gen</vt:lpstr>
      <vt:lpstr>Aplikasi kloning gen</vt:lpstr>
      <vt:lpstr>Teknologi sel punca</vt:lpstr>
      <vt:lpstr>Jenis sel punca</vt:lpstr>
      <vt:lpstr>Jenis sel punca</vt:lpstr>
      <vt:lpstr>Jenis sel punca</vt:lpstr>
      <vt:lpstr>Jenis sel punca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39</cp:revision>
  <dcterms:created xsi:type="dcterms:W3CDTF">2016-12-19T02:43:49Z</dcterms:created>
  <dcterms:modified xsi:type="dcterms:W3CDTF">2017-07-10T07:42:28Z</dcterms:modified>
</cp:coreProperties>
</file>