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7" r:id="rId2"/>
    <p:sldId id="257" r:id="rId3"/>
    <p:sldId id="296" r:id="rId4"/>
    <p:sldId id="297" r:id="rId5"/>
    <p:sldId id="298" r:id="rId6"/>
    <p:sldId id="299" r:id="rId7"/>
    <p:sldId id="300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8" r:id="rId17"/>
    <p:sldId id="275" r:id="rId18"/>
    <p:sldId id="276" r:id="rId19"/>
    <p:sldId id="277" r:id="rId20"/>
    <p:sldId id="278" r:id="rId21"/>
    <p:sldId id="279" r:id="rId22"/>
    <p:sldId id="269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03" r:id="rId31"/>
    <p:sldId id="304" r:id="rId32"/>
    <p:sldId id="305" r:id="rId33"/>
    <p:sldId id="301" r:id="rId34"/>
    <p:sldId id="302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8DDC4-D603-4741-AFDA-DCF37EE03A0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E92A449-EDA8-499C-8EC3-5CA1DC2BBCE5}">
      <dgm:prSet phldrT="[Text]" custT="1"/>
      <dgm:spPr/>
      <dgm:t>
        <a:bodyPr/>
        <a:lstStyle/>
        <a:p>
          <a:r>
            <a:rPr lang="en-US" sz="2400" b="1" i="1" dirty="0" err="1" smtClean="0"/>
            <a:t>Hukum</a:t>
          </a:r>
          <a:r>
            <a:rPr lang="en-US" sz="2400" b="1" i="1" dirty="0" smtClean="0"/>
            <a:t> </a:t>
          </a:r>
          <a:r>
            <a:rPr lang="en-US" sz="2400" b="1" i="1" dirty="0" err="1" smtClean="0"/>
            <a:t>Segregasi</a:t>
          </a:r>
          <a:r>
            <a:rPr lang="en-US" sz="2400" b="1" i="1" dirty="0" smtClean="0"/>
            <a:t>/</a:t>
          </a:r>
          <a:r>
            <a:rPr lang="en-US" sz="2400" b="1" i="1" dirty="0" err="1" smtClean="0"/>
            <a:t>pemisahan</a:t>
          </a:r>
          <a:r>
            <a:rPr lang="en-US" sz="2400" b="1" i="1" dirty="0" smtClean="0"/>
            <a:t> gen yang se-</a:t>
          </a:r>
          <a:r>
            <a:rPr lang="en-US" sz="2400" b="1" i="1" dirty="0" err="1" smtClean="0"/>
            <a:t>alel</a:t>
          </a:r>
          <a:r>
            <a:rPr lang="en-US" sz="2400" b="1" i="1" dirty="0" smtClean="0"/>
            <a:t> </a:t>
          </a:r>
          <a:endParaRPr lang="en-US" sz="2400" dirty="0"/>
        </a:p>
      </dgm:t>
    </dgm:pt>
    <dgm:pt modelId="{1C47F4B7-86DB-4089-AC11-621AB7258B4B}" type="parTrans" cxnId="{4CAE6FE6-FCAE-4947-9D04-2BD055A4B112}">
      <dgm:prSet/>
      <dgm:spPr/>
      <dgm:t>
        <a:bodyPr/>
        <a:lstStyle/>
        <a:p>
          <a:endParaRPr lang="en-US"/>
        </a:p>
      </dgm:t>
    </dgm:pt>
    <dgm:pt modelId="{CB44A70D-6F82-4485-A834-72476B8A1C4E}" type="sibTrans" cxnId="{4CAE6FE6-FCAE-4947-9D04-2BD055A4B112}">
      <dgm:prSet/>
      <dgm:spPr/>
      <dgm:t>
        <a:bodyPr/>
        <a:lstStyle/>
        <a:p>
          <a:endParaRPr lang="en-US"/>
        </a:p>
      </dgm:t>
    </dgm:pt>
    <dgm:pt modelId="{D1EED9C5-44A3-42E1-87D3-F01608FA8D36}">
      <dgm:prSet phldrT="[Text]"/>
      <dgm:spPr/>
      <dgm:t>
        <a:bodyPr/>
        <a:lstStyle/>
        <a:p>
          <a:r>
            <a:rPr lang="en-US" b="1" i="1" dirty="0" err="1" smtClean="0"/>
            <a:t>Hukum</a:t>
          </a:r>
          <a:r>
            <a:rPr lang="en-US" b="1" i="1" dirty="0" smtClean="0"/>
            <a:t> </a:t>
          </a:r>
          <a:r>
            <a:rPr lang="en-US" b="1" i="1" dirty="0" err="1" smtClean="0"/>
            <a:t>Pengelompokan</a:t>
          </a:r>
          <a:r>
            <a:rPr lang="en-US" b="1" i="1" dirty="0" smtClean="0"/>
            <a:t> Gen </a:t>
          </a:r>
          <a:r>
            <a:rPr lang="en-US" b="1" i="1" dirty="0" err="1" smtClean="0"/>
            <a:t>secara</a:t>
          </a:r>
          <a:r>
            <a:rPr lang="en-US" b="1" i="1" dirty="0" smtClean="0"/>
            <a:t> </a:t>
          </a:r>
          <a:r>
            <a:rPr lang="en-US" b="1" i="1" dirty="0" err="1" smtClean="0"/>
            <a:t>bebas</a:t>
          </a:r>
          <a:endParaRPr lang="en-US" b="1" i="1" dirty="0"/>
        </a:p>
      </dgm:t>
    </dgm:pt>
    <dgm:pt modelId="{08CC67B7-99B3-4AB4-8B74-6CA25278DB57}" type="parTrans" cxnId="{C418016C-1E9A-4875-B0B6-0E628FF1DCAB}">
      <dgm:prSet/>
      <dgm:spPr/>
      <dgm:t>
        <a:bodyPr/>
        <a:lstStyle/>
        <a:p>
          <a:endParaRPr lang="en-US"/>
        </a:p>
      </dgm:t>
    </dgm:pt>
    <dgm:pt modelId="{E00AEC0D-D8EC-4979-93E3-BA513B6E4CC9}" type="sibTrans" cxnId="{C418016C-1E9A-4875-B0B6-0E628FF1DCAB}">
      <dgm:prSet/>
      <dgm:spPr/>
      <dgm:t>
        <a:bodyPr/>
        <a:lstStyle/>
        <a:p>
          <a:endParaRPr lang="en-US"/>
        </a:p>
      </dgm:t>
    </dgm:pt>
    <dgm:pt modelId="{9F79869C-EB1A-415A-9FBB-A876A6BC783B}">
      <dgm:prSet/>
      <dgm:spPr/>
      <dgm:t>
        <a:bodyPr/>
        <a:lstStyle/>
        <a:p>
          <a:r>
            <a:rPr lang="en-US" dirty="0" smtClean="0"/>
            <a:t>Gen-gen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sepasang</a:t>
          </a:r>
          <a:r>
            <a:rPr lang="en-US" dirty="0" smtClean="0"/>
            <a:t> </a:t>
          </a:r>
          <a:r>
            <a:rPr lang="en-US" dirty="0" err="1" smtClean="0"/>
            <a:t>alel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memisah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bebas</a:t>
          </a:r>
          <a:r>
            <a:rPr lang="en-US" dirty="0" smtClean="0"/>
            <a:t> </a:t>
          </a:r>
          <a:r>
            <a:rPr lang="en-US" dirty="0" err="1" smtClean="0"/>
            <a:t>ketika</a:t>
          </a:r>
          <a:r>
            <a:rPr lang="en-US" dirty="0" smtClean="0"/>
            <a:t> </a:t>
          </a:r>
          <a:r>
            <a:rPr lang="en-US" dirty="0" err="1" smtClean="0"/>
            <a:t>berlangsung</a:t>
          </a:r>
          <a:r>
            <a:rPr lang="en-US" dirty="0" smtClean="0"/>
            <a:t> </a:t>
          </a:r>
          <a:r>
            <a:rPr lang="en-US" dirty="0" err="1" smtClean="0"/>
            <a:t>pembelahan</a:t>
          </a:r>
          <a:r>
            <a:rPr lang="en-US" dirty="0" smtClean="0"/>
            <a:t> Meiosis (</a:t>
          </a:r>
          <a:r>
            <a:rPr lang="en-US" dirty="0" err="1" smtClean="0"/>
            <a:t>pembentukan</a:t>
          </a:r>
          <a:r>
            <a:rPr lang="en-US" dirty="0" smtClean="0"/>
            <a:t> </a:t>
          </a:r>
          <a:r>
            <a:rPr lang="en-US" dirty="0" err="1" smtClean="0"/>
            <a:t>gamet</a:t>
          </a:r>
          <a:r>
            <a:rPr lang="en-US" dirty="0" smtClean="0"/>
            <a:t>)</a:t>
          </a:r>
          <a:endParaRPr lang="en-US" dirty="0"/>
        </a:p>
      </dgm:t>
    </dgm:pt>
    <dgm:pt modelId="{D9DD79CD-FD29-4205-86F8-D7D63EBBF003}" type="parTrans" cxnId="{35C017FA-7D49-4AC3-991B-28B5EDFBBC57}">
      <dgm:prSet/>
      <dgm:spPr/>
      <dgm:t>
        <a:bodyPr/>
        <a:lstStyle/>
        <a:p>
          <a:endParaRPr lang="en-US"/>
        </a:p>
      </dgm:t>
    </dgm:pt>
    <dgm:pt modelId="{93ED929A-5E1E-4E5E-BC64-04BDD5097483}" type="sibTrans" cxnId="{35C017FA-7D49-4AC3-991B-28B5EDFBBC57}">
      <dgm:prSet/>
      <dgm:spPr/>
      <dgm:t>
        <a:bodyPr/>
        <a:lstStyle/>
        <a:p>
          <a:endParaRPr lang="en-US"/>
        </a:p>
      </dgm:t>
    </dgm:pt>
    <dgm:pt modelId="{827A377B-806B-4BC7-B69B-D208355A7185}">
      <dgm:prSet/>
      <dgm:spPr/>
      <dgm:t>
        <a:bodyPr/>
        <a:lstStyle/>
        <a:p>
          <a:r>
            <a:rPr lang="en-US" smtClean="0"/>
            <a:t>pada pembentukan sel gamet, pasangan gen (alel) akan memisah sehingga tiap gamet akan mendapatkan satu gen dari induk</a:t>
          </a:r>
          <a:endParaRPr lang="en-US"/>
        </a:p>
      </dgm:t>
    </dgm:pt>
    <dgm:pt modelId="{23FFD846-C85D-4609-B820-DBBD22A7AF1A}" type="parTrans" cxnId="{EA1A497C-CC95-46D7-A530-0B9CC56441ED}">
      <dgm:prSet/>
      <dgm:spPr/>
      <dgm:t>
        <a:bodyPr/>
        <a:lstStyle/>
        <a:p>
          <a:endParaRPr lang="en-US"/>
        </a:p>
      </dgm:t>
    </dgm:pt>
    <dgm:pt modelId="{A6033563-5B0C-4C1C-8814-150EE5C0B3CE}" type="sibTrans" cxnId="{EA1A497C-CC95-46D7-A530-0B9CC56441ED}">
      <dgm:prSet/>
      <dgm:spPr/>
      <dgm:t>
        <a:bodyPr/>
        <a:lstStyle/>
        <a:p>
          <a:endParaRPr lang="en-US"/>
        </a:p>
      </dgm:t>
    </dgm:pt>
    <dgm:pt modelId="{A954207E-017F-41B2-9382-86CF3EC1812D}" type="pres">
      <dgm:prSet presAssocID="{4478DDC4-D603-4741-AFDA-DCF37EE03A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5C6DD-C190-4BB5-B273-B25575438C93}" type="pres">
      <dgm:prSet presAssocID="{DE92A449-EDA8-499C-8EC3-5CA1DC2BBCE5}" presName="parentLin" presStyleCnt="0"/>
      <dgm:spPr/>
    </dgm:pt>
    <dgm:pt modelId="{5CA980A4-E856-4956-B490-1CBBAC7E4C9F}" type="pres">
      <dgm:prSet presAssocID="{DE92A449-EDA8-499C-8EC3-5CA1DC2BBCE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2D4E1EE-A69E-4B36-8226-014D62416766}" type="pres">
      <dgm:prSet presAssocID="{DE92A449-EDA8-499C-8EC3-5CA1DC2BBCE5}" presName="parentText" presStyleLbl="node1" presStyleIdx="0" presStyleCnt="2" custScaleX="126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F6CC2-53BF-455B-B720-BE2776171E52}" type="pres">
      <dgm:prSet presAssocID="{DE92A449-EDA8-499C-8EC3-5CA1DC2BBCE5}" presName="negativeSpace" presStyleCnt="0"/>
      <dgm:spPr/>
    </dgm:pt>
    <dgm:pt modelId="{7189C916-B54D-46CC-8430-E3188C091BC3}" type="pres">
      <dgm:prSet presAssocID="{DE92A449-EDA8-499C-8EC3-5CA1DC2BBCE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21930-530B-4664-9BB6-FE0306CBFBA9}" type="pres">
      <dgm:prSet presAssocID="{CB44A70D-6F82-4485-A834-72476B8A1C4E}" presName="spaceBetweenRectangles" presStyleCnt="0"/>
      <dgm:spPr/>
    </dgm:pt>
    <dgm:pt modelId="{A8C71FCD-876D-41A2-A198-DB6975E7FF73}" type="pres">
      <dgm:prSet presAssocID="{D1EED9C5-44A3-42E1-87D3-F01608FA8D36}" presName="parentLin" presStyleCnt="0"/>
      <dgm:spPr/>
    </dgm:pt>
    <dgm:pt modelId="{0C4BDE0C-98FF-4DBE-9D20-715A65F06626}" type="pres">
      <dgm:prSet presAssocID="{D1EED9C5-44A3-42E1-87D3-F01608FA8D3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FFD4B13-4FDE-486C-B58E-3B84128D2303}" type="pres">
      <dgm:prSet presAssocID="{D1EED9C5-44A3-42E1-87D3-F01608FA8D36}" presName="parentText" presStyleLbl="node1" presStyleIdx="1" presStyleCnt="2" custScaleX="126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ED35C-F89F-4B59-8F79-2F6BA8AD0139}" type="pres">
      <dgm:prSet presAssocID="{D1EED9C5-44A3-42E1-87D3-F01608FA8D36}" presName="negativeSpace" presStyleCnt="0"/>
      <dgm:spPr/>
    </dgm:pt>
    <dgm:pt modelId="{B8D86C50-7178-4AB4-A8FA-E6EA014CC6AD}" type="pres">
      <dgm:prSet presAssocID="{D1EED9C5-44A3-42E1-87D3-F01608FA8D3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E6FE6-FCAE-4947-9D04-2BD055A4B112}" srcId="{4478DDC4-D603-4741-AFDA-DCF37EE03A06}" destId="{DE92A449-EDA8-499C-8EC3-5CA1DC2BBCE5}" srcOrd="0" destOrd="0" parTransId="{1C47F4B7-86DB-4089-AC11-621AB7258B4B}" sibTransId="{CB44A70D-6F82-4485-A834-72476B8A1C4E}"/>
    <dgm:cxn modelId="{C418016C-1E9A-4875-B0B6-0E628FF1DCAB}" srcId="{4478DDC4-D603-4741-AFDA-DCF37EE03A06}" destId="{D1EED9C5-44A3-42E1-87D3-F01608FA8D36}" srcOrd="1" destOrd="0" parTransId="{08CC67B7-99B3-4AB4-8B74-6CA25278DB57}" sibTransId="{E00AEC0D-D8EC-4979-93E3-BA513B6E4CC9}"/>
    <dgm:cxn modelId="{5CBBCE6E-5443-43F2-99F0-AE51AF3A618B}" type="presOf" srcId="{827A377B-806B-4BC7-B69B-D208355A7185}" destId="{7189C916-B54D-46CC-8430-E3188C091BC3}" srcOrd="0" destOrd="0" presId="urn:microsoft.com/office/officeart/2005/8/layout/list1"/>
    <dgm:cxn modelId="{1AF07F75-945B-42FF-A4B4-9392949CF1B0}" type="presOf" srcId="{9F79869C-EB1A-415A-9FBB-A876A6BC783B}" destId="{B8D86C50-7178-4AB4-A8FA-E6EA014CC6AD}" srcOrd="0" destOrd="0" presId="urn:microsoft.com/office/officeart/2005/8/layout/list1"/>
    <dgm:cxn modelId="{EA1A497C-CC95-46D7-A530-0B9CC56441ED}" srcId="{DE92A449-EDA8-499C-8EC3-5CA1DC2BBCE5}" destId="{827A377B-806B-4BC7-B69B-D208355A7185}" srcOrd="0" destOrd="0" parTransId="{23FFD846-C85D-4609-B820-DBBD22A7AF1A}" sibTransId="{A6033563-5B0C-4C1C-8814-150EE5C0B3CE}"/>
    <dgm:cxn modelId="{696AC335-6DA5-4421-83A4-7C7B6A0A032E}" type="presOf" srcId="{DE92A449-EDA8-499C-8EC3-5CA1DC2BBCE5}" destId="{5CA980A4-E856-4956-B490-1CBBAC7E4C9F}" srcOrd="0" destOrd="0" presId="urn:microsoft.com/office/officeart/2005/8/layout/list1"/>
    <dgm:cxn modelId="{500871D2-750E-4184-8D78-2462C9406177}" type="presOf" srcId="{D1EED9C5-44A3-42E1-87D3-F01608FA8D36}" destId="{0C4BDE0C-98FF-4DBE-9D20-715A65F06626}" srcOrd="0" destOrd="0" presId="urn:microsoft.com/office/officeart/2005/8/layout/list1"/>
    <dgm:cxn modelId="{48C37FA5-15A0-44F2-894F-7F301F54699F}" type="presOf" srcId="{D1EED9C5-44A3-42E1-87D3-F01608FA8D36}" destId="{9FFD4B13-4FDE-486C-B58E-3B84128D2303}" srcOrd="1" destOrd="0" presId="urn:microsoft.com/office/officeart/2005/8/layout/list1"/>
    <dgm:cxn modelId="{5AEC9339-9EF7-4A42-BC17-57C00DC77230}" type="presOf" srcId="{DE92A449-EDA8-499C-8EC3-5CA1DC2BBCE5}" destId="{62D4E1EE-A69E-4B36-8226-014D62416766}" srcOrd="1" destOrd="0" presId="urn:microsoft.com/office/officeart/2005/8/layout/list1"/>
    <dgm:cxn modelId="{35C017FA-7D49-4AC3-991B-28B5EDFBBC57}" srcId="{D1EED9C5-44A3-42E1-87D3-F01608FA8D36}" destId="{9F79869C-EB1A-415A-9FBB-A876A6BC783B}" srcOrd="0" destOrd="0" parTransId="{D9DD79CD-FD29-4205-86F8-D7D63EBBF003}" sibTransId="{93ED929A-5E1E-4E5E-BC64-04BDD5097483}"/>
    <dgm:cxn modelId="{AA09C1F6-7E1A-4626-8D4F-5D71476AD74A}" type="presOf" srcId="{4478DDC4-D603-4741-AFDA-DCF37EE03A06}" destId="{A954207E-017F-41B2-9382-86CF3EC1812D}" srcOrd="0" destOrd="0" presId="urn:microsoft.com/office/officeart/2005/8/layout/list1"/>
    <dgm:cxn modelId="{2A74C1ED-7E82-4525-AF77-A899C8F9BF62}" type="presParOf" srcId="{A954207E-017F-41B2-9382-86CF3EC1812D}" destId="{29F5C6DD-C190-4BB5-B273-B25575438C93}" srcOrd="0" destOrd="0" presId="urn:microsoft.com/office/officeart/2005/8/layout/list1"/>
    <dgm:cxn modelId="{CD3AC984-6DEF-415D-82E7-27E8A894A982}" type="presParOf" srcId="{29F5C6DD-C190-4BB5-B273-B25575438C93}" destId="{5CA980A4-E856-4956-B490-1CBBAC7E4C9F}" srcOrd="0" destOrd="0" presId="urn:microsoft.com/office/officeart/2005/8/layout/list1"/>
    <dgm:cxn modelId="{70A4BBFA-FE4B-4185-9DFE-B76DDAD34977}" type="presParOf" srcId="{29F5C6DD-C190-4BB5-B273-B25575438C93}" destId="{62D4E1EE-A69E-4B36-8226-014D62416766}" srcOrd="1" destOrd="0" presId="urn:microsoft.com/office/officeart/2005/8/layout/list1"/>
    <dgm:cxn modelId="{AA0BCAA0-461D-48F4-A12F-5B8A53D43F27}" type="presParOf" srcId="{A954207E-017F-41B2-9382-86CF3EC1812D}" destId="{FDCF6CC2-53BF-455B-B720-BE2776171E52}" srcOrd="1" destOrd="0" presId="urn:microsoft.com/office/officeart/2005/8/layout/list1"/>
    <dgm:cxn modelId="{5943AFDD-529A-4654-BAB7-966CD7007514}" type="presParOf" srcId="{A954207E-017F-41B2-9382-86CF3EC1812D}" destId="{7189C916-B54D-46CC-8430-E3188C091BC3}" srcOrd="2" destOrd="0" presId="urn:microsoft.com/office/officeart/2005/8/layout/list1"/>
    <dgm:cxn modelId="{B01C9BBB-AEA7-4467-B9BE-61E66CDBA6F5}" type="presParOf" srcId="{A954207E-017F-41B2-9382-86CF3EC1812D}" destId="{70921930-530B-4664-9BB6-FE0306CBFBA9}" srcOrd="3" destOrd="0" presId="urn:microsoft.com/office/officeart/2005/8/layout/list1"/>
    <dgm:cxn modelId="{781E7A40-A499-43CF-85D4-DCA3E792311E}" type="presParOf" srcId="{A954207E-017F-41B2-9382-86CF3EC1812D}" destId="{A8C71FCD-876D-41A2-A198-DB6975E7FF73}" srcOrd="4" destOrd="0" presId="urn:microsoft.com/office/officeart/2005/8/layout/list1"/>
    <dgm:cxn modelId="{DFB5AF4C-610F-490F-B931-A03895E8DB4A}" type="presParOf" srcId="{A8C71FCD-876D-41A2-A198-DB6975E7FF73}" destId="{0C4BDE0C-98FF-4DBE-9D20-715A65F06626}" srcOrd="0" destOrd="0" presId="urn:microsoft.com/office/officeart/2005/8/layout/list1"/>
    <dgm:cxn modelId="{6A7B6859-B9D7-45E1-9660-94ABDC60288B}" type="presParOf" srcId="{A8C71FCD-876D-41A2-A198-DB6975E7FF73}" destId="{9FFD4B13-4FDE-486C-B58E-3B84128D2303}" srcOrd="1" destOrd="0" presId="urn:microsoft.com/office/officeart/2005/8/layout/list1"/>
    <dgm:cxn modelId="{CAE21316-2E0B-4F55-8073-30C7CADDA4E5}" type="presParOf" srcId="{A954207E-017F-41B2-9382-86CF3EC1812D}" destId="{E9DED35C-F89F-4B59-8F79-2F6BA8AD0139}" srcOrd="5" destOrd="0" presId="urn:microsoft.com/office/officeart/2005/8/layout/list1"/>
    <dgm:cxn modelId="{D7283D3E-C68A-4C77-85E9-F097A6814127}" type="presParOf" srcId="{A954207E-017F-41B2-9382-86CF3EC1812D}" destId="{B8D86C50-7178-4AB4-A8FA-E6EA014CC6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72BC8-14C7-4C22-8EB4-E4FFEC28BD4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5AC7BD-E8E1-4E01-A7B9-74FCC50F200F}">
      <dgm:prSet phldrT="[Text]"/>
      <dgm:spPr/>
      <dgm:t>
        <a:bodyPr/>
        <a:lstStyle/>
        <a:p>
          <a:r>
            <a:rPr lang="en-US" dirty="0" err="1" smtClean="0"/>
            <a:t>Helikase</a:t>
          </a:r>
          <a:endParaRPr lang="en-US" dirty="0"/>
        </a:p>
      </dgm:t>
    </dgm:pt>
    <dgm:pt modelId="{0B002D2E-B111-41C0-B342-F118CC9AD9EA}" type="parTrans" cxnId="{9450248B-9001-40A0-9DDB-038E022B65E7}">
      <dgm:prSet/>
      <dgm:spPr/>
      <dgm:t>
        <a:bodyPr/>
        <a:lstStyle/>
        <a:p>
          <a:endParaRPr lang="en-US"/>
        </a:p>
      </dgm:t>
    </dgm:pt>
    <dgm:pt modelId="{41E1F1BF-9379-4D24-AD3B-312168D52359}" type="sibTrans" cxnId="{9450248B-9001-40A0-9DDB-038E022B65E7}">
      <dgm:prSet/>
      <dgm:spPr/>
      <dgm:t>
        <a:bodyPr/>
        <a:lstStyle/>
        <a:p>
          <a:endParaRPr lang="en-US"/>
        </a:p>
      </dgm:t>
    </dgm:pt>
    <dgm:pt modelId="{672988BD-C016-410B-A235-157C3D33CED2}">
      <dgm:prSet phldrT="[Text]"/>
      <dgm:spPr/>
      <dgm:t>
        <a:bodyPr/>
        <a:lstStyle/>
        <a:p>
          <a:r>
            <a:rPr lang="en-US" dirty="0" err="1" smtClean="0"/>
            <a:t>Membuka</a:t>
          </a:r>
          <a:r>
            <a:rPr lang="en-US" dirty="0" smtClean="0"/>
            <a:t> </a:t>
          </a:r>
          <a:r>
            <a:rPr lang="en-US" dirty="0" err="1" smtClean="0"/>
            <a:t>untai</a:t>
          </a:r>
          <a:r>
            <a:rPr lang="en-US" dirty="0" smtClean="0"/>
            <a:t> </a:t>
          </a:r>
          <a:r>
            <a:rPr lang="en-US" dirty="0" err="1" smtClean="0"/>
            <a:t>ganda</a:t>
          </a:r>
          <a:r>
            <a:rPr lang="en-US" dirty="0" smtClean="0"/>
            <a:t> DNA</a:t>
          </a:r>
          <a:endParaRPr lang="en-US" dirty="0"/>
        </a:p>
      </dgm:t>
    </dgm:pt>
    <dgm:pt modelId="{926B33A0-2689-4B95-82B2-89FA36E61F0E}" type="parTrans" cxnId="{7D9D6F83-4314-47BE-B6EB-B449354835ED}">
      <dgm:prSet/>
      <dgm:spPr/>
      <dgm:t>
        <a:bodyPr/>
        <a:lstStyle/>
        <a:p>
          <a:endParaRPr lang="en-US"/>
        </a:p>
      </dgm:t>
    </dgm:pt>
    <dgm:pt modelId="{27BD9373-CB6E-47D8-A826-5E4CBACAC2FB}" type="sibTrans" cxnId="{7D9D6F83-4314-47BE-B6EB-B449354835ED}">
      <dgm:prSet/>
      <dgm:spPr/>
      <dgm:t>
        <a:bodyPr/>
        <a:lstStyle/>
        <a:p>
          <a:endParaRPr lang="en-US"/>
        </a:p>
      </dgm:t>
    </dgm:pt>
    <dgm:pt modelId="{E2877E9B-042C-4369-AEB4-F06136282501}">
      <dgm:prSet phldrT="[Text]"/>
      <dgm:spPr/>
      <dgm:t>
        <a:bodyPr/>
        <a:lstStyle/>
        <a:p>
          <a:r>
            <a:rPr lang="en-US" dirty="0" smtClean="0"/>
            <a:t>Topoisomerase</a:t>
          </a:r>
          <a:endParaRPr lang="en-US" dirty="0"/>
        </a:p>
      </dgm:t>
    </dgm:pt>
    <dgm:pt modelId="{845037F5-5722-48BB-9F5E-18AFB0ED71B9}" type="parTrans" cxnId="{DDA962E0-AD3D-4471-A0CF-7CEF3FBDEA79}">
      <dgm:prSet/>
      <dgm:spPr/>
      <dgm:t>
        <a:bodyPr/>
        <a:lstStyle/>
        <a:p>
          <a:endParaRPr lang="en-US"/>
        </a:p>
      </dgm:t>
    </dgm:pt>
    <dgm:pt modelId="{58AA5374-143B-4EDD-98F3-3EF405E3718E}" type="sibTrans" cxnId="{DDA962E0-AD3D-4471-A0CF-7CEF3FBDEA79}">
      <dgm:prSet/>
      <dgm:spPr/>
      <dgm:t>
        <a:bodyPr/>
        <a:lstStyle/>
        <a:p>
          <a:endParaRPr lang="en-US"/>
        </a:p>
      </dgm:t>
    </dgm:pt>
    <dgm:pt modelId="{A8C1C31D-B031-4FD6-89AB-9A305030BD08}">
      <dgm:prSet phldrT="[Text]"/>
      <dgm:spPr/>
      <dgm:t>
        <a:bodyPr/>
        <a:lstStyle/>
        <a:p>
          <a:r>
            <a:rPr lang="en-US" dirty="0" err="1" smtClean="0"/>
            <a:t>Membantu</a:t>
          </a:r>
          <a:r>
            <a:rPr lang="en-US" dirty="0" smtClean="0"/>
            <a:t> </a:t>
          </a:r>
          <a:r>
            <a:rPr lang="en-US" dirty="0" err="1" smtClean="0"/>
            <a:t>pembukaan</a:t>
          </a:r>
          <a:r>
            <a:rPr lang="en-US" dirty="0" smtClean="0"/>
            <a:t> </a:t>
          </a:r>
          <a:r>
            <a:rPr lang="en-US" dirty="0" err="1" smtClean="0"/>
            <a:t>untai</a:t>
          </a:r>
          <a:r>
            <a:rPr lang="en-US" dirty="0" smtClean="0"/>
            <a:t> DNA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pembentukan</a:t>
          </a:r>
          <a:r>
            <a:rPr lang="en-US" dirty="0" smtClean="0"/>
            <a:t> DNA </a:t>
          </a:r>
          <a:r>
            <a:rPr lang="en-US" dirty="0" err="1" smtClean="0"/>
            <a:t>baru</a:t>
          </a:r>
          <a:endParaRPr lang="en-US" dirty="0"/>
        </a:p>
      </dgm:t>
    </dgm:pt>
    <dgm:pt modelId="{054B9D6D-2F5F-4973-9F9A-1C25C6B03012}" type="parTrans" cxnId="{97F045C3-9FF8-4B23-9CCD-C9AA5CDAB974}">
      <dgm:prSet/>
      <dgm:spPr/>
      <dgm:t>
        <a:bodyPr/>
        <a:lstStyle/>
        <a:p>
          <a:endParaRPr lang="en-US"/>
        </a:p>
      </dgm:t>
    </dgm:pt>
    <dgm:pt modelId="{F9DF1426-D408-4A6C-B760-6F73B0F6BA8B}" type="sibTrans" cxnId="{97F045C3-9FF8-4B23-9CCD-C9AA5CDAB974}">
      <dgm:prSet/>
      <dgm:spPr/>
      <dgm:t>
        <a:bodyPr/>
        <a:lstStyle/>
        <a:p>
          <a:endParaRPr lang="en-US"/>
        </a:p>
      </dgm:t>
    </dgm:pt>
    <dgm:pt modelId="{21DF1968-5995-4A7D-9AC5-01C8B66B4C75}">
      <dgm:prSet phldrT="[Text]"/>
      <dgm:spPr/>
      <dgm:t>
        <a:bodyPr/>
        <a:lstStyle/>
        <a:p>
          <a:r>
            <a:rPr lang="en-US" dirty="0" smtClean="0"/>
            <a:t>Protein </a:t>
          </a:r>
          <a:r>
            <a:rPr lang="en-US" dirty="0" err="1" smtClean="0"/>
            <a:t>pengikat</a:t>
          </a:r>
          <a:r>
            <a:rPr lang="en-US" dirty="0" smtClean="0"/>
            <a:t> </a:t>
          </a:r>
          <a:r>
            <a:rPr lang="en-US" dirty="0" err="1" smtClean="0"/>
            <a:t>untaian</a:t>
          </a:r>
          <a:r>
            <a:rPr lang="en-US" dirty="0" smtClean="0"/>
            <a:t> </a:t>
          </a:r>
          <a:r>
            <a:rPr lang="en-US" dirty="0" err="1" smtClean="0"/>
            <a:t>tunggal</a:t>
          </a:r>
          <a:endParaRPr lang="en-US" dirty="0"/>
        </a:p>
      </dgm:t>
    </dgm:pt>
    <dgm:pt modelId="{376E48B9-80BD-44F3-AB3C-2AF73A42B523}" type="parTrans" cxnId="{64A29838-4408-4283-99B6-53DD74670886}">
      <dgm:prSet/>
      <dgm:spPr/>
      <dgm:t>
        <a:bodyPr/>
        <a:lstStyle/>
        <a:p>
          <a:endParaRPr lang="en-US"/>
        </a:p>
      </dgm:t>
    </dgm:pt>
    <dgm:pt modelId="{57F31BBF-C1DA-49CA-B913-A437AF78BDDB}" type="sibTrans" cxnId="{64A29838-4408-4283-99B6-53DD74670886}">
      <dgm:prSet/>
      <dgm:spPr/>
      <dgm:t>
        <a:bodyPr/>
        <a:lstStyle/>
        <a:p>
          <a:endParaRPr lang="en-US"/>
        </a:p>
      </dgm:t>
    </dgm:pt>
    <dgm:pt modelId="{49303D67-9D60-42F0-8094-2BF8EA976599}">
      <dgm:prSet phldrT="[Text]"/>
      <dgm:spPr/>
      <dgm:t>
        <a:bodyPr/>
        <a:lstStyle/>
        <a:p>
          <a:r>
            <a:rPr lang="en-US" dirty="0" err="1" smtClean="0"/>
            <a:t>Menstabilisasi</a:t>
          </a:r>
          <a:r>
            <a:rPr lang="en-US" dirty="0" smtClean="0"/>
            <a:t> pita DNA </a:t>
          </a:r>
          <a:r>
            <a:rPr lang="en-US" dirty="0" err="1" smtClean="0"/>
            <a:t>untai</a:t>
          </a:r>
          <a:r>
            <a:rPr lang="en-US" dirty="0" smtClean="0"/>
            <a:t> </a:t>
          </a:r>
          <a:r>
            <a:rPr lang="en-US" dirty="0" err="1" smtClean="0"/>
            <a:t>tunggal</a:t>
          </a:r>
          <a:endParaRPr lang="en-US" dirty="0"/>
        </a:p>
      </dgm:t>
    </dgm:pt>
    <dgm:pt modelId="{7251F7AF-85E8-4357-B263-CE000362252F}" type="parTrans" cxnId="{B5E15D3B-1C4F-4EB4-9E34-F7E1EC8035C2}">
      <dgm:prSet/>
      <dgm:spPr/>
      <dgm:t>
        <a:bodyPr/>
        <a:lstStyle/>
        <a:p>
          <a:endParaRPr lang="en-US"/>
        </a:p>
      </dgm:t>
    </dgm:pt>
    <dgm:pt modelId="{6523A1F3-41F9-455F-8B52-2699D7E3C843}" type="sibTrans" cxnId="{B5E15D3B-1C4F-4EB4-9E34-F7E1EC8035C2}">
      <dgm:prSet/>
      <dgm:spPr/>
      <dgm:t>
        <a:bodyPr/>
        <a:lstStyle/>
        <a:p>
          <a:endParaRPr lang="en-US"/>
        </a:p>
      </dgm:t>
    </dgm:pt>
    <dgm:pt modelId="{17354A75-3E75-496E-BF2D-1F81D5139330}" type="pres">
      <dgm:prSet presAssocID="{8A572BC8-14C7-4C22-8EB4-E4FFEC28BD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130380-B9D2-4A20-9B6E-9D2E0D2B82A6}" type="pres">
      <dgm:prSet presAssocID="{6C5AC7BD-E8E1-4E01-A7B9-74FCC50F200F}" presName="linNode" presStyleCnt="0"/>
      <dgm:spPr/>
    </dgm:pt>
    <dgm:pt modelId="{62E9847E-610D-4560-9928-1D1F6FDB139C}" type="pres">
      <dgm:prSet presAssocID="{6C5AC7BD-E8E1-4E01-A7B9-74FCC50F20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FA937-4D46-4CBA-BA96-5FE9AF426321}" type="pres">
      <dgm:prSet presAssocID="{6C5AC7BD-E8E1-4E01-A7B9-74FCC50F200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01C6E-32A6-4FC3-867F-C0AC0E3420EB}" type="pres">
      <dgm:prSet presAssocID="{41E1F1BF-9379-4D24-AD3B-312168D52359}" presName="sp" presStyleCnt="0"/>
      <dgm:spPr/>
    </dgm:pt>
    <dgm:pt modelId="{B5F6B6F4-0788-4F15-81D6-519D3C57DDD7}" type="pres">
      <dgm:prSet presAssocID="{E2877E9B-042C-4369-AEB4-F06136282501}" presName="linNode" presStyleCnt="0"/>
      <dgm:spPr/>
    </dgm:pt>
    <dgm:pt modelId="{C38E007A-B56C-45E2-96F2-734818A96FC0}" type="pres">
      <dgm:prSet presAssocID="{E2877E9B-042C-4369-AEB4-F061362825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164BA-928D-4E62-A39F-57B4EA6E3569}" type="pres">
      <dgm:prSet presAssocID="{E2877E9B-042C-4369-AEB4-F0613628250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79BAA-6AEB-4D3A-B677-D009CBB09288}" type="pres">
      <dgm:prSet presAssocID="{58AA5374-143B-4EDD-98F3-3EF405E3718E}" presName="sp" presStyleCnt="0"/>
      <dgm:spPr/>
    </dgm:pt>
    <dgm:pt modelId="{BA5122FD-774B-40EB-8588-D4CB629332F8}" type="pres">
      <dgm:prSet presAssocID="{21DF1968-5995-4A7D-9AC5-01C8B66B4C75}" presName="linNode" presStyleCnt="0"/>
      <dgm:spPr/>
    </dgm:pt>
    <dgm:pt modelId="{F8800425-7293-4680-980E-F66AA7DD99FC}" type="pres">
      <dgm:prSet presAssocID="{21DF1968-5995-4A7D-9AC5-01C8B66B4C7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05F8A-EC81-46F1-AB5B-5D052C9C35EB}" type="pres">
      <dgm:prSet presAssocID="{21DF1968-5995-4A7D-9AC5-01C8B66B4C7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0248B-9001-40A0-9DDB-038E022B65E7}" srcId="{8A572BC8-14C7-4C22-8EB4-E4FFEC28BD44}" destId="{6C5AC7BD-E8E1-4E01-A7B9-74FCC50F200F}" srcOrd="0" destOrd="0" parTransId="{0B002D2E-B111-41C0-B342-F118CC9AD9EA}" sibTransId="{41E1F1BF-9379-4D24-AD3B-312168D52359}"/>
    <dgm:cxn modelId="{DDA962E0-AD3D-4471-A0CF-7CEF3FBDEA79}" srcId="{8A572BC8-14C7-4C22-8EB4-E4FFEC28BD44}" destId="{E2877E9B-042C-4369-AEB4-F06136282501}" srcOrd="1" destOrd="0" parTransId="{845037F5-5722-48BB-9F5E-18AFB0ED71B9}" sibTransId="{58AA5374-143B-4EDD-98F3-3EF405E3718E}"/>
    <dgm:cxn modelId="{7D9D6F83-4314-47BE-B6EB-B449354835ED}" srcId="{6C5AC7BD-E8E1-4E01-A7B9-74FCC50F200F}" destId="{672988BD-C016-410B-A235-157C3D33CED2}" srcOrd="0" destOrd="0" parTransId="{926B33A0-2689-4B95-82B2-89FA36E61F0E}" sibTransId="{27BD9373-CB6E-47D8-A826-5E4CBACAC2FB}"/>
    <dgm:cxn modelId="{64A29838-4408-4283-99B6-53DD74670886}" srcId="{8A572BC8-14C7-4C22-8EB4-E4FFEC28BD44}" destId="{21DF1968-5995-4A7D-9AC5-01C8B66B4C75}" srcOrd="2" destOrd="0" parTransId="{376E48B9-80BD-44F3-AB3C-2AF73A42B523}" sibTransId="{57F31BBF-C1DA-49CA-B913-A437AF78BDDB}"/>
    <dgm:cxn modelId="{926C6484-4B41-4055-A8C8-D15FCF67FD2D}" type="presOf" srcId="{21DF1968-5995-4A7D-9AC5-01C8B66B4C75}" destId="{F8800425-7293-4680-980E-F66AA7DD99FC}" srcOrd="0" destOrd="0" presId="urn:microsoft.com/office/officeart/2005/8/layout/vList5"/>
    <dgm:cxn modelId="{95F9F1B0-DEE2-4B9E-95FC-5673A208AF65}" type="presOf" srcId="{8A572BC8-14C7-4C22-8EB4-E4FFEC28BD44}" destId="{17354A75-3E75-496E-BF2D-1F81D5139330}" srcOrd="0" destOrd="0" presId="urn:microsoft.com/office/officeart/2005/8/layout/vList5"/>
    <dgm:cxn modelId="{24DF2434-9FC7-470E-BAC3-D6F116CC9EAA}" type="presOf" srcId="{672988BD-C016-410B-A235-157C3D33CED2}" destId="{977FA937-4D46-4CBA-BA96-5FE9AF426321}" srcOrd="0" destOrd="0" presId="urn:microsoft.com/office/officeart/2005/8/layout/vList5"/>
    <dgm:cxn modelId="{F3625D9C-A5E7-4387-BD61-2C8F6A4F34B1}" type="presOf" srcId="{A8C1C31D-B031-4FD6-89AB-9A305030BD08}" destId="{537164BA-928D-4E62-A39F-57B4EA6E3569}" srcOrd="0" destOrd="0" presId="urn:microsoft.com/office/officeart/2005/8/layout/vList5"/>
    <dgm:cxn modelId="{B5E15D3B-1C4F-4EB4-9E34-F7E1EC8035C2}" srcId="{21DF1968-5995-4A7D-9AC5-01C8B66B4C75}" destId="{49303D67-9D60-42F0-8094-2BF8EA976599}" srcOrd="0" destOrd="0" parTransId="{7251F7AF-85E8-4357-B263-CE000362252F}" sibTransId="{6523A1F3-41F9-455F-8B52-2699D7E3C843}"/>
    <dgm:cxn modelId="{AA38D90F-EFD2-4932-8DB0-6F6DE632DE48}" type="presOf" srcId="{6C5AC7BD-E8E1-4E01-A7B9-74FCC50F200F}" destId="{62E9847E-610D-4560-9928-1D1F6FDB139C}" srcOrd="0" destOrd="0" presId="urn:microsoft.com/office/officeart/2005/8/layout/vList5"/>
    <dgm:cxn modelId="{95882E40-5B6A-477F-B7EC-22B794443AEA}" type="presOf" srcId="{49303D67-9D60-42F0-8094-2BF8EA976599}" destId="{67B05F8A-EC81-46F1-AB5B-5D052C9C35EB}" srcOrd="0" destOrd="0" presId="urn:microsoft.com/office/officeart/2005/8/layout/vList5"/>
    <dgm:cxn modelId="{97F045C3-9FF8-4B23-9CCD-C9AA5CDAB974}" srcId="{E2877E9B-042C-4369-AEB4-F06136282501}" destId="{A8C1C31D-B031-4FD6-89AB-9A305030BD08}" srcOrd="0" destOrd="0" parTransId="{054B9D6D-2F5F-4973-9F9A-1C25C6B03012}" sibTransId="{F9DF1426-D408-4A6C-B760-6F73B0F6BA8B}"/>
    <dgm:cxn modelId="{F50BF6C8-0F68-410C-95CC-BCBFD7138F82}" type="presOf" srcId="{E2877E9B-042C-4369-AEB4-F06136282501}" destId="{C38E007A-B56C-45E2-96F2-734818A96FC0}" srcOrd="0" destOrd="0" presId="urn:microsoft.com/office/officeart/2005/8/layout/vList5"/>
    <dgm:cxn modelId="{EF0C38B8-BEBB-4B39-B60D-33C5C45BE5E5}" type="presParOf" srcId="{17354A75-3E75-496E-BF2D-1F81D5139330}" destId="{39130380-B9D2-4A20-9B6E-9D2E0D2B82A6}" srcOrd="0" destOrd="0" presId="urn:microsoft.com/office/officeart/2005/8/layout/vList5"/>
    <dgm:cxn modelId="{9664C5BC-98BC-4BFA-AFE8-790950301340}" type="presParOf" srcId="{39130380-B9D2-4A20-9B6E-9D2E0D2B82A6}" destId="{62E9847E-610D-4560-9928-1D1F6FDB139C}" srcOrd="0" destOrd="0" presId="urn:microsoft.com/office/officeart/2005/8/layout/vList5"/>
    <dgm:cxn modelId="{457AEB7B-38EC-4741-9B28-70E2743E912C}" type="presParOf" srcId="{39130380-B9D2-4A20-9B6E-9D2E0D2B82A6}" destId="{977FA937-4D46-4CBA-BA96-5FE9AF426321}" srcOrd="1" destOrd="0" presId="urn:microsoft.com/office/officeart/2005/8/layout/vList5"/>
    <dgm:cxn modelId="{14AF52EF-9F0B-4E15-B4AC-57E8BA53A5F3}" type="presParOf" srcId="{17354A75-3E75-496E-BF2D-1F81D5139330}" destId="{51201C6E-32A6-4FC3-867F-C0AC0E3420EB}" srcOrd="1" destOrd="0" presId="urn:microsoft.com/office/officeart/2005/8/layout/vList5"/>
    <dgm:cxn modelId="{419FFF80-FDCA-4FB4-B0B5-4C08187E2A11}" type="presParOf" srcId="{17354A75-3E75-496E-BF2D-1F81D5139330}" destId="{B5F6B6F4-0788-4F15-81D6-519D3C57DDD7}" srcOrd="2" destOrd="0" presId="urn:microsoft.com/office/officeart/2005/8/layout/vList5"/>
    <dgm:cxn modelId="{5B3B5BD1-0D3F-4224-BE9D-48796719CCEA}" type="presParOf" srcId="{B5F6B6F4-0788-4F15-81D6-519D3C57DDD7}" destId="{C38E007A-B56C-45E2-96F2-734818A96FC0}" srcOrd="0" destOrd="0" presId="urn:microsoft.com/office/officeart/2005/8/layout/vList5"/>
    <dgm:cxn modelId="{6F40B765-3EAF-4714-8131-F0B751D1B05E}" type="presParOf" srcId="{B5F6B6F4-0788-4F15-81D6-519D3C57DDD7}" destId="{537164BA-928D-4E62-A39F-57B4EA6E3569}" srcOrd="1" destOrd="0" presId="urn:microsoft.com/office/officeart/2005/8/layout/vList5"/>
    <dgm:cxn modelId="{8E323242-B754-49F2-A878-093D0714CB1A}" type="presParOf" srcId="{17354A75-3E75-496E-BF2D-1F81D5139330}" destId="{58F79BAA-6AEB-4D3A-B677-D009CBB09288}" srcOrd="3" destOrd="0" presId="urn:microsoft.com/office/officeart/2005/8/layout/vList5"/>
    <dgm:cxn modelId="{0518EA26-77EA-42C7-A800-7EF0EA5CB52E}" type="presParOf" srcId="{17354A75-3E75-496E-BF2D-1F81D5139330}" destId="{BA5122FD-774B-40EB-8588-D4CB629332F8}" srcOrd="4" destOrd="0" presId="urn:microsoft.com/office/officeart/2005/8/layout/vList5"/>
    <dgm:cxn modelId="{75B15B1E-88E0-47BB-BAE0-A2B11CAB0E7B}" type="presParOf" srcId="{BA5122FD-774B-40EB-8588-D4CB629332F8}" destId="{F8800425-7293-4680-980E-F66AA7DD99FC}" srcOrd="0" destOrd="0" presId="urn:microsoft.com/office/officeart/2005/8/layout/vList5"/>
    <dgm:cxn modelId="{6DD95D0B-FA1D-4202-8EB1-766B88FBF079}" type="presParOf" srcId="{BA5122FD-774B-40EB-8588-D4CB629332F8}" destId="{67B05F8A-EC81-46F1-AB5B-5D052C9C35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9C916-B54D-46CC-8430-E3188C091BC3}">
      <dsp:nvSpPr>
        <dsp:cNvPr id="0" name=""/>
        <dsp:cNvSpPr/>
      </dsp:nvSpPr>
      <dsp:spPr>
        <a:xfrm>
          <a:off x="0" y="863099"/>
          <a:ext cx="83058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99872" rIns="6446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pada pembentukan sel gamet, pasangan gen (alel) akan memisah sehingga tiap gamet akan mendapatkan satu gen dari induk</a:t>
          </a:r>
          <a:endParaRPr lang="en-US" sz="2400" kern="1200"/>
        </a:p>
      </dsp:txBody>
      <dsp:txXfrm>
        <a:off x="0" y="863099"/>
        <a:ext cx="8305800" cy="1701000"/>
      </dsp:txXfrm>
    </dsp:sp>
    <dsp:sp modelId="{62D4E1EE-A69E-4B36-8226-014D62416766}">
      <dsp:nvSpPr>
        <dsp:cNvPr id="0" name=""/>
        <dsp:cNvSpPr/>
      </dsp:nvSpPr>
      <dsp:spPr>
        <a:xfrm>
          <a:off x="415290" y="508859"/>
          <a:ext cx="7376181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err="1" smtClean="0"/>
            <a:t>Hukum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Segregasi</a:t>
          </a:r>
          <a:r>
            <a:rPr lang="en-US" sz="2400" b="1" i="1" kern="1200" dirty="0" smtClean="0"/>
            <a:t>/</a:t>
          </a:r>
          <a:r>
            <a:rPr lang="en-US" sz="2400" b="1" i="1" kern="1200" dirty="0" err="1" smtClean="0"/>
            <a:t>pemisahan</a:t>
          </a:r>
          <a:r>
            <a:rPr lang="en-US" sz="2400" b="1" i="1" kern="1200" dirty="0" smtClean="0"/>
            <a:t> gen yang se-</a:t>
          </a:r>
          <a:r>
            <a:rPr lang="en-US" sz="2400" b="1" i="1" kern="1200" dirty="0" err="1" smtClean="0"/>
            <a:t>alel</a:t>
          </a:r>
          <a:r>
            <a:rPr lang="en-US" sz="2400" b="1" i="1" kern="1200" dirty="0" smtClean="0"/>
            <a:t> </a:t>
          </a:r>
          <a:endParaRPr lang="en-US" sz="2400" kern="1200" dirty="0"/>
        </a:p>
      </dsp:txBody>
      <dsp:txXfrm>
        <a:off x="449875" y="543444"/>
        <a:ext cx="7307011" cy="639310"/>
      </dsp:txXfrm>
    </dsp:sp>
    <dsp:sp modelId="{B8D86C50-7178-4AB4-A8FA-E6EA014CC6AD}">
      <dsp:nvSpPr>
        <dsp:cNvPr id="0" name=""/>
        <dsp:cNvSpPr/>
      </dsp:nvSpPr>
      <dsp:spPr>
        <a:xfrm>
          <a:off x="0" y="3047940"/>
          <a:ext cx="83058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99872" rIns="6446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Gen-gen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sepasang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alel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memisah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secara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bebas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ketika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berlangsung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pembelahan</a:t>
          </a:r>
          <a:r>
            <a:rPr lang="en-US" sz="2400" kern="1200" dirty="0" smtClean="0"/>
            <a:t> Meiosis (</a:t>
          </a:r>
          <a:r>
            <a:rPr lang="en-US" sz="2400" kern="1200" dirty="0" err="1" smtClean="0"/>
            <a:t>pembentukan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gamet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0" y="3047940"/>
        <a:ext cx="8305800" cy="1701000"/>
      </dsp:txXfrm>
    </dsp:sp>
    <dsp:sp modelId="{9FFD4B13-4FDE-486C-B58E-3B84128D2303}">
      <dsp:nvSpPr>
        <dsp:cNvPr id="0" name=""/>
        <dsp:cNvSpPr/>
      </dsp:nvSpPr>
      <dsp:spPr>
        <a:xfrm>
          <a:off x="415290" y="2693700"/>
          <a:ext cx="7356820" cy="7084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err="1" smtClean="0"/>
            <a:t>Hukum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Pengelompokan</a:t>
          </a:r>
          <a:r>
            <a:rPr lang="en-US" sz="2400" b="1" i="1" kern="1200" dirty="0" smtClean="0"/>
            <a:t> Gen </a:t>
          </a:r>
          <a:r>
            <a:rPr lang="en-US" sz="2400" b="1" i="1" kern="1200" dirty="0" err="1" smtClean="0"/>
            <a:t>secara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bebas</a:t>
          </a:r>
          <a:endParaRPr lang="en-US" sz="2400" b="1" i="1" kern="1200" dirty="0"/>
        </a:p>
      </dsp:txBody>
      <dsp:txXfrm>
        <a:off x="449875" y="2728285"/>
        <a:ext cx="728765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9B7EB-66D1-44BF-9E0B-30048281DE88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3A1F4-CFB8-48D5-8816-AD6BFC57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2121-DCB4-45BD-9E10-D74384C92E4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1037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Genetika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</a:rPr>
              <a:t>Pewarisan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sifat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87304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5410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DNA </a:t>
            </a:r>
            <a:r>
              <a:rPr lang="en-US" dirty="0" err="1" smtClean="0"/>
              <a:t>berbentuk</a:t>
            </a:r>
            <a:r>
              <a:rPr lang="en-US" dirty="0" smtClean="0"/>
              <a:t> double helix (</a:t>
            </a:r>
            <a:r>
              <a:rPr lang="en-US" i="1" dirty="0" err="1" smtClean="0"/>
              <a:t>untai</a:t>
            </a:r>
            <a:r>
              <a:rPr lang="en-US" i="1" dirty="0" smtClean="0"/>
              <a:t> </a:t>
            </a:r>
            <a:r>
              <a:rPr lang="en-US" i="1" dirty="0" err="1" smtClean="0"/>
              <a:t>ganda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wikispaces.psu.edu/download/attachments/38807951/DNA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685800"/>
            <a:ext cx="4086225" cy="5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Penyusun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Basa</a:t>
            </a:r>
            <a:r>
              <a:rPr lang="en-US" dirty="0" smtClean="0"/>
              <a:t> nitrogen :</a:t>
            </a:r>
          </a:p>
          <a:p>
            <a:pPr lvl="1"/>
            <a:r>
              <a:rPr lang="en-US" dirty="0" err="1" smtClean="0"/>
              <a:t>Purin</a:t>
            </a:r>
            <a:r>
              <a:rPr lang="en-US" dirty="0" smtClean="0"/>
              <a:t> : </a:t>
            </a:r>
            <a:r>
              <a:rPr lang="en-US" dirty="0" err="1" smtClean="0"/>
              <a:t>Adenin</a:t>
            </a:r>
            <a:r>
              <a:rPr lang="en-US" dirty="0" smtClean="0"/>
              <a:t> (A)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Guanin</a:t>
            </a:r>
            <a:r>
              <a:rPr lang="en-US" dirty="0" smtClean="0"/>
              <a:t> (G)</a:t>
            </a:r>
          </a:p>
          <a:p>
            <a:pPr lvl="1"/>
            <a:r>
              <a:rPr lang="en-US" dirty="0" err="1" smtClean="0"/>
              <a:t>Pirimidin</a:t>
            </a:r>
            <a:r>
              <a:rPr lang="en-US" dirty="0" smtClean="0"/>
              <a:t> : </a:t>
            </a:r>
            <a:r>
              <a:rPr lang="en-US" dirty="0" err="1"/>
              <a:t>Sitosin</a:t>
            </a:r>
            <a:r>
              <a:rPr lang="en-US" dirty="0"/>
              <a:t> (C 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Timin</a:t>
            </a:r>
            <a:r>
              <a:rPr lang="en-US" dirty="0" smtClean="0"/>
              <a:t> (T)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Gula</a:t>
            </a:r>
            <a:r>
              <a:rPr lang="en-US" sz="3200" dirty="0"/>
              <a:t> : </a:t>
            </a:r>
            <a:r>
              <a:rPr lang="en-US" sz="3200" dirty="0" err="1"/>
              <a:t>deoksiribosa</a:t>
            </a: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Gugus</a:t>
            </a:r>
            <a:r>
              <a:rPr lang="en-US" sz="3200" dirty="0"/>
              <a:t> </a:t>
            </a:r>
            <a:r>
              <a:rPr lang="en-US" sz="3200" dirty="0" err="1"/>
              <a:t>Fosfat</a:t>
            </a:r>
            <a:endParaRPr lang="en-US" sz="32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57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basa-basa</a:t>
            </a:r>
            <a:r>
              <a:rPr lang="en-US" sz="2800" dirty="0" smtClean="0">
                <a:latin typeface="Arial" charset="0"/>
                <a:cs typeface="Arial" charset="0"/>
              </a:rPr>
              <a:t> nitrogen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hidrogen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basa</a:t>
            </a:r>
            <a:r>
              <a:rPr lang="en-US" sz="2800" dirty="0" smtClean="0">
                <a:latin typeface="Arial" charset="0"/>
                <a:cs typeface="Arial" charset="0"/>
              </a:rPr>
              <a:t> A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T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2 </a:t>
            </a:r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basa</a:t>
            </a:r>
            <a:r>
              <a:rPr lang="en-US" sz="2800" dirty="0" smtClean="0">
                <a:latin typeface="Arial" charset="0"/>
                <a:cs typeface="Arial" charset="0"/>
              </a:rPr>
              <a:t> G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C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3 </a:t>
            </a:r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82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07258"/>
            <a:ext cx="4839944" cy="649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Basa-basa</a:t>
            </a:r>
            <a:r>
              <a:rPr lang="en-US" dirty="0" smtClean="0"/>
              <a:t> nitrogen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2856"/>
            <a:ext cx="8807896" cy="4696544"/>
          </a:xfrm>
        </p:spPr>
        <p:txBody>
          <a:bodyPr>
            <a:normAutofit/>
          </a:bodyPr>
          <a:lstStyle/>
          <a:p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Adenin</a:t>
            </a:r>
            <a:r>
              <a:rPr lang="en-US" dirty="0" smtClean="0"/>
              <a:t> (A)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Timin</a:t>
            </a:r>
            <a:r>
              <a:rPr lang="en-US" dirty="0" smtClean="0"/>
              <a:t> (T)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Guanin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(G)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berpasangan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sitosin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(C 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Basa-basa</a:t>
            </a:r>
            <a:r>
              <a:rPr lang="en-US" dirty="0" smtClean="0"/>
              <a:t> nitrogen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351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148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Sekuen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kode-kode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nitogen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gen: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: 5’-atcgtatttgggccatgtg-3’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perbanyakan</a:t>
            </a:r>
            <a:r>
              <a:rPr lang="en-US" dirty="0" smtClean="0"/>
              <a:t> DNA</a:t>
            </a:r>
          </a:p>
          <a:p>
            <a:r>
              <a:rPr lang="en-US" dirty="0" smtClean="0"/>
              <a:t>Ada 3 </a:t>
            </a:r>
            <a:r>
              <a:rPr lang="en-US" dirty="0" err="1" smtClean="0"/>
              <a:t>tipe</a:t>
            </a:r>
            <a:r>
              <a:rPr lang="en-US" dirty="0" smtClean="0"/>
              <a:t> :</a:t>
            </a:r>
          </a:p>
          <a:p>
            <a:pPr lvl="1"/>
            <a:r>
              <a:rPr lang="en-US" b="1" i="1" dirty="0" err="1" smtClean="0"/>
              <a:t>Konservatif</a:t>
            </a:r>
            <a:r>
              <a:rPr lang="en-US" dirty="0" smtClean="0"/>
              <a:t> : </a:t>
            </a:r>
            <a:r>
              <a:rPr lang="en-US" dirty="0" err="1" smtClean="0"/>
              <a:t>Kedua</a:t>
            </a:r>
            <a:r>
              <a:rPr lang="en-US" dirty="0" smtClean="0"/>
              <a:t> DNA “</a:t>
            </a:r>
            <a:r>
              <a:rPr lang="en-US" dirty="0" err="1" smtClean="0"/>
              <a:t>induk</a:t>
            </a:r>
            <a:r>
              <a:rPr lang="en-US" dirty="0" smtClean="0"/>
              <a:t>” </a:t>
            </a:r>
            <a:r>
              <a:rPr lang="en-US" dirty="0" err="1" smtClean="0"/>
              <a:t>menyatu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pita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pPr lvl="1"/>
            <a:r>
              <a:rPr lang="en-US" b="1" i="1" dirty="0" smtClean="0"/>
              <a:t>Semi </a:t>
            </a:r>
            <a:r>
              <a:rPr lang="en-US" b="1" i="1" dirty="0" err="1" smtClean="0"/>
              <a:t>konservatif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Kedua</a:t>
            </a:r>
            <a:r>
              <a:rPr lang="en-US" dirty="0" smtClean="0"/>
              <a:t> DNA “</a:t>
            </a:r>
            <a:r>
              <a:rPr lang="en-US" dirty="0" err="1" smtClean="0"/>
              <a:t>induk</a:t>
            </a:r>
            <a:r>
              <a:rPr lang="en-US" dirty="0" smtClean="0"/>
              <a:t>”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pita DNA </a:t>
            </a:r>
            <a:r>
              <a:rPr lang="en-US" dirty="0" err="1" smtClean="0"/>
              <a:t>baru</a:t>
            </a:r>
            <a:endParaRPr lang="en-US" dirty="0" smtClean="0"/>
          </a:p>
          <a:p>
            <a:pPr lvl="1"/>
            <a:r>
              <a:rPr lang="en-US" b="1" i="1" dirty="0" err="1" smtClean="0"/>
              <a:t>Dispersif</a:t>
            </a:r>
            <a:r>
              <a:rPr lang="en-US" dirty="0" smtClean="0"/>
              <a:t> : </a:t>
            </a:r>
            <a:r>
              <a:rPr lang="en-US" dirty="0" err="1" smtClean="0"/>
              <a:t>Kedua</a:t>
            </a:r>
            <a:r>
              <a:rPr lang="en-US" dirty="0" smtClean="0"/>
              <a:t> pita DNA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pita DNA “</a:t>
            </a:r>
            <a:r>
              <a:rPr lang="en-US" dirty="0" err="1" smtClean="0"/>
              <a:t>induk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2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0"/>
            <a:ext cx="50292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99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55342"/>
              </p:ext>
            </p:extLst>
          </p:nvPr>
        </p:nvGraphicFramePr>
        <p:xfrm>
          <a:off x="748995" y="1837706"/>
          <a:ext cx="7391400" cy="36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05200" y="5617331"/>
            <a:ext cx="4724400" cy="1088269"/>
            <a:chOff x="3191256" y="6112256"/>
            <a:chExt cx="5266944" cy="1088268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5280594" y="4022918"/>
              <a:ext cx="1088268" cy="5266944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3191256" y="6112256"/>
              <a:ext cx="5213819" cy="982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/>
              <a:r>
                <a:rPr lang="en-US" sz="2400" dirty="0" err="1"/>
                <a:t>Berperan</a:t>
              </a:r>
              <a:r>
                <a:rPr lang="en-US" sz="2400" dirty="0"/>
                <a:t> </a:t>
              </a:r>
              <a:r>
                <a:rPr lang="en-US" sz="2400" dirty="0" err="1"/>
                <a:t>dalam</a:t>
              </a:r>
              <a:r>
                <a:rPr lang="en-US" sz="2400" dirty="0"/>
                <a:t> </a:t>
              </a:r>
              <a:r>
                <a:rPr lang="en-US" sz="2400" dirty="0" err="1"/>
                <a:t>inisiasi</a:t>
              </a:r>
              <a:r>
                <a:rPr lang="en-US" sz="2400" dirty="0"/>
                <a:t>/</a:t>
              </a:r>
              <a:r>
                <a:rPr lang="en-US" sz="2400" dirty="0" err="1"/>
                <a:t>permulaan</a:t>
              </a:r>
              <a:r>
                <a:rPr lang="en-US" sz="2400" dirty="0"/>
                <a:t> </a:t>
              </a:r>
              <a:r>
                <a:rPr lang="en-US" sz="2400" dirty="0" err="1"/>
                <a:t>pembentukan</a:t>
              </a:r>
              <a:r>
                <a:rPr lang="en-US" sz="2400" dirty="0"/>
                <a:t> pita DNA </a:t>
              </a:r>
              <a:r>
                <a:rPr lang="en-US" sz="2400" dirty="0" err="1"/>
                <a:t>baru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5556631"/>
            <a:ext cx="2694427" cy="1148969"/>
            <a:chOff x="0" y="2858766"/>
            <a:chExt cx="2962656" cy="1360335"/>
          </a:xfrm>
          <a:solidFill>
            <a:schemeClr val="accent4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858766"/>
              <a:ext cx="2962656" cy="13603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66406" y="2925172"/>
              <a:ext cx="2829844" cy="12275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/>
              <a:r>
                <a:rPr lang="en-US" sz="2800" dirty="0" err="1"/>
                <a:t>Primase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39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11430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b="1" i="1" dirty="0" err="1" smtClean="0"/>
              <a:t>genetika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gen (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48" y="3657600"/>
            <a:ext cx="3863252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1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DNA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4974"/>
            <a:ext cx="7467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Topoisomerase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11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pengikat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Helikase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33762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Primase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8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297363"/>
          </a:xfrm>
        </p:spPr>
        <p:txBody>
          <a:bodyPr/>
          <a:lstStyle/>
          <a:p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polimerase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berperan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pemanjangan</a:t>
            </a:r>
            <a:r>
              <a:rPr lang="en-US" dirty="0" smtClean="0">
                <a:sym typeface="Wingdings" pitchFamily="2" charset="2"/>
              </a:rPr>
              <a:t> pita DNA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543800" cy="55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69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penempelan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DNA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“</a:t>
            </a:r>
            <a:r>
              <a:rPr lang="en-US" dirty="0" err="1" smtClean="0"/>
              <a:t>cetakan</a:t>
            </a:r>
            <a:r>
              <a:rPr lang="en-US" dirty="0" smtClean="0"/>
              <a:t>” DNA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1 </a:t>
            </a:r>
            <a:r>
              <a:rPr lang="en-US" dirty="0" err="1" smtClean="0"/>
              <a:t>dalam</a:t>
            </a:r>
            <a:r>
              <a:rPr lang="en-US" dirty="0" smtClean="0"/>
              <a:t> 100.000 DNA</a:t>
            </a:r>
          </a:p>
          <a:p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polimerase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proofreading DNA)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9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nitrogen DNA </a:t>
            </a:r>
            <a:r>
              <a:rPr lang="en-US" dirty="0" err="1" smtClean="0"/>
              <a:t>mengkode</a:t>
            </a:r>
            <a:r>
              <a:rPr lang="en-US" dirty="0" smtClean="0"/>
              <a:t> 1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Kodon</a:t>
            </a:r>
            <a:endParaRPr lang="en-US" b="1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ATG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Metionin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42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/>
          <a:lstStyle/>
          <a:p>
            <a:r>
              <a:rPr lang="en-US" dirty="0" err="1" smtClean="0"/>
              <a:t>Kodon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2575"/>
            <a:ext cx="4834196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6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Sintesis</a:t>
            </a:r>
            <a:r>
              <a:rPr lang="en-US" dirty="0" smtClean="0"/>
              <a:t>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Melalui</a:t>
            </a:r>
            <a:r>
              <a:rPr lang="en-US" dirty="0" smtClean="0"/>
              <a:t> 2 </a:t>
            </a:r>
            <a:r>
              <a:rPr lang="en-US" dirty="0" err="1" smtClean="0"/>
              <a:t>tahap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RNA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DNA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Translasi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polipeptida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kodon</a:t>
            </a:r>
            <a:r>
              <a:rPr lang="en-US" dirty="0" smtClean="0">
                <a:sym typeface="Wingdings" pitchFamily="2" charset="2"/>
              </a:rPr>
              <a:t> RNA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2628900" lvl="1" indent="0">
              <a:buNone/>
            </a:pPr>
            <a:r>
              <a:rPr lang="en-US" sz="3200" dirty="0" smtClean="0">
                <a:sym typeface="Wingdings" pitchFamily="2" charset="2"/>
              </a:rPr>
              <a:t>CENTRAL DOGMA</a:t>
            </a:r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962400" y="3657600"/>
            <a:ext cx="990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3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RNA (Ribonucleic Acid)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Penyusunnya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Basa</a:t>
            </a:r>
            <a:r>
              <a:rPr lang="en-US" dirty="0"/>
              <a:t> nitrogen :</a:t>
            </a:r>
          </a:p>
          <a:p>
            <a:pPr lvl="2"/>
            <a:r>
              <a:rPr lang="en-US" dirty="0" err="1"/>
              <a:t>Purin</a:t>
            </a:r>
            <a:r>
              <a:rPr lang="en-US" dirty="0"/>
              <a:t> : </a:t>
            </a:r>
            <a:r>
              <a:rPr lang="en-US" dirty="0" err="1"/>
              <a:t>Adenin</a:t>
            </a:r>
            <a:r>
              <a:rPr lang="en-US" dirty="0"/>
              <a:t> (A)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Guanin</a:t>
            </a:r>
            <a:r>
              <a:rPr lang="en-US" dirty="0"/>
              <a:t> (G)</a:t>
            </a:r>
          </a:p>
          <a:p>
            <a:pPr lvl="2"/>
            <a:r>
              <a:rPr lang="en-US" dirty="0" err="1"/>
              <a:t>Pirimidin</a:t>
            </a:r>
            <a:r>
              <a:rPr lang="en-US" dirty="0"/>
              <a:t> : </a:t>
            </a:r>
            <a:r>
              <a:rPr lang="en-US" dirty="0" err="1" smtClean="0"/>
              <a:t>Urasil</a:t>
            </a:r>
            <a:r>
              <a:rPr lang="en-US" dirty="0" smtClean="0"/>
              <a:t> (U 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Timin</a:t>
            </a:r>
            <a:r>
              <a:rPr lang="en-US" dirty="0"/>
              <a:t> (T)</a:t>
            </a:r>
          </a:p>
          <a:p>
            <a:pPr lvl="1"/>
            <a:r>
              <a:rPr lang="en-US" dirty="0" err="1"/>
              <a:t>Gula</a:t>
            </a:r>
            <a:r>
              <a:rPr lang="en-US" dirty="0"/>
              <a:t> : </a:t>
            </a:r>
            <a:r>
              <a:rPr lang="en-US" dirty="0" err="1"/>
              <a:t>ribosa</a:t>
            </a:r>
            <a:endParaRPr lang="en-US" dirty="0"/>
          </a:p>
          <a:p>
            <a:pPr lvl="1"/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Fosfat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983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6518"/>
            <a:ext cx="4953000" cy="522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8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1" y="1371600"/>
            <a:ext cx="44862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6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8836" y="2967335"/>
            <a:ext cx="558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Hukum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Mendel???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03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08038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DNA : </a:t>
            </a:r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Kloning</a:t>
            </a:r>
            <a:r>
              <a:rPr lang="en-US" b="1" i="1" dirty="0" smtClean="0"/>
              <a:t> gen (cloning)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DNA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31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81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Kloning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 Dolly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1"/>
            <a:ext cx="200273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57598"/>
            <a:ext cx="6248400" cy="39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13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DNA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b="1" i="1" dirty="0" smtClean="0"/>
              <a:t>Diagnosis </a:t>
            </a:r>
            <a:r>
              <a:rPr lang="en-US" b="1" i="1" dirty="0" err="1" smtClean="0"/>
              <a:t>suatu</a:t>
            </a:r>
            <a:r>
              <a:rPr lang="en-US" b="1" i="1" dirty="0" smtClean="0"/>
              <a:t> </a:t>
            </a:r>
            <a:r>
              <a:rPr lang="en-US" b="1" i="1" dirty="0" err="1" smtClean="0"/>
              <a:t>penyakit</a:t>
            </a:r>
            <a:r>
              <a:rPr lang="en-US" b="1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infeksi</a:t>
            </a:r>
            <a:r>
              <a:rPr lang="en-US" dirty="0" smtClean="0">
                <a:sym typeface="Wingdings" pitchFamily="2" charset="2"/>
              </a:rPr>
              <a:t> HIV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tuberkulosis</a:t>
            </a:r>
            <a:endParaRPr lang="en-US" dirty="0" smtClean="0">
              <a:sym typeface="Wingdings" pitchFamily="2" charset="2"/>
            </a:endParaRPr>
          </a:p>
          <a:p>
            <a:r>
              <a:rPr lang="en-US" b="1" i="1" dirty="0" err="1" smtClean="0">
                <a:sym typeface="Wingdings" pitchFamily="2" charset="2"/>
              </a:rPr>
              <a:t>Terapi</a:t>
            </a:r>
            <a:r>
              <a:rPr lang="en-US" b="1" i="1" dirty="0" smtClean="0">
                <a:sym typeface="Wingdings" pitchFamily="2" charset="2"/>
              </a:rPr>
              <a:t> gen </a:t>
            </a:r>
            <a:r>
              <a:rPr lang="en-US" b="1" i="1" dirty="0" err="1" smtClean="0">
                <a:sym typeface="Wingdings" pitchFamily="2" charset="2"/>
              </a:rPr>
              <a:t>pada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manusia</a:t>
            </a:r>
            <a:endParaRPr lang="en-US" b="1" i="1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Memasukkan</a:t>
            </a:r>
            <a:r>
              <a:rPr lang="en-US" dirty="0" smtClean="0">
                <a:sym typeface="Wingdings" pitchFamily="2" charset="2"/>
              </a:rPr>
              <a:t> gen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sehat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orang yang </a:t>
            </a:r>
            <a:r>
              <a:rPr lang="en-US" dirty="0" err="1" smtClean="0">
                <a:sym typeface="Wingdings" pitchFamily="2" charset="2"/>
              </a:rPr>
              <a:t>sakit</a:t>
            </a:r>
            <a:endParaRPr lang="en-US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i="1" dirty="0" err="1">
                <a:sym typeface="Wingdings" pitchFamily="2" charset="2"/>
              </a:rPr>
              <a:t>Produksi</a:t>
            </a:r>
            <a:r>
              <a:rPr lang="en-US" sz="3200" b="1" i="1" dirty="0">
                <a:sym typeface="Wingdings" pitchFamily="2" charset="2"/>
              </a:rPr>
              <a:t> </a:t>
            </a:r>
            <a:r>
              <a:rPr lang="en-US" sz="3200" b="1" i="1" dirty="0" err="1" smtClean="0">
                <a:sym typeface="Wingdings" pitchFamily="2" charset="2"/>
              </a:rPr>
              <a:t>obat-obatan</a:t>
            </a:r>
            <a:endParaRPr lang="en-US" sz="3200" b="1" i="1" dirty="0" smtClean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Produksi</a:t>
            </a:r>
            <a:r>
              <a:rPr lang="en-US" dirty="0">
                <a:sym typeface="Wingdings" pitchFamily="2" charset="2"/>
              </a:rPr>
              <a:t> protein </a:t>
            </a:r>
            <a:r>
              <a:rPr lang="en-US" dirty="0" err="1">
                <a:sym typeface="Wingdings" pitchFamily="2" charset="2"/>
              </a:rPr>
              <a:t>tertentu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proses </a:t>
            </a:r>
            <a:r>
              <a:rPr lang="en-US" dirty="0" err="1">
                <a:sym typeface="Wingdings" pitchFamily="2" charset="2"/>
              </a:rPr>
              <a:t>kloning</a:t>
            </a:r>
            <a:r>
              <a:rPr lang="en-US" dirty="0">
                <a:sym typeface="Wingdings" pitchFamily="2" charset="2"/>
              </a:rPr>
              <a:t> DNA, </a:t>
            </a:r>
            <a:r>
              <a:rPr lang="en-US" dirty="0" err="1">
                <a:sym typeface="Wingdings" pitchFamily="2" charset="2"/>
              </a:rPr>
              <a:t>mis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sym typeface="Wingdings" pitchFamily="2" charset="2"/>
              </a:rPr>
              <a:t>produksi</a:t>
            </a:r>
            <a:r>
              <a:rPr lang="en-US" dirty="0">
                <a:sym typeface="Wingdings" pitchFamily="2" charset="2"/>
              </a:rPr>
              <a:t> insulin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DNA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 err="1" smtClean="0"/>
              <a:t>Sebagai</a:t>
            </a:r>
            <a:r>
              <a:rPr lang="en-US" b="1" i="1" dirty="0" smtClean="0"/>
              <a:t> </a:t>
            </a:r>
            <a:r>
              <a:rPr lang="en-US" b="1" i="1" dirty="0" err="1" smtClean="0"/>
              <a:t>bukti</a:t>
            </a:r>
            <a:r>
              <a:rPr lang="en-US" b="1" i="1" dirty="0" smtClean="0"/>
              <a:t> </a:t>
            </a:r>
            <a:r>
              <a:rPr lang="en-US" b="1" i="1" dirty="0" err="1" smtClean="0"/>
              <a:t>forensik</a:t>
            </a:r>
            <a:endParaRPr lang="en-US" b="1" i="1" dirty="0" smtClean="0"/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i="1" dirty="0" err="1"/>
              <a:t>Teknologi</a:t>
            </a:r>
            <a:r>
              <a:rPr lang="en-US" sz="3200" b="1" i="1" dirty="0"/>
              <a:t> </a:t>
            </a:r>
            <a:r>
              <a:rPr lang="en-US" sz="3200" b="1" i="1" dirty="0" err="1"/>
              <a:t>pengolahan</a:t>
            </a:r>
            <a:r>
              <a:rPr lang="en-US" sz="3200" b="1" i="1" dirty="0"/>
              <a:t> </a:t>
            </a:r>
            <a:r>
              <a:rPr lang="en-US" sz="3200" b="1" i="1" dirty="0" err="1"/>
              <a:t>limbah</a:t>
            </a:r>
            <a:endParaRPr lang="en-US" sz="3200" b="1" i="1" dirty="0"/>
          </a:p>
          <a:p>
            <a:pPr lvl="1"/>
            <a:r>
              <a:rPr lang="en-US" dirty="0" err="1" smtClean="0"/>
              <a:t>Memasukkan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i="1" dirty="0" err="1"/>
              <a:t>Manfaat</a:t>
            </a:r>
            <a:r>
              <a:rPr lang="en-US" sz="3200" b="1" i="1" dirty="0"/>
              <a:t> di </a:t>
            </a:r>
            <a:r>
              <a:rPr lang="en-US" sz="3200" b="1" i="1" dirty="0" err="1"/>
              <a:t>bidang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pertanian</a:t>
            </a:r>
            <a:endParaRPr lang="en-US" sz="3200" b="1" i="1" dirty="0" smtClean="0"/>
          </a:p>
          <a:p>
            <a:pPr lvl="1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kloning</a:t>
            </a:r>
            <a:r>
              <a:rPr lang="en-US" dirty="0"/>
              <a:t> DNA</a:t>
            </a:r>
          </a:p>
        </p:txBody>
      </p:sp>
    </p:spTree>
    <p:extLst>
      <p:ext uri="{BB962C8B-B14F-4D97-AF65-F5344CB8AC3E}">
        <p14:creationId xmlns:p14="http://schemas.microsoft.com/office/powerpoint/2010/main" val="3340480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3749" y="2967335"/>
            <a:ext cx="3856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</a:t>
            </a:r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05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Mendel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 smtClean="0"/>
          </a:p>
          <a:p>
            <a:pPr lvl="1"/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varietas</a:t>
            </a:r>
            <a:endParaRPr lang="en-US" dirty="0" smtClean="0"/>
          </a:p>
          <a:p>
            <a:pPr lvl="1"/>
            <a:r>
              <a:rPr lang="en-US" dirty="0" smtClean="0"/>
              <a:t>Kecil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ditumbuhkan</a:t>
            </a:r>
            <a:endParaRPr lang="en-US" dirty="0" smtClean="0"/>
          </a:p>
          <a:p>
            <a:pPr lvl="1"/>
            <a:r>
              <a:rPr lang="en-US" dirty="0" smtClean="0"/>
              <a:t>Organ-organ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981200"/>
            <a:ext cx="35242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Percobaan</a:t>
            </a:r>
            <a:r>
              <a:rPr lang="en-US" dirty="0" smtClean="0"/>
              <a:t> I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71600"/>
            <a:ext cx="7239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91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54402065"/>
              </p:ext>
            </p:extLst>
          </p:nvPr>
        </p:nvGraphicFramePr>
        <p:xfrm>
          <a:off x="609600" y="13716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1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" y="-381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76200" y="1112837"/>
            <a:ext cx="5334000" cy="46021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Penelitian</a:t>
            </a:r>
            <a:r>
              <a:rPr lang="en-US" sz="2800" dirty="0" smtClean="0">
                <a:latin typeface="Arial" charset="0"/>
                <a:cs typeface="Arial" charset="0"/>
              </a:rPr>
              <a:t> yang </a:t>
            </a:r>
            <a:r>
              <a:rPr lang="en-US" sz="2800" dirty="0" err="1" smtClean="0">
                <a:latin typeface="Arial" charset="0"/>
                <a:cs typeface="Arial" charset="0"/>
              </a:rPr>
              <a:t>mengungkap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adanya</a:t>
            </a:r>
            <a:r>
              <a:rPr lang="en-US" sz="2800" dirty="0" smtClean="0">
                <a:latin typeface="Arial" charset="0"/>
                <a:cs typeface="Arial" charset="0"/>
              </a:rPr>
              <a:t> DNA </a:t>
            </a:r>
            <a:r>
              <a:rPr lang="en-US" sz="2800" dirty="0" err="1" smtClean="0">
                <a:latin typeface="Arial" charset="0"/>
                <a:cs typeface="Arial" charset="0"/>
              </a:rPr>
              <a:t>sebagai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informasi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genetik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dimulai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sejak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tahun</a:t>
            </a:r>
            <a:r>
              <a:rPr lang="en-US" sz="2800" dirty="0" smtClean="0">
                <a:latin typeface="Arial" charset="0"/>
                <a:cs typeface="Arial" charset="0"/>
              </a:rPr>
              <a:t> 1800-an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dimulai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penelitian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Friedrich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Miescher</a:t>
            </a:r>
            <a:endParaRPr lang="en-US" sz="2400" i="1" dirty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Ada pula </a:t>
            </a:r>
            <a:r>
              <a:rPr lang="en-US" sz="2800" dirty="0" err="1" smtClean="0">
                <a:latin typeface="Arial" charset="0"/>
                <a:cs typeface="Arial" charset="0"/>
              </a:rPr>
              <a:t>penelitian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oleh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Phoebus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Levene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Erwin Chargaff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mengenai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komposisi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penyusun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DNA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Yang paling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dikenal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Watson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Crick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(1950-an)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menyatakan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struktur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DNA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seperti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kita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kenal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selama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6890"/>
            <a:ext cx="323964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3360" y="5105400"/>
            <a:ext cx="36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Watson </a:t>
            </a:r>
            <a:r>
              <a:rPr lang="en-US" dirty="0" err="1" smtClean="0"/>
              <a:t>dan</a:t>
            </a:r>
            <a:r>
              <a:rPr lang="en-US" dirty="0" smtClean="0"/>
              <a:t> Crick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69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440531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itu</a:t>
            </a:r>
            <a:r>
              <a:rPr lang="en-US" sz="3200" dirty="0" smtClean="0">
                <a:latin typeface="Arial" charset="0"/>
                <a:cs typeface="Arial" charset="0"/>
              </a:rPr>
              <a:t> DNA?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Deoxyribose</a:t>
            </a:r>
            <a:r>
              <a:rPr lang="en-US" i="1" dirty="0" smtClean="0"/>
              <a:t> Nucleic Acid</a:t>
            </a:r>
          </a:p>
          <a:p>
            <a:r>
              <a:rPr lang="en-US" dirty="0" err="1" smtClean="0"/>
              <a:t>Adalah</a:t>
            </a:r>
            <a:r>
              <a:rPr lang="en-US" dirty="0" smtClean="0"/>
              <a:t> material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Gula</a:t>
            </a:r>
            <a:r>
              <a:rPr lang="en-US" dirty="0" smtClean="0"/>
              <a:t> (</a:t>
            </a:r>
            <a:r>
              <a:rPr lang="en-US" dirty="0" err="1" smtClean="0"/>
              <a:t>deoksiribosa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fosfat</a:t>
            </a:r>
            <a:endParaRPr lang="en-US" dirty="0" smtClean="0"/>
          </a:p>
          <a:p>
            <a:pPr lvl="1"/>
            <a:r>
              <a:rPr lang="en-US" dirty="0" err="1" smtClean="0"/>
              <a:t>Basa</a:t>
            </a:r>
            <a:r>
              <a:rPr lang="en-US" dirty="0" smtClean="0"/>
              <a:t> nitrogen (</a:t>
            </a:r>
            <a:r>
              <a:rPr lang="en-US" dirty="0" err="1" smtClean="0"/>
              <a:t>Timin</a:t>
            </a:r>
            <a:r>
              <a:rPr lang="en-US" dirty="0" smtClean="0"/>
              <a:t>, </a:t>
            </a:r>
            <a:r>
              <a:rPr lang="en-US" dirty="0" err="1" smtClean="0"/>
              <a:t>sitosin</a:t>
            </a:r>
            <a:r>
              <a:rPr lang="en-US" dirty="0" smtClean="0"/>
              <a:t>, </a:t>
            </a:r>
            <a:r>
              <a:rPr lang="en-US" dirty="0" err="1" smtClean="0"/>
              <a:t>guanin</a:t>
            </a:r>
            <a:r>
              <a:rPr lang="en-US" dirty="0" smtClean="0"/>
              <a:t>, </a:t>
            </a:r>
            <a:r>
              <a:rPr lang="en-US" dirty="0" err="1" smtClean="0"/>
              <a:t>adenin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2195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740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686</Words>
  <Application>Microsoft Office PowerPoint</Application>
  <PresentationFormat>On-screen Show (4:3)</PresentationFormat>
  <Paragraphs>118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Apa itu genetika?</vt:lpstr>
      <vt:lpstr>PowerPoint Presentation</vt:lpstr>
      <vt:lpstr>Mendel dan percobaan kacang polong</vt:lpstr>
      <vt:lpstr>Percobaan I Mendel</vt:lpstr>
      <vt:lpstr>PowerPoint Presentation</vt:lpstr>
      <vt:lpstr>Hukum Mendel</vt:lpstr>
      <vt:lpstr>PowerPoint Presentation</vt:lpstr>
      <vt:lpstr>Apa itu DNA?</vt:lpstr>
      <vt:lpstr>Apa itu DNA?</vt:lpstr>
      <vt:lpstr>Penyusun DNA</vt:lpstr>
      <vt:lpstr>Ikatan antara basa nitrogen</vt:lpstr>
      <vt:lpstr>PowerPoint Presentation</vt:lpstr>
      <vt:lpstr>Basa-basa nitrogen saling berpasangan</vt:lpstr>
      <vt:lpstr>Basa-basa nitrogen saling berpasangan</vt:lpstr>
      <vt:lpstr>Sekuen DNA</vt:lpstr>
      <vt:lpstr>Replikasi DNA</vt:lpstr>
      <vt:lpstr>PowerPoint Presentation</vt:lpstr>
      <vt:lpstr>Beberapa enzim yang berperan dalam replikasi DNA</vt:lpstr>
      <vt:lpstr>Beberapa enzim yang berperan dalam replikasi DNA </vt:lpstr>
      <vt:lpstr>PowerPoint Presentation</vt:lpstr>
      <vt:lpstr>Replikasi DNA</vt:lpstr>
      <vt:lpstr>Perbaikan Kesalahan Replikasi DNA</vt:lpstr>
      <vt:lpstr>Kodon</vt:lpstr>
      <vt:lpstr>Kodon</vt:lpstr>
      <vt:lpstr>Sintesis Protein</vt:lpstr>
      <vt:lpstr>RNA (Ribonucleic Acid)</vt:lpstr>
      <vt:lpstr>Proses transkripsi</vt:lpstr>
      <vt:lpstr>Proses Translasi </vt:lpstr>
      <vt:lpstr>Teknologi DNA : Kloning gen</vt:lpstr>
      <vt:lpstr>PowerPoint Presentation</vt:lpstr>
      <vt:lpstr>Kloning gen pada domba Dolly</vt:lpstr>
      <vt:lpstr>Penggunaan Teknologi DNA dalam Kegiatan Sehari-hari</vt:lpstr>
      <vt:lpstr>Penggunaan Teknologi DNA dalam Kegiatan Sehari-hari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58</cp:revision>
  <dcterms:created xsi:type="dcterms:W3CDTF">2016-11-22T00:21:23Z</dcterms:created>
  <dcterms:modified xsi:type="dcterms:W3CDTF">2017-07-10T07:49:19Z</dcterms:modified>
</cp:coreProperties>
</file>