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3"/>
  </p:notesMasterIdLst>
  <p:sldIdLst>
    <p:sldId id="256" r:id="rId2"/>
    <p:sldId id="319" r:id="rId3"/>
    <p:sldId id="258" r:id="rId4"/>
    <p:sldId id="280" r:id="rId5"/>
    <p:sldId id="281" r:id="rId6"/>
    <p:sldId id="282" r:id="rId7"/>
    <p:sldId id="320" r:id="rId8"/>
    <p:sldId id="288" r:id="rId9"/>
    <p:sldId id="290" r:id="rId10"/>
    <p:sldId id="292" r:id="rId11"/>
    <p:sldId id="293" r:id="rId12"/>
    <p:sldId id="322" r:id="rId13"/>
    <p:sldId id="323" r:id="rId14"/>
    <p:sldId id="321" r:id="rId15"/>
    <p:sldId id="325" r:id="rId16"/>
    <p:sldId id="328" r:id="rId17"/>
    <p:sldId id="332" r:id="rId18"/>
    <p:sldId id="330" r:id="rId19"/>
    <p:sldId id="329" r:id="rId20"/>
    <p:sldId id="331" r:id="rId21"/>
    <p:sldId id="333" r:id="rId22"/>
    <p:sldId id="334" r:id="rId23"/>
    <p:sldId id="335" r:id="rId24"/>
    <p:sldId id="338" r:id="rId25"/>
    <p:sldId id="339" r:id="rId26"/>
    <p:sldId id="337" r:id="rId27"/>
    <p:sldId id="340" r:id="rId28"/>
    <p:sldId id="341" r:id="rId29"/>
    <p:sldId id="348" r:id="rId30"/>
    <p:sldId id="342" r:id="rId31"/>
    <p:sldId id="344" r:id="rId32"/>
    <p:sldId id="343" r:id="rId33"/>
    <p:sldId id="345" r:id="rId34"/>
    <p:sldId id="346" r:id="rId35"/>
    <p:sldId id="347" r:id="rId36"/>
    <p:sldId id="349" r:id="rId37"/>
    <p:sldId id="350" r:id="rId38"/>
    <p:sldId id="351" r:id="rId39"/>
    <p:sldId id="352" r:id="rId40"/>
    <p:sldId id="353" r:id="rId41"/>
    <p:sldId id="31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3B6EF-635D-42BA-A3EC-BFD7D52200A5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34675-425A-4728-BA1D-812C650AB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56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G:\Bu%20Imbang%20New\lipid-lanjut_files\lipid_files\glycer3.gi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G:\Bu%20Imbang%20New\lipid-lanjut_files\lipid_files\spmyelin.gi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829761"/>
          </a:xfrm>
        </p:spPr>
        <p:txBody>
          <a:bodyPr/>
          <a:lstStyle/>
          <a:p>
            <a:r>
              <a:rPr lang="id-ID" sz="6000" dirty="0" smtClean="0">
                <a:latin typeface="Arial" pitchFamily="34" charset="0"/>
                <a:cs typeface="Arial" pitchFamily="34" charset="0"/>
              </a:rPr>
              <a:t>MOLEKUL BIOLOGI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199704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latin typeface="Arial Black" pitchFamily="34" charset="0"/>
              </a:rPr>
              <a:t>Ariyo</a:t>
            </a:r>
            <a:r>
              <a:rPr lang="en-US" sz="4400" dirty="0" smtClean="0">
                <a:latin typeface="Arial Black" pitchFamily="34" charset="0"/>
              </a:rPr>
              <a:t> </a:t>
            </a:r>
            <a:r>
              <a:rPr lang="en-US" sz="4400" dirty="0" err="1" smtClean="0">
                <a:latin typeface="Arial Black" pitchFamily="34" charset="0"/>
              </a:rPr>
              <a:t>Prabowo</a:t>
            </a:r>
            <a:r>
              <a:rPr lang="id-ID" sz="4400" dirty="0" smtClean="0">
                <a:latin typeface="Arial Black" pitchFamily="34" charset="0"/>
              </a:rPr>
              <a:t> M.Si.</a:t>
            </a:r>
            <a:endParaRPr lang="en-US" sz="4400" dirty="0" smtClean="0">
              <a:latin typeface="Arial Black" pitchFamily="34" charset="0"/>
            </a:endParaRPr>
          </a:p>
          <a:p>
            <a:endParaRPr lang="en-US" sz="4400" dirty="0">
              <a:latin typeface="Arial Black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53440" y="4191000"/>
            <a:ext cx="77724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endParaRPr lang="en-US" sz="4400" dirty="0" smtClean="0"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POLISAKARIDA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/>
          </a:bodyPr>
          <a:lstStyle/>
          <a:p>
            <a:pPr algn="just"/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Memiliki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berat molekul yang besar dengan struktur 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rantai panjang</a:t>
            </a:r>
            <a:endParaRPr lang="id-ID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sv-SE" sz="2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v-SE" sz="2600" dirty="0" smtClean="0">
                <a:latin typeface="Arial" pitchFamily="34" charset="0"/>
                <a:cs typeface="Arial" pitchFamily="34" charset="0"/>
              </a:rPr>
              <a:t>Terdapat dua macam polisakarida :</a:t>
            </a:r>
          </a:p>
          <a:p>
            <a:pPr marL="623888" indent="-258763" algn="just">
              <a:buFont typeface="+mj-lt"/>
              <a:buAutoNum type="arabicPeriod"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Homopolisakarida = terdiri dari satu jenis monomer yaitu dalam pati (unit glukosa)</a:t>
            </a:r>
          </a:p>
          <a:p>
            <a:pPr marL="623888" indent="-258763" algn="just">
              <a:buFont typeface="+mj-lt"/>
              <a:buAutoNum type="arabicPeriod"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Heteropolisakarida = terdiri lebih dari satu macam monomer yaitu dalam asam Hialuronat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86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POLISAKARIDA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/>
          </a:bodyPr>
          <a:lstStyle/>
          <a:p>
            <a:pPr algn="just"/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457200" indent="0" algn="just">
              <a:buNone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Polisakarida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memiliki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fungsi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 marL="623888" indent="-166688" algn="just">
              <a:buFont typeface="+mj-lt"/>
              <a:buAutoNum type="arabicPeriod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Penyimpan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bahan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bakar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sel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→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glikogen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623888" indent="-166688" algn="just">
              <a:buFont typeface="+mj-lt"/>
              <a:buAutoNum type="arabicPeriod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Pembentukan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unsur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struktural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ekstraseluler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dinding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sel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berupa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selulosa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623888" indent="-166688" algn="just">
              <a:buFont typeface="+mj-lt"/>
              <a:buAutoNum type="arabicPeriod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623888" indent="-166688" algn="just">
              <a:buFont typeface="+mj-lt"/>
              <a:buAutoNum type="arabicPeriod"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30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POLISAKARIDA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/>
          </a:bodyPr>
          <a:lstStyle/>
          <a:p>
            <a:pPr algn="just"/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457200" indent="0" algn="just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623888" indent="-166688" algn="just">
              <a:buFont typeface="+mj-lt"/>
              <a:buAutoNum type="arabicPeriod"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86" y="1600200"/>
            <a:ext cx="8523872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-381000" y="5649208"/>
            <a:ext cx="9525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d-ID" sz="2800" smtClean="0">
                <a:latin typeface="Arial" pitchFamily="34" charset="0"/>
                <a:cs typeface="Arial" pitchFamily="34" charset="0"/>
              </a:rPr>
              <a:t>	</a:t>
            </a:r>
            <a:r>
              <a:rPr lang="id-ID" sz="1300" smtClean="0">
                <a:latin typeface="Arial" pitchFamily="34" charset="0"/>
                <a:cs typeface="Arial" pitchFamily="34" charset="0"/>
              </a:rPr>
              <a:t>Campbell, et.al., (2008). </a:t>
            </a:r>
            <a:r>
              <a:rPr lang="id-ID" sz="1300" i="1" smtClean="0">
                <a:latin typeface="Arial" pitchFamily="34" charset="0"/>
                <a:cs typeface="Arial" pitchFamily="34" charset="0"/>
              </a:rPr>
              <a:t>Campbell Biology</a:t>
            </a:r>
            <a:r>
              <a:rPr lang="id-ID" sz="1300" smtClean="0">
                <a:latin typeface="Arial" pitchFamily="34" charset="0"/>
                <a:cs typeface="Arial" pitchFamily="34" charset="0"/>
              </a:rPr>
              <a:t>. Biology. 9</a:t>
            </a:r>
            <a:r>
              <a:rPr lang="id-ID" sz="1300" baseline="30000" smtClean="0">
                <a:latin typeface="Arial" pitchFamily="34" charset="0"/>
                <a:cs typeface="Arial" pitchFamily="34" charset="0"/>
              </a:rPr>
              <a:t>th</a:t>
            </a:r>
            <a:r>
              <a:rPr lang="id-ID" sz="1300" smtClean="0">
                <a:latin typeface="Arial" pitchFamily="34" charset="0"/>
                <a:cs typeface="Arial" pitchFamily="34" charset="0"/>
              </a:rPr>
              <a:t> ed. Pearson Benjamin Cummings. San Fransisco.  USA </a:t>
            </a:r>
            <a:endParaRPr lang="id-ID" sz="1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948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68" y="24581"/>
            <a:ext cx="8229600" cy="868362"/>
          </a:xfrm>
        </p:spPr>
        <p:txBody>
          <a:bodyPr>
            <a:normAutofit/>
          </a:bodyPr>
          <a:lstStyle/>
          <a:p>
            <a:r>
              <a:rPr lang="id-ID" sz="3200" dirty="0" smtClean="0">
                <a:latin typeface="Arial" pitchFamily="34" charset="0"/>
                <a:cs typeface="Arial" pitchFamily="34" charset="0"/>
              </a:rPr>
              <a:t>SELULOSA  PADA SEL TANAMAN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/>
          </a:bodyPr>
          <a:lstStyle/>
          <a:p>
            <a:pPr algn="just"/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457200" indent="0" algn="just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623888" indent="-166688" algn="just">
              <a:buFont typeface="+mj-lt"/>
              <a:buAutoNum type="arabicPeriod"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381000" y="5992108"/>
            <a:ext cx="9525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d-ID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id-ID" sz="1300" dirty="0" smtClean="0">
                <a:latin typeface="Arial" pitchFamily="34" charset="0"/>
                <a:cs typeface="Arial" pitchFamily="34" charset="0"/>
              </a:rPr>
              <a:t>Campbell, et.al., (2008). </a:t>
            </a:r>
            <a:r>
              <a:rPr lang="id-ID" sz="1300" i="1" dirty="0" smtClean="0">
                <a:latin typeface="Arial" pitchFamily="34" charset="0"/>
                <a:cs typeface="Arial" pitchFamily="34" charset="0"/>
              </a:rPr>
              <a:t>Campbell Biology</a:t>
            </a:r>
            <a:r>
              <a:rPr lang="id-ID" sz="1300" dirty="0" smtClean="0">
                <a:latin typeface="Arial" pitchFamily="34" charset="0"/>
                <a:cs typeface="Arial" pitchFamily="34" charset="0"/>
              </a:rPr>
              <a:t>. Biology. 9</a:t>
            </a:r>
            <a:r>
              <a:rPr lang="id-ID" sz="13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id-ID" sz="1300" dirty="0" smtClean="0">
                <a:latin typeface="Arial" pitchFamily="34" charset="0"/>
                <a:cs typeface="Arial" pitchFamily="34" charset="0"/>
              </a:rPr>
              <a:t> ed. Pearson Benjamin Cummings. San Fransisco.  USA </a:t>
            </a:r>
            <a:endParaRPr lang="id-ID" sz="1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68" y="1066800"/>
            <a:ext cx="7391400" cy="510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98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id-ID" sz="3200" dirty="0" smtClean="0">
                <a:latin typeface="Arial" pitchFamily="34" charset="0"/>
                <a:cs typeface="Arial" pitchFamily="34" charset="0"/>
              </a:rPr>
              <a:t>FUNGSI ESENSIAL GLUKOSA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5562600"/>
          </a:xfrm>
        </p:spPr>
        <p:txBody>
          <a:bodyPr>
            <a:normAutofit/>
          </a:bodyPr>
          <a:lstStyle/>
          <a:p>
            <a:pPr algn="just"/>
            <a:r>
              <a:rPr lang="id-ID" sz="2600" dirty="0" smtClean="0">
                <a:latin typeface="Arial" pitchFamily="34" charset="0"/>
                <a:cs typeface="Arial" pitchFamily="34" charset="0"/>
              </a:rPr>
              <a:t>Memiliki rumus molekul C</a:t>
            </a:r>
            <a:r>
              <a:rPr lang="id-ID" sz="2600" baseline="-25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id-ID" sz="2600" baseline="-25000" dirty="0" smtClean="0">
                <a:latin typeface="Arial" pitchFamily="34" charset="0"/>
                <a:cs typeface="Arial" pitchFamily="34" charset="0"/>
              </a:rPr>
              <a:t>12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id-ID" sz="2600" baseline="-25000" dirty="0">
                <a:latin typeface="Arial" pitchFamily="34" charset="0"/>
                <a:cs typeface="Arial" pitchFamily="34" charset="0"/>
              </a:rPr>
              <a:t>6</a:t>
            </a:r>
            <a:endParaRPr lang="id-ID" sz="2600" baseline="-25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600" dirty="0">
              <a:latin typeface="Arial" pitchFamily="34" charset="0"/>
              <a:cs typeface="Arial" pitchFamily="34" charset="0"/>
            </a:endParaRPr>
          </a:p>
          <a:p>
            <a:r>
              <a:rPr lang="id-ID" sz="2600" dirty="0">
                <a:latin typeface="Arial" pitchFamily="34" charset="0"/>
                <a:cs typeface="Arial" pitchFamily="34" charset="0"/>
              </a:rPr>
              <a:t>Glukosa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akan diubah </a:t>
            </a:r>
            <a:r>
              <a:rPr lang="id-ID" sz="2600" dirty="0">
                <a:latin typeface="Arial" pitchFamily="34" charset="0"/>
                <a:cs typeface="Arial" pitchFamily="34" charset="0"/>
              </a:rPr>
              <a:t>pada hati menjadi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molekul glikogen pada hati dan otot sebagai cadangan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energi</a:t>
            </a:r>
            <a:endParaRPr lang="id-ID" sz="2600" dirty="0" smtClean="0">
              <a:latin typeface="Arial" pitchFamily="34" charset="0"/>
              <a:cs typeface="Arial" pitchFamily="34" charset="0"/>
            </a:endParaRPr>
          </a:p>
          <a:p>
            <a:endParaRPr lang="id-ID" sz="2600" dirty="0">
              <a:latin typeface="Arial" pitchFamily="34" charset="0"/>
              <a:cs typeface="Arial" pitchFamily="34" charset="0"/>
            </a:endParaRPr>
          </a:p>
          <a:p>
            <a:r>
              <a:rPr lang="id-ID" sz="2600" dirty="0" smtClean="0">
                <a:latin typeface="Arial" pitchFamily="34" charset="0"/>
                <a:cs typeface="Arial" pitchFamily="34" charset="0"/>
              </a:rPr>
              <a:t>Beberapa penyakit yang berhubungan :</a:t>
            </a:r>
          </a:p>
          <a:p>
            <a:pPr marL="633413" indent="-368300">
              <a:buFont typeface="+mj-lt"/>
              <a:buAutoNum type="arabicPeriod"/>
            </a:pPr>
            <a:r>
              <a:rPr lang="id-ID" sz="2600" dirty="0" smtClean="0">
                <a:latin typeface="Arial" pitchFamily="34" charset="0"/>
                <a:cs typeface="Arial" pitchFamily="34" charset="0"/>
              </a:rPr>
              <a:t>Diabetes melitus</a:t>
            </a:r>
          </a:p>
          <a:p>
            <a:pPr marL="633413" indent="-368300">
              <a:buFont typeface="+mj-lt"/>
              <a:buAutoNum type="arabicPeriod"/>
            </a:pPr>
            <a:r>
              <a:rPr lang="id-ID" sz="2600" dirty="0" smtClean="0">
                <a:latin typeface="Arial" pitchFamily="34" charset="0"/>
                <a:cs typeface="Arial" pitchFamily="34" charset="0"/>
              </a:rPr>
              <a:t>Galaktosemia</a:t>
            </a:r>
          </a:p>
          <a:p>
            <a:pPr marL="633413" indent="-368300">
              <a:buFont typeface="+mj-lt"/>
              <a:buAutoNum type="arabicPeriod"/>
            </a:pPr>
            <a:r>
              <a:rPr lang="id-ID" sz="2600" dirty="0" smtClean="0">
                <a:latin typeface="Arial" pitchFamily="34" charset="0"/>
                <a:cs typeface="Arial" pitchFamily="34" charset="0"/>
              </a:rPr>
              <a:t>Glycogen storage disease</a:t>
            </a:r>
            <a:endParaRPr lang="id-ID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87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id-ID" sz="3200" dirty="0" smtClean="0">
                <a:latin typeface="Arial" pitchFamily="34" charset="0"/>
                <a:cs typeface="Arial" pitchFamily="34" charset="0"/>
              </a:rPr>
              <a:t>UJI KANDUNGAN KARBOHIDRAT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562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 Beberapa uji kandungan karbohidrat pada bahan pangan :</a:t>
            </a:r>
          </a:p>
          <a:p>
            <a:pPr marL="633413" indent="-368300">
              <a:buFont typeface="+mj-lt"/>
              <a:buAutoNum type="arabicPeriod"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Uji Molisch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→ uji adanya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karbohidrat pada bahan pangan yang dibuktikan munculnya warna keunguan</a:t>
            </a:r>
          </a:p>
          <a:p>
            <a:pPr marL="633413" indent="-368300">
              <a:buFont typeface="+mj-lt"/>
              <a:buAutoNum type="arabicPeriod"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Uji Benedict → uji adanya kandungan glukosa yang dibuktikan dengan warna merah sebagai indikator</a:t>
            </a:r>
          </a:p>
          <a:p>
            <a:pPr marL="633413" indent="-368300">
              <a:buFont typeface="+mj-lt"/>
              <a:buAutoNum type="arabicPeriod"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Uji Barfoed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→ uji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adanya kandungan monosakarida pada bahan pangan yang dibuktikan adanya endapan merah bata (Cu</a:t>
            </a:r>
            <a:r>
              <a:rPr lang="id-ID" sz="22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O)</a:t>
            </a:r>
          </a:p>
          <a:p>
            <a:pPr marL="633413" indent="-368300">
              <a:buFont typeface="+mj-lt"/>
              <a:buAutoNum type="arabicPeriod"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Uji Iodin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→ uji adanya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polisakarida </a:t>
            </a:r>
          </a:p>
          <a:p>
            <a:pPr marL="1165225" indent="-177800"/>
            <a:r>
              <a:rPr lang="id-ID" sz="2200" dirty="0" smtClean="0">
                <a:latin typeface="Arial" pitchFamily="34" charset="0"/>
                <a:cs typeface="Arial" pitchFamily="34" charset="0"/>
              </a:rPr>
              <a:t>Amilum = warna biru</a:t>
            </a:r>
          </a:p>
          <a:p>
            <a:pPr marL="1165225" indent="-177800"/>
            <a:r>
              <a:rPr lang="id-ID" sz="2200" dirty="0" smtClean="0">
                <a:latin typeface="Arial" pitchFamily="34" charset="0"/>
                <a:cs typeface="Arial" pitchFamily="34" charset="0"/>
              </a:rPr>
              <a:t>Glikogen merah coklat</a:t>
            </a:r>
          </a:p>
          <a:p>
            <a:pPr marL="722313" indent="-457200">
              <a:buFont typeface="+mj-lt"/>
              <a:buAutoNum type="arabicPeriod" startAt="5"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Uji Seliwanoff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→ uji adanya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kandungan ketosa yang dibuktikan dengan warna merah oranye</a:t>
            </a:r>
            <a:endParaRPr lang="id-ID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41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id-ID" sz="3200" dirty="0" smtClean="0">
                <a:latin typeface="Arial" pitchFamily="34" charset="0"/>
                <a:cs typeface="Arial" pitchFamily="34" charset="0"/>
              </a:rPr>
              <a:t>PROTEIN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8640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rotein merupakan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molekul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yg sangat vital untuk organisme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yang terdapat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di semua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sel yang disusun oleh unsur C, H, O dan N</a:t>
            </a:r>
          </a:p>
          <a:p>
            <a:pPr algn="just"/>
            <a:endParaRPr lang="id-ID" sz="2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d-ID" sz="2200" dirty="0" smtClean="0">
                <a:latin typeface="Arial" pitchFamily="34" charset="0"/>
                <a:cs typeface="Arial" pitchFamily="34" charset="0"/>
              </a:rPr>
              <a:t>Merupakan suatu polimer yang disusun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oleh 20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asam amino</a:t>
            </a:r>
          </a:p>
          <a:p>
            <a:pPr algn="just"/>
            <a:endParaRPr lang="id-ID" sz="2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d-ID" sz="2200" dirty="0" smtClean="0">
                <a:latin typeface="Arial" pitchFamily="34" charset="0"/>
                <a:cs typeface="Arial" pitchFamily="34" charset="0"/>
              </a:rPr>
              <a:t>Berfungsi :</a:t>
            </a:r>
          </a:p>
          <a:p>
            <a:pPr marL="811213" indent="-368300" algn="just">
              <a:buFont typeface="+mj-lt"/>
              <a:buAutoNum type="arabicPeriod"/>
            </a:pPr>
            <a:r>
              <a:rPr lang="id-ID" sz="2200" dirty="0">
                <a:latin typeface="Arial" pitchFamily="34" charset="0"/>
                <a:cs typeface="Arial" pitchFamily="34" charset="0"/>
              </a:rPr>
              <a:t>Reaksi kimia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→ enzim</a:t>
            </a:r>
            <a:endParaRPr lang="id-ID" sz="2200" dirty="0">
              <a:latin typeface="Arial" pitchFamily="34" charset="0"/>
              <a:cs typeface="Arial" pitchFamily="34" charset="0"/>
            </a:endParaRPr>
          </a:p>
          <a:p>
            <a:pPr marL="811213" indent="-368300" algn="just">
              <a:buFont typeface="+mj-lt"/>
              <a:buAutoNum type="arabicPeriod"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Sistem kekebalan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→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 antibodi, molekul globulin</a:t>
            </a:r>
          </a:p>
          <a:p>
            <a:pPr marL="811213" indent="-368300" algn="just">
              <a:buFont typeface="+mj-lt"/>
              <a:buAutoNum type="arabicPeriod"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Hormon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→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insulin</a:t>
            </a:r>
            <a:endParaRPr lang="id-ID" sz="2200" dirty="0">
              <a:latin typeface="Arial" pitchFamily="34" charset="0"/>
              <a:cs typeface="Arial" pitchFamily="34" charset="0"/>
            </a:endParaRPr>
          </a:p>
          <a:p>
            <a:pPr marL="811213" indent="-368300" algn="just">
              <a:buFont typeface="+mj-lt"/>
              <a:buAutoNum type="arabicPeriod"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Sebagai penyusun struktur gerak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→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tendon</a:t>
            </a:r>
            <a:endParaRPr lang="id-ID" sz="2200" dirty="0">
              <a:latin typeface="Arial" pitchFamily="34" charset="0"/>
              <a:cs typeface="Arial" pitchFamily="34" charset="0"/>
            </a:endParaRPr>
          </a:p>
          <a:p>
            <a:pPr marL="811213" indent="-368300" algn="just">
              <a:buFont typeface="+mj-lt"/>
              <a:buAutoNum type="arabicPeriod"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Medium penghantar pada saraf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→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ion channel</a:t>
            </a:r>
            <a:endParaRPr lang="id-ID" sz="2200" dirty="0">
              <a:latin typeface="Arial" pitchFamily="34" charset="0"/>
              <a:cs typeface="Arial" pitchFamily="34" charset="0"/>
            </a:endParaRPr>
          </a:p>
          <a:p>
            <a:pPr marL="811213" indent="-368300" algn="just">
              <a:buFont typeface="+mj-lt"/>
              <a:buAutoNum type="arabicPeriod"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Penglihatan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→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lensa mata </a:t>
            </a:r>
            <a:endParaRPr lang="id-ID" sz="22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525" y="2057400"/>
            <a:ext cx="2962275" cy="1020762"/>
          </a:xfrm>
        </p:spPr>
        <p:txBody>
          <a:bodyPr>
            <a:normAutofit/>
          </a:bodyPr>
          <a:lstStyle/>
          <a:p>
            <a:r>
              <a:rPr lang="id-ID" sz="3200" dirty="0" smtClean="0">
                <a:latin typeface="Arial" pitchFamily="34" charset="0"/>
                <a:cs typeface="Arial" pitchFamily="34" charset="0"/>
              </a:rPr>
              <a:t>ASAM AMINO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245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724526" y="4267200"/>
            <a:ext cx="3434222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d-ID" sz="1300" dirty="0" smtClean="0">
                <a:latin typeface="Arial" pitchFamily="34" charset="0"/>
                <a:cs typeface="Arial" pitchFamily="34" charset="0"/>
              </a:rPr>
              <a:t>Campbell, et.al., (2008). </a:t>
            </a:r>
            <a:r>
              <a:rPr lang="id-ID" sz="1300" i="1" dirty="0" smtClean="0">
                <a:latin typeface="Arial" pitchFamily="34" charset="0"/>
                <a:cs typeface="Arial" pitchFamily="34" charset="0"/>
              </a:rPr>
              <a:t>Campbell Biology</a:t>
            </a:r>
            <a:r>
              <a:rPr lang="id-ID" sz="1300" dirty="0" smtClean="0">
                <a:latin typeface="Arial" pitchFamily="34" charset="0"/>
                <a:cs typeface="Arial" pitchFamily="34" charset="0"/>
              </a:rPr>
              <a:t>. Biology. 9</a:t>
            </a:r>
            <a:r>
              <a:rPr lang="id-ID" sz="13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id-ID" sz="1300" dirty="0" smtClean="0">
                <a:latin typeface="Arial" pitchFamily="34" charset="0"/>
                <a:cs typeface="Arial" pitchFamily="34" charset="0"/>
              </a:rPr>
              <a:t> ed. Pearson Benjamin Cummings. San Fransisco.  USA </a:t>
            </a:r>
            <a:endParaRPr lang="id-ID" sz="1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08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87358" y="63552"/>
            <a:ext cx="8229600" cy="609958"/>
          </a:xfrm>
        </p:spPr>
        <p:txBody>
          <a:bodyPr>
            <a:normAutofit fontScale="90000"/>
          </a:bodyPr>
          <a:lstStyle/>
          <a:p>
            <a:r>
              <a:rPr lang="id-ID" sz="3200" dirty="0" smtClean="0">
                <a:latin typeface="Arial" pitchFamily="34" charset="0"/>
                <a:cs typeface="Arial" pitchFamily="34" charset="0"/>
              </a:rPr>
              <a:t>PROTEIN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510"/>
            <a:ext cx="665488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654884" y="4267200"/>
            <a:ext cx="2503863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d-ID" sz="1300" dirty="0" smtClean="0">
                <a:latin typeface="Arial" pitchFamily="34" charset="0"/>
                <a:cs typeface="Arial" pitchFamily="34" charset="0"/>
              </a:rPr>
              <a:t>Campbell, et.al., (2008). </a:t>
            </a:r>
            <a:r>
              <a:rPr lang="id-ID" sz="1300" i="1" dirty="0" smtClean="0">
                <a:latin typeface="Arial" pitchFamily="34" charset="0"/>
                <a:cs typeface="Arial" pitchFamily="34" charset="0"/>
              </a:rPr>
              <a:t>Campbell Biology</a:t>
            </a:r>
            <a:r>
              <a:rPr lang="id-ID" sz="1300" dirty="0" smtClean="0">
                <a:latin typeface="Arial" pitchFamily="34" charset="0"/>
                <a:cs typeface="Arial" pitchFamily="34" charset="0"/>
              </a:rPr>
              <a:t>. Biology. 9</a:t>
            </a:r>
            <a:r>
              <a:rPr lang="id-ID" sz="13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id-ID" sz="1300" dirty="0" smtClean="0">
                <a:latin typeface="Arial" pitchFamily="34" charset="0"/>
                <a:cs typeface="Arial" pitchFamily="34" charset="0"/>
              </a:rPr>
              <a:t> ed. Pearson Benjamin Cummings. San Fransisco.  USA </a:t>
            </a:r>
            <a:endParaRPr lang="id-ID" sz="1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3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id-ID" sz="3200" dirty="0" smtClean="0">
                <a:latin typeface="Arial" pitchFamily="34" charset="0"/>
                <a:cs typeface="Arial" pitchFamily="34" charset="0"/>
              </a:rPr>
              <a:t>SUMBER PROTEIN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219200"/>
            <a:ext cx="7899374" cy="541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670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id-ID" sz="3200" dirty="0" smtClean="0">
                <a:latin typeface="Arial" pitchFamily="34" charset="0"/>
                <a:cs typeface="Arial" pitchFamily="34" charset="0"/>
              </a:rPr>
              <a:t>MOLEKUL BIOLOGI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d-ID" sz="2600" dirty="0" smtClean="0">
                <a:latin typeface="Arial" pitchFamily="34" charset="0"/>
                <a:cs typeface="Arial" pitchFamily="34" charset="0"/>
              </a:rPr>
              <a:t>Molekul biologi merupakan penyusun utama dari semua kehidupan di bumi</a:t>
            </a:r>
          </a:p>
          <a:p>
            <a:pPr algn="just"/>
            <a:r>
              <a:rPr lang="id-ID" sz="2600" dirty="0" smtClean="0">
                <a:latin typeface="Arial" pitchFamily="34" charset="0"/>
                <a:cs typeface="Arial" pitchFamily="34" charset="0"/>
              </a:rPr>
              <a:t>Terdiri dari :</a:t>
            </a:r>
          </a:p>
          <a:p>
            <a:pPr marL="900113" indent="-369888" algn="just">
              <a:buFont typeface="+mj-lt"/>
              <a:buAutoNum type="arabicPeriod"/>
            </a:pPr>
            <a:r>
              <a:rPr lang="id-ID" sz="2600" dirty="0" smtClean="0">
                <a:latin typeface="Arial" pitchFamily="34" charset="0"/>
                <a:cs typeface="Arial" pitchFamily="34" charset="0"/>
              </a:rPr>
              <a:t>Karbohidrat</a:t>
            </a:r>
          </a:p>
          <a:p>
            <a:pPr marL="900113" indent="-369888" algn="just">
              <a:buFont typeface="+mj-lt"/>
              <a:buAutoNum type="arabicPeriod"/>
            </a:pPr>
            <a:r>
              <a:rPr lang="id-ID" sz="2600" dirty="0" smtClean="0">
                <a:latin typeface="Arial" pitchFamily="34" charset="0"/>
                <a:cs typeface="Arial" pitchFamily="34" charset="0"/>
              </a:rPr>
              <a:t>Protein</a:t>
            </a:r>
          </a:p>
          <a:p>
            <a:pPr marL="900113" indent="-369888" algn="just">
              <a:buFont typeface="+mj-lt"/>
              <a:buAutoNum type="arabicPeriod"/>
            </a:pPr>
            <a:r>
              <a:rPr lang="id-ID" sz="2600" dirty="0" smtClean="0">
                <a:latin typeface="Arial" pitchFamily="34" charset="0"/>
                <a:cs typeface="Arial" pitchFamily="34" charset="0"/>
              </a:rPr>
              <a:t>Lemak</a:t>
            </a:r>
          </a:p>
          <a:p>
            <a:pPr marL="900113" indent="-369888" algn="just">
              <a:buFont typeface="+mj-lt"/>
              <a:buAutoNum type="arabicPeriod"/>
            </a:pPr>
            <a:r>
              <a:rPr lang="id-ID" sz="2600" dirty="0" smtClean="0">
                <a:latin typeface="Arial" pitchFamily="34" charset="0"/>
                <a:cs typeface="Arial" pitchFamily="34" charset="0"/>
              </a:rPr>
              <a:t>Asam Nukleat</a:t>
            </a:r>
          </a:p>
          <a:p>
            <a:pPr algn="just"/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022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id-ID" sz="3200" dirty="0" smtClean="0">
                <a:latin typeface="Arial" pitchFamily="34" charset="0"/>
                <a:cs typeface="Arial" pitchFamily="34" charset="0"/>
              </a:rPr>
              <a:t>STRUKTUR PROTEIN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8640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marL="109728" indent="0" algn="just">
              <a:buNone/>
            </a:pPr>
            <a:endParaRPr lang="id-ID" sz="2200" dirty="0">
              <a:latin typeface="Arial" pitchFamily="34" charset="0"/>
              <a:cs typeface="Arial" pitchFamily="34" charset="0"/>
            </a:endParaRPr>
          </a:p>
          <a:p>
            <a:pPr marL="109728" indent="0" algn="just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protein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dibagi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empat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bentuk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; primer,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sekunder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tersier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kuate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ner</a:t>
            </a: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dirty="0" err="1">
                <a:latin typeface="Arial" pitchFamily="34" charset="0"/>
                <a:cs typeface="Arial" pitchFamily="34" charset="0"/>
              </a:rPr>
              <a:t>Susunan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linier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asam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amino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protein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primer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menentukan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sifat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dasar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protein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bentuk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sekunder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serta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tersier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74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61" y="75842"/>
            <a:ext cx="8229600" cy="609958"/>
          </a:xfrm>
        </p:spPr>
        <p:txBody>
          <a:bodyPr>
            <a:normAutofit fontScale="90000"/>
          </a:bodyPr>
          <a:lstStyle/>
          <a:p>
            <a:r>
              <a:rPr lang="id-ID" sz="3200" dirty="0" smtClean="0">
                <a:latin typeface="Arial" pitchFamily="34" charset="0"/>
                <a:cs typeface="Arial" pitchFamily="34" charset="0"/>
              </a:rPr>
              <a:t>STRUKTUR PROTEIN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5294" y="1676400"/>
            <a:ext cx="342265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d-ID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STRUKTUR PRIMER</a:t>
            </a:r>
            <a:endParaRPr lang="id-ID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3" y="2209800"/>
            <a:ext cx="4824413" cy="400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1"/>
            <a:ext cx="4045586" cy="400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548897" y="1676400"/>
            <a:ext cx="342265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d-ID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STRUKTUR SEKUNDER</a:t>
            </a:r>
            <a:endParaRPr lang="id-ID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0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61" y="75842"/>
            <a:ext cx="8229600" cy="609958"/>
          </a:xfrm>
        </p:spPr>
        <p:txBody>
          <a:bodyPr>
            <a:normAutofit fontScale="90000"/>
          </a:bodyPr>
          <a:lstStyle/>
          <a:p>
            <a:r>
              <a:rPr lang="id-ID" sz="3200" dirty="0" smtClean="0">
                <a:latin typeface="Arial" pitchFamily="34" charset="0"/>
                <a:cs typeface="Arial" pitchFamily="34" charset="0"/>
              </a:rPr>
              <a:t>STRUKTUR PROTEIN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5294" y="1676400"/>
            <a:ext cx="342265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d-ID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STRUKTUR TERSIER</a:t>
            </a:r>
            <a:endParaRPr lang="id-ID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548897" y="1676400"/>
            <a:ext cx="342265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d-ID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STRUKTUR KUATERNER</a:t>
            </a:r>
            <a:endParaRPr lang="id-ID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0620"/>
            <a:ext cx="2578248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249" y="2410620"/>
            <a:ext cx="2603352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229" y="2432743"/>
            <a:ext cx="386463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54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id-ID" sz="3200" dirty="0" smtClean="0">
                <a:latin typeface="Arial" pitchFamily="34" charset="0"/>
                <a:cs typeface="Arial" pitchFamily="34" charset="0"/>
              </a:rPr>
              <a:t>STRUKTUR PROTEIN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8640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marL="109728" indent="0" algn="just">
              <a:buNone/>
            </a:pPr>
            <a:endParaRPr lang="id-ID" sz="2200" dirty="0">
              <a:latin typeface="Arial" pitchFamily="34" charset="0"/>
              <a:cs typeface="Arial" pitchFamily="34" charset="0"/>
            </a:endParaRPr>
          </a:p>
          <a:p>
            <a:pPr marL="109728" indent="0" algn="just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06" y="1905000"/>
            <a:ext cx="91440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84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id-ID" sz="3200" dirty="0" smtClean="0">
                <a:latin typeface="Arial" pitchFamily="34" charset="0"/>
                <a:cs typeface="Arial" pitchFamily="34" charset="0"/>
              </a:rPr>
              <a:t>DENATURASI PROTEIN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8640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marL="109728" indent="0" algn="just">
              <a:buNone/>
            </a:pPr>
            <a:endParaRPr lang="id-ID" sz="2200" dirty="0">
              <a:latin typeface="Arial" pitchFamily="34" charset="0"/>
              <a:cs typeface="Arial" pitchFamily="34" charset="0"/>
            </a:endParaRPr>
          </a:p>
          <a:p>
            <a:pPr marL="109728" indent="0" algn="just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d-ID" sz="2200" dirty="0" smtClean="0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perubahan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protein yang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kompleks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sederhana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diakibatkan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faktor-faktor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fisik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maupun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kimia</a:t>
            </a: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d-ID" sz="2200" dirty="0" smtClean="0">
                <a:latin typeface="Arial" pitchFamily="34" charset="0"/>
                <a:cs typeface="Arial" pitchFamily="34" charset="0"/>
              </a:rPr>
              <a:t>Dapat juga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didefinisikan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perubahan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besar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alami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melibatkan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perubahan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urutan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asam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amino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81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id-ID" sz="3200" dirty="0" smtClean="0">
                <a:latin typeface="Arial" pitchFamily="34" charset="0"/>
                <a:cs typeface="Arial" pitchFamily="34" charset="0"/>
              </a:rPr>
              <a:t>DENATURASI PROTEIN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8640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marL="109728" indent="0" algn="just">
              <a:buNone/>
            </a:pPr>
            <a:endParaRPr lang="id-ID" sz="2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d-ID" sz="2200" dirty="0" smtClean="0">
                <a:latin typeface="Arial" pitchFamily="34" charset="0"/>
                <a:cs typeface="Arial" pitchFamily="34" charset="0"/>
              </a:rPr>
              <a:t>Denaturasi protein akibat panas akan menyebabkan ikatan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hidrogen dan interaksi hidrofobik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menjadi rusak </a:t>
            </a:r>
          </a:p>
          <a:p>
            <a:pPr algn="just"/>
            <a:endParaRPr lang="id-ID" sz="2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d-ID" sz="2200" dirty="0" smtClean="0">
                <a:latin typeface="Arial" pitchFamily="34" charset="0"/>
                <a:cs typeface="Arial" pitchFamily="34" charset="0"/>
              </a:rPr>
              <a:t>Hal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ini terjadi karena suhu tinggi dapat meningkatkan energi kinetik dan menyebabkan molekul penyusun protein bergerak atau bergetar sangat cepat sehingga mengacaukan ikatan molekul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tersebut</a:t>
            </a:r>
          </a:p>
          <a:p>
            <a:pPr marL="0" indent="0" algn="just">
              <a:buNone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 </a:t>
            </a:r>
            <a:endParaRPr lang="id-ID" sz="2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d-ID" sz="2200" dirty="0" smtClean="0">
                <a:latin typeface="Arial" pitchFamily="34" charset="0"/>
                <a:cs typeface="Arial" pitchFamily="34" charset="0"/>
              </a:rPr>
              <a:t>Proses pemasakan makanan digunakan untuk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mendenaturasi protein yang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terkandung didalamnya</a:t>
            </a:r>
            <a:endParaRPr lang="id-ID" sz="22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0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id-ID" sz="3200" dirty="0" smtClean="0">
                <a:latin typeface="Arial" pitchFamily="34" charset="0"/>
                <a:cs typeface="Arial" pitchFamily="34" charset="0"/>
              </a:rPr>
              <a:t>DENATURASI PROTEIN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8640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marL="109728" indent="0" algn="just">
              <a:buNone/>
            </a:pPr>
            <a:endParaRPr lang="id-ID" sz="2200" dirty="0">
              <a:latin typeface="Arial" pitchFamily="34" charset="0"/>
              <a:cs typeface="Arial" pitchFamily="34" charset="0"/>
            </a:endParaRPr>
          </a:p>
          <a:p>
            <a:pPr marL="109728" indent="0" algn="just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16" y="1295400"/>
            <a:ext cx="91440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109728" indent="0" algn="just">
              <a:buFont typeface="Arial" pitchFamily="34" charset="0"/>
              <a:buNone/>
            </a:pP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marL="109728" indent="0" algn="just">
              <a:buFont typeface="Arial" pitchFamily="34" charset="0"/>
              <a:buNone/>
            </a:pP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marL="109728" indent="0" algn="just">
              <a:buFont typeface="Arial" pitchFamily="34" charset="0"/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Denaturasi akan menimbulkan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perubahan beberapa sifat fisik dan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fungsional seperti berikut :</a:t>
            </a:r>
          </a:p>
          <a:p>
            <a:pPr marL="530225" indent="-354013" algn="just">
              <a:buFont typeface="+mj-lt"/>
              <a:buAutoNum type="arabicPeriod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Protein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putih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telur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akan menjadi busa jika ter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denaturasi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panas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oleh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gaya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mekanis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marL="530225" indent="-354013" algn="just">
              <a:buFont typeface="+mj-lt"/>
              <a:buAutoNum type="arabicPeriod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Protein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pada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daging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akan berubah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tekstur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kekenyalan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nya jika ter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denaturasi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suhu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57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sampai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75 </a:t>
            </a:r>
            <a:r>
              <a:rPr lang="en-US" sz="2200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C</a:t>
            </a:r>
          </a:p>
          <a:p>
            <a:pPr algn="just">
              <a:buFont typeface="Arial" pitchFamily="34" charset="0"/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29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id-ID" sz="3200" dirty="0" smtClean="0">
                <a:latin typeface="Arial" pitchFamily="34" charset="0"/>
                <a:cs typeface="Arial" pitchFamily="34" charset="0"/>
              </a:rPr>
              <a:t>APLIKASI PROTEIN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8640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marL="109728" indent="0" algn="just">
              <a:buNone/>
            </a:pPr>
            <a:endParaRPr lang="id-ID" sz="2200" dirty="0">
              <a:latin typeface="Arial" pitchFamily="34" charset="0"/>
              <a:cs typeface="Arial" pitchFamily="34" charset="0"/>
            </a:endParaRPr>
          </a:p>
          <a:p>
            <a:pPr marL="109728" indent="0" algn="just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16" y="1295400"/>
            <a:ext cx="91440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109728" indent="0" algn="just">
              <a:buFont typeface="Arial" pitchFamily="34" charset="0"/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Secara luas, protein dapat diaplikasikan pada industri berikut :</a:t>
            </a:r>
          </a:p>
          <a:p>
            <a:pPr marL="530225" indent="-354013" algn="just">
              <a:buFont typeface="+mj-lt"/>
              <a:buAutoNum type="arabicPeriod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angan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→ digunakan dalam proses pembuatan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bahan pangan sebagai berikut :</a:t>
            </a:r>
          </a:p>
          <a:p>
            <a:pPr marL="900113" indent="-354013" algn="just"/>
            <a:r>
              <a:rPr lang="id-ID" sz="2200" dirty="0">
                <a:latin typeface="Arial" pitchFamily="34" charset="0"/>
                <a:cs typeface="Arial" pitchFamily="34" charset="0"/>
              </a:rPr>
              <a:t>proses pembuatan gelatin dan susu bubuk tanpa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lemak karena protein dapat mengikat air</a:t>
            </a:r>
          </a:p>
          <a:p>
            <a:pPr marL="900113" indent="-354013" algn="just"/>
            <a:r>
              <a:rPr lang="id-ID" sz="2200" dirty="0" smtClean="0">
                <a:latin typeface="Arial" pitchFamily="34" charset="0"/>
                <a:cs typeface="Arial" pitchFamily="34" charset="0"/>
              </a:rPr>
              <a:t>dapat diaplikasikan pada proses penambahan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gluten pada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roti supaya bertekstur lembut</a:t>
            </a:r>
          </a:p>
          <a:p>
            <a:pPr marL="900113" indent="-354013" algn="just"/>
            <a:r>
              <a:rPr lang="id-ID" sz="2200" dirty="0" smtClean="0">
                <a:latin typeface="Arial" pitchFamily="34" charset="0"/>
                <a:cs typeface="Arial" pitchFamily="34" charset="0"/>
              </a:rPr>
              <a:t>dapat diaplikasikan pada pembuatan pemanis buatan </a:t>
            </a:r>
          </a:p>
          <a:p>
            <a:pPr marL="633412" indent="-457200" algn="just">
              <a:buFont typeface="+mj-lt"/>
              <a:buAutoNum type="arabicPeriod" startAt="2"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Kesehatan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→ digunakan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untuk pembuatan agen antibodi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4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id-ID" sz="3200" dirty="0" smtClean="0">
                <a:latin typeface="Arial" pitchFamily="34" charset="0"/>
                <a:cs typeface="Arial" pitchFamily="34" charset="0"/>
              </a:rPr>
              <a:t>APLIKASI PROTEIN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8640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marL="109728" indent="0" algn="just">
              <a:buNone/>
            </a:pPr>
            <a:endParaRPr lang="id-ID" sz="2200" dirty="0">
              <a:latin typeface="Arial" pitchFamily="34" charset="0"/>
              <a:cs typeface="Arial" pitchFamily="34" charset="0"/>
            </a:endParaRPr>
          </a:p>
          <a:p>
            <a:pPr marL="109728" indent="0" algn="just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16" y="1295400"/>
            <a:ext cx="91440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109728" indent="0" algn="just">
              <a:buFont typeface="Arial" pitchFamily="34" charset="0"/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32271"/>
            <a:ext cx="5105400" cy="362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85746" y="2209800"/>
            <a:ext cx="2503863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d-ID" sz="1300" dirty="0" smtClean="0">
                <a:latin typeface="Arial" pitchFamily="34" charset="0"/>
                <a:cs typeface="Arial" pitchFamily="34" charset="0"/>
              </a:rPr>
              <a:t>Campbell, et.al., (2008). </a:t>
            </a:r>
            <a:r>
              <a:rPr lang="id-ID" sz="1300" i="1" dirty="0" smtClean="0">
                <a:latin typeface="Arial" pitchFamily="34" charset="0"/>
                <a:cs typeface="Arial" pitchFamily="34" charset="0"/>
              </a:rPr>
              <a:t>Campbell Biology</a:t>
            </a:r>
            <a:r>
              <a:rPr lang="id-ID" sz="1300" dirty="0" smtClean="0">
                <a:latin typeface="Arial" pitchFamily="34" charset="0"/>
                <a:cs typeface="Arial" pitchFamily="34" charset="0"/>
              </a:rPr>
              <a:t>. Biology. 9</a:t>
            </a:r>
            <a:r>
              <a:rPr lang="id-ID" sz="13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id-ID" sz="1300" dirty="0" smtClean="0">
                <a:latin typeface="Arial" pitchFamily="34" charset="0"/>
                <a:cs typeface="Arial" pitchFamily="34" charset="0"/>
              </a:rPr>
              <a:t> ed. Pearson Benjamin Cummings. San Fransisco.  USA </a:t>
            </a:r>
            <a:endParaRPr lang="id-ID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4971120"/>
            <a:ext cx="5257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3D STRUCTURE OF ANTIBODY VS PROTEIN FROM INFLUENZA VIRUS</a:t>
            </a:r>
            <a:endParaRPr lang="id-ID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98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id-ID" sz="3200" dirty="0" smtClean="0">
                <a:latin typeface="Arial" pitchFamily="34" charset="0"/>
                <a:cs typeface="Arial" pitchFamily="34" charset="0"/>
              </a:rPr>
              <a:t>PENYAKIT AKIBAT DEFISIENSI PROTEIN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8640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marL="109728" indent="0" algn="just">
              <a:buNone/>
            </a:pPr>
            <a:endParaRPr lang="id-ID" sz="2200" dirty="0">
              <a:latin typeface="Arial" pitchFamily="34" charset="0"/>
              <a:cs typeface="Arial" pitchFamily="34" charset="0"/>
            </a:endParaRPr>
          </a:p>
          <a:p>
            <a:pPr marL="109728" indent="0" algn="just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16" y="1295400"/>
            <a:ext cx="91440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109728" indent="0" algn="just">
              <a:buFont typeface="Arial" pitchFamily="34" charset="0"/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530225" indent="-354013" algn="just">
              <a:buFont typeface="+mj-lt"/>
              <a:buAutoNum type="arabicPeriod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arasmus </a:t>
            </a:r>
          </a:p>
          <a:p>
            <a:pPr marL="530225" indent="-354013" algn="just">
              <a:buFont typeface="+mj-lt"/>
              <a:buAutoNum type="arabicPeriod"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Kwashiorkor </a:t>
            </a:r>
          </a:p>
          <a:p>
            <a:pPr marL="530225" indent="-354013" algn="just">
              <a:buFont typeface="+mj-lt"/>
              <a:buAutoNum type="arabicPeriod"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Edema </a:t>
            </a:r>
          </a:p>
          <a:p>
            <a:pPr marL="530225" indent="-354013" algn="just">
              <a:buFont typeface="+mj-lt"/>
              <a:buAutoNum type="arabicPeriod"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Rambut rontok</a:t>
            </a:r>
          </a:p>
          <a:p>
            <a:pPr marL="530225" indent="-354013" algn="just">
              <a:buFont typeface="+mj-lt"/>
              <a:buAutoNum type="arabicPeriod"/>
            </a:pPr>
            <a:r>
              <a:rPr lang="id-ID" sz="2200" dirty="0">
                <a:latin typeface="Arial" pitchFamily="34" charset="0"/>
                <a:cs typeface="Arial" pitchFamily="34" charset="0"/>
              </a:rPr>
              <a:t>Gangguan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otak</a:t>
            </a:r>
          </a:p>
          <a:p>
            <a:pPr marL="530225" indent="-354013" algn="just">
              <a:buFont typeface="+mj-lt"/>
              <a:buAutoNum type="arabicPeriod"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Penyakit jantung</a:t>
            </a:r>
          </a:p>
          <a:p>
            <a:pPr marL="530225" indent="-354013" algn="just">
              <a:buFont typeface="+mj-lt"/>
              <a:buAutoNum type="arabicPeriod"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Kelelahan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27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KARBOHIDRAT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18160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Karbohidrat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komponen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penting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Biokimia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yang m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elambangkan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i-FI" sz="2200" dirty="0">
                <a:latin typeface="Arial" pitchFamily="34" charset="0"/>
                <a:cs typeface="Arial" pitchFamily="34" charset="0"/>
              </a:rPr>
              <a:t>bagian utama kalori total yang dikonsumsi </a:t>
            </a:r>
            <a:r>
              <a:rPr lang="fi-FI" sz="2200" dirty="0" smtClean="0">
                <a:latin typeface="Arial" pitchFamily="34" charset="0"/>
                <a:cs typeface="Arial" pitchFamily="34" charset="0"/>
              </a:rPr>
              <a:t>oleh makhluk hidup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 atau sumber energi pokok pada makhluk hidup</a:t>
            </a:r>
          </a:p>
          <a:p>
            <a:pPr algn="just"/>
            <a:endParaRPr lang="id-ID" sz="2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d-ID" sz="2200" dirty="0" smtClean="0">
                <a:latin typeface="Arial" pitchFamily="34" charset="0"/>
                <a:cs typeface="Arial" pitchFamily="34" charset="0"/>
              </a:rPr>
              <a:t>Memiliki komponen penyusun karbon, hidrogen dan “ate” yang berarti oksigen dengan perbandingan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C : H : O adalah 1 : 2 :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 → (C</a:t>
            </a:r>
            <a:r>
              <a:rPr lang="id-ID" sz="2200" baseline="-25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id-ID" sz="2200" baseline="-25000" dirty="0" smtClean="0">
                <a:latin typeface="Arial" pitchFamily="34" charset="0"/>
                <a:cs typeface="Arial" pitchFamily="34" charset="0"/>
              </a:rPr>
              <a:t>2n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id-ID" sz="2200" baseline="-25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)</a:t>
            </a:r>
            <a:endParaRPr lang="fi-FI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fi-FI" sz="2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v-SE" sz="2200" dirty="0" smtClean="0">
                <a:latin typeface="Arial" pitchFamily="34" charset="0"/>
                <a:cs typeface="Arial" pitchFamily="34" charset="0"/>
              </a:rPr>
              <a:t>Terdapat dalam </a:t>
            </a:r>
            <a:r>
              <a:rPr lang="sv-SE" sz="2200" dirty="0">
                <a:latin typeface="Arial" pitchFamily="34" charset="0"/>
                <a:cs typeface="Arial" pitchFamily="34" charset="0"/>
              </a:rPr>
              <a:t>dinding sel bakteri dan tanaman, pelumas sendi kerangka hewan, senyawa perekat antar sel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, d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an sebagainya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id-ID" sz="3200" dirty="0" smtClean="0">
                <a:latin typeface="Arial" pitchFamily="34" charset="0"/>
                <a:cs typeface="Arial" pitchFamily="34" charset="0"/>
              </a:rPr>
              <a:t>LIPID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8640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marL="109728" indent="0" algn="just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ipid (lemak) merupakan molekul biologi yang tidak termasuk dalam kelompok makromolekul</a:t>
            </a:r>
          </a:p>
          <a:p>
            <a:pPr marL="0" indent="0" algn="just">
              <a:buNone/>
            </a:pPr>
            <a:endParaRPr lang="id-ID" sz="2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d-ID" sz="2200" dirty="0" smtClean="0">
                <a:latin typeface="Arial" pitchFamily="34" charset="0"/>
                <a:cs typeface="Arial" pitchFamily="34" charset="0"/>
              </a:rPr>
              <a:t>Lipid memiliki karakteristik hidrofobik yang memiliki interaksi polar dengan oksigen</a:t>
            </a:r>
          </a:p>
          <a:p>
            <a:pPr algn="just"/>
            <a:endParaRPr lang="id-ID" sz="2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d-ID" sz="2200" dirty="0">
                <a:latin typeface="Arial" pitchFamily="34" charset="0"/>
                <a:cs typeface="Arial" pitchFamily="34" charset="0"/>
              </a:rPr>
              <a:t>Komposisi : C, H dan O (umum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N,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P yang merupakan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ester dari asam karboksilat rantai panjang dengan alkohol (gliserol)</a:t>
            </a:r>
          </a:p>
          <a:p>
            <a:pPr algn="just"/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id-ID" sz="22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24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id-ID" sz="3200" dirty="0" smtClean="0">
                <a:latin typeface="Arial" pitchFamily="34" charset="0"/>
                <a:cs typeface="Arial" pitchFamily="34" charset="0"/>
              </a:rPr>
              <a:t>LIPID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8640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marL="109728" indent="0" algn="just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354013" indent="0" algn="just"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ungsi lipid :</a:t>
            </a:r>
          </a:p>
          <a:p>
            <a:pPr marL="457200" indent="-280988" algn="just">
              <a:buFont typeface="+mj-lt"/>
              <a:buAutoNum type="arabicPeriod"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Sebagai cadangan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energi dalam bentuk sel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lemak</a:t>
            </a:r>
          </a:p>
          <a:p>
            <a:pPr marL="457200" indent="-280988" algn="just">
              <a:buFont typeface="+mj-lt"/>
              <a:buAutoNum type="arabicPeriod"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Menopang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fungsi senyawa organik sebagai penghantar sinyal, seperti pada prostaglandin dan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steroid</a:t>
            </a:r>
          </a:p>
          <a:p>
            <a:pPr marL="457200" indent="-280988" algn="just">
              <a:buFont typeface="+mj-lt"/>
              <a:buAutoNum type="arabicPeriod"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Pelindung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tubuh dari suhu luar yang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ekstrim</a:t>
            </a:r>
          </a:p>
          <a:p>
            <a:pPr marL="457200" indent="-280988" algn="just">
              <a:buFont typeface="+mj-lt"/>
              <a:buAutoNum type="arabicPeriod"/>
            </a:pP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id-ID" sz="22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8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id-ID" sz="3200" dirty="0" smtClean="0">
                <a:latin typeface="Arial" pitchFamily="34" charset="0"/>
                <a:cs typeface="Arial" pitchFamily="34" charset="0"/>
              </a:rPr>
              <a:t>KLASIFIKASI LIPID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8640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marL="354013" indent="0" algn="just">
              <a:buNone/>
            </a:pP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marL="354013" indent="0" algn="just">
              <a:buNone/>
            </a:pPr>
            <a:endParaRPr lang="id-ID" sz="2200" dirty="0">
              <a:latin typeface="Arial" pitchFamily="34" charset="0"/>
              <a:cs typeface="Arial" pitchFamily="34" charset="0"/>
            </a:endParaRPr>
          </a:p>
          <a:p>
            <a:pPr marL="354013" indent="0" algn="just">
              <a:buNone/>
            </a:pP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adanya ikatan rangkap yang dimiliki pada rantai panjangnya, lipid digolongkan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ipid jenuh (tidak ada ikatan rangkap)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Lipid tidak jenuh (mengandung ikatan rangkap)</a:t>
            </a:r>
          </a:p>
          <a:p>
            <a:pPr algn="just"/>
            <a:endParaRPr lang="id-ID" sz="22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38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id-ID" sz="3200" dirty="0" smtClean="0">
                <a:latin typeface="Arial" pitchFamily="34" charset="0"/>
                <a:cs typeface="Arial" pitchFamily="34" charset="0"/>
              </a:rPr>
              <a:t>KLASIFIKASI LIPID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667250" cy="409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962400" cy="409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6019800"/>
            <a:ext cx="9143999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d-ID" sz="1300" dirty="0" smtClean="0">
                <a:latin typeface="Arial" pitchFamily="34" charset="0"/>
                <a:cs typeface="Arial" pitchFamily="34" charset="0"/>
              </a:rPr>
              <a:t>Campbell, et.al., (2008). </a:t>
            </a:r>
            <a:r>
              <a:rPr lang="id-ID" sz="1300" i="1" dirty="0" smtClean="0">
                <a:latin typeface="Arial" pitchFamily="34" charset="0"/>
                <a:cs typeface="Arial" pitchFamily="34" charset="0"/>
              </a:rPr>
              <a:t>Campbell Biology</a:t>
            </a:r>
            <a:r>
              <a:rPr lang="id-ID" sz="1300" dirty="0" smtClean="0">
                <a:latin typeface="Arial" pitchFamily="34" charset="0"/>
                <a:cs typeface="Arial" pitchFamily="34" charset="0"/>
              </a:rPr>
              <a:t>. Biology. 9</a:t>
            </a:r>
            <a:r>
              <a:rPr lang="id-ID" sz="13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id-ID" sz="1300" dirty="0" smtClean="0">
                <a:latin typeface="Arial" pitchFamily="34" charset="0"/>
                <a:cs typeface="Arial" pitchFamily="34" charset="0"/>
              </a:rPr>
              <a:t> ed. Pearson Benjamin Cummings. San Fransisco.  USA </a:t>
            </a:r>
            <a:endParaRPr lang="id-ID" sz="1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1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id-ID" sz="3200" dirty="0" smtClean="0">
                <a:latin typeface="Arial" pitchFamily="34" charset="0"/>
                <a:cs typeface="Arial" pitchFamily="34" charset="0"/>
              </a:rPr>
              <a:t>KLASIFIKASI LIPID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8640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marL="354013" indent="0" algn="just">
              <a:buNone/>
            </a:pPr>
            <a:endParaRPr lang="id-ID" sz="2200" dirty="0">
              <a:latin typeface="Arial" pitchFamily="34" charset="0"/>
              <a:cs typeface="Arial" pitchFamily="34" charset="0"/>
            </a:endParaRPr>
          </a:p>
          <a:p>
            <a:pPr marL="354013" indent="0" algn="just">
              <a:buNone/>
            </a:pP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produk hasil hidrolisisnya, lipid digolongkan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ipid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sederhana :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hasil hidrolisis berupa asam lemak dan alkohol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rantai panjang</a:t>
            </a:r>
            <a:endParaRPr lang="id-ID" sz="2200" dirty="0">
              <a:latin typeface="Arial" pitchFamily="34" charset="0"/>
              <a:cs typeface="Arial" pitchFamily="34" charset="0"/>
            </a:endParaRPr>
          </a:p>
          <a:p>
            <a:pPr marL="1168400" algn="just"/>
            <a:r>
              <a:rPr lang="id-ID" sz="2200" dirty="0" smtClean="0">
                <a:latin typeface="Arial" pitchFamily="34" charset="0"/>
                <a:cs typeface="Arial" pitchFamily="34" charset="0"/>
              </a:rPr>
              <a:t>Lemak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netral (trigliserida) : hasil hidrolisis berupa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gliserol dan 3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molekul asam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lemak</a:t>
            </a:r>
          </a:p>
          <a:p>
            <a:pPr marL="1168400" algn="just"/>
            <a:r>
              <a:rPr lang="id-ID" sz="2200" dirty="0">
                <a:latin typeface="Arial" pitchFamily="34" charset="0"/>
                <a:cs typeface="Arial" pitchFamily="34" charset="0"/>
              </a:rPr>
              <a:t>Malam (wax)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: hasil hidrolisis berupa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satu asam lemak rantai panjang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dan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alkohol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non gliserol</a:t>
            </a:r>
          </a:p>
          <a:p>
            <a:pPr marL="457200" indent="-457200" algn="just">
              <a:buFont typeface="+mj-lt"/>
              <a:buAutoNum type="arabicPeriod" startAt="2"/>
            </a:pPr>
            <a:r>
              <a:rPr lang="id-ID" sz="2200" dirty="0">
                <a:latin typeface="Arial" pitchFamily="34" charset="0"/>
                <a:cs typeface="Arial" pitchFamily="34" charset="0"/>
              </a:rPr>
              <a:t>Lipid majemuk :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hasil hidrolisis berupa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asam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lemak,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alkohol serta satu atau lebih senyawa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lain</a:t>
            </a:r>
          </a:p>
          <a:p>
            <a:pPr marL="442913" indent="0" algn="just">
              <a:buNone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Contoh : Spingomyelin</a:t>
            </a:r>
          </a:p>
          <a:p>
            <a:pPr marL="457200" indent="-457200" algn="just">
              <a:buFont typeface="+mj-lt"/>
              <a:buAutoNum type="arabicPeriod"/>
            </a:pP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id-ID" sz="22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9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id-ID" sz="3200" dirty="0" smtClean="0">
                <a:latin typeface="Arial" pitchFamily="34" charset="0"/>
                <a:cs typeface="Arial" pitchFamily="34" charset="0"/>
              </a:rPr>
              <a:t>KLASIFIKASI LIPID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190243" y="2470715"/>
            <a:ext cx="2305050" cy="1655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pic>
        <p:nvPicPr>
          <p:cNvPr id="6" name="Picture 4" descr="G:\Bu Imbang New\lipid-lanjut_files\lipid_files\glycer3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81" y="2592952"/>
            <a:ext cx="18288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743443" y="3008877"/>
            <a:ext cx="1871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/>
              <a:t>+ </a:t>
            </a:r>
            <a:r>
              <a:rPr lang="id-ID" sz="2000" dirty="0" smtClean="0"/>
              <a:t>   </a:t>
            </a:r>
            <a:r>
              <a:rPr lang="en-US" sz="2000" dirty="0" smtClean="0"/>
              <a:t>3R-C-OH</a:t>
            </a:r>
            <a:endParaRPr lang="en-US" sz="200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534018" y="2577077"/>
            <a:ext cx="433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/>
              <a:t>O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7680068" y="2902515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7751506" y="2902515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63268" y="2397690"/>
            <a:ext cx="2447925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                 </a:t>
            </a:r>
            <a:r>
              <a:rPr lang="id-ID" dirty="0" smtClean="0"/>
              <a:t> </a:t>
            </a:r>
            <a:r>
              <a:rPr lang="en-US" dirty="0" smtClean="0"/>
              <a:t> </a:t>
            </a:r>
            <a:r>
              <a:rPr lang="en-US" dirty="0"/>
              <a:t>O                                           CH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id-ID" dirty="0" smtClean="0"/>
              <a:t> </a:t>
            </a:r>
            <a:r>
              <a:rPr lang="en-US" dirty="0" smtClean="0"/>
              <a:t>– </a:t>
            </a:r>
            <a:r>
              <a:rPr lang="en-US" dirty="0"/>
              <a:t>O – C – R’                                                                                         </a:t>
            </a:r>
          </a:p>
          <a:p>
            <a:r>
              <a:rPr lang="en-US" dirty="0"/>
              <a:t>                 </a:t>
            </a:r>
            <a:r>
              <a:rPr lang="id-ID" dirty="0" smtClean="0"/>
              <a:t>  </a:t>
            </a:r>
            <a:r>
              <a:rPr lang="en-US" dirty="0" smtClean="0"/>
              <a:t>O                                      </a:t>
            </a:r>
            <a:endParaRPr lang="en-US" dirty="0"/>
          </a:p>
          <a:p>
            <a:r>
              <a:rPr lang="en-US" dirty="0"/>
              <a:t>CH </a:t>
            </a:r>
            <a:r>
              <a:rPr lang="id-ID" dirty="0" smtClean="0"/>
              <a:t>  </a:t>
            </a:r>
            <a:r>
              <a:rPr lang="en-US" dirty="0" smtClean="0"/>
              <a:t>– </a:t>
            </a:r>
            <a:r>
              <a:rPr lang="en-US" dirty="0"/>
              <a:t>O – C – R’’</a:t>
            </a:r>
          </a:p>
          <a:p>
            <a:r>
              <a:rPr lang="en-US" dirty="0"/>
              <a:t>                 </a:t>
            </a:r>
            <a:r>
              <a:rPr lang="id-ID" dirty="0" smtClean="0"/>
              <a:t> </a:t>
            </a:r>
            <a:r>
              <a:rPr lang="en-US" dirty="0" smtClean="0"/>
              <a:t> </a:t>
            </a:r>
            <a:r>
              <a:rPr lang="en-US" dirty="0"/>
              <a:t>O                                                                                     CH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id-ID" dirty="0" smtClean="0"/>
              <a:t> </a:t>
            </a:r>
            <a:r>
              <a:rPr lang="en-US" dirty="0" smtClean="0"/>
              <a:t>– </a:t>
            </a:r>
            <a:r>
              <a:rPr lang="en-US" dirty="0"/>
              <a:t>O – C – R’’’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600" dirty="0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1558668" y="2613590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1558668" y="3189852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1487231" y="3189852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1558668" y="3694677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1487231" y="3694677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1487231" y="2613590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2566731" y="3046977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+ H</a:t>
            </a:r>
            <a:r>
              <a:rPr lang="en-US" sz="2400" baseline="-25000"/>
              <a:t>2</a:t>
            </a:r>
            <a:r>
              <a:rPr lang="en-US" sz="2400"/>
              <a:t>O</a:t>
            </a: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3719256" y="3262877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333118" y="4101077"/>
            <a:ext cx="2233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 err="1"/>
              <a:t>Trigliserida</a:t>
            </a:r>
            <a:endParaRPr lang="en-US" sz="240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4414" y="5143500"/>
            <a:ext cx="9143999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d-ID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LIPID SEDERHANA</a:t>
            </a:r>
            <a:endParaRPr lang="id-ID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533400" y="2965708"/>
            <a:ext cx="0" cy="3595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511277" y="3479571"/>
            <a:ext cx="0" cy="3595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6869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id-ID" sz="3200" dirty="0" smtClean="0">
                <a:latin typeface="Arial" pitchFamily="34" charset="0"/>
                <a:cs typeface="Arial" pitchFamily="34" charset="0"/>
              </a:rPr>
              <a:t>KLASIFIKASI LIPID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-14748" y="5791200"/>
            <a:ext cx="9143999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d-ID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LIPID MAJEMUK</a:t>
            </a:r>
            <a:endParaRPr lang="id-ID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4" descr="G:\Bu Imbang New\lipid-lanjut_files\lipid_files\spmyelin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13" y="1295400"/>
            <a:ext cx="58324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22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id-ID" sz="3200" dirty="0" smtClean="0">
                <a:latin typeface="Arial" pitchFamily="34" charset="0"/>
                <a:cs typeface="Arial" pitchFamily="34" charset="0"/>
              </a:rPr>
              <a:t>ASAM NUKLEAT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8640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marL="109728" indent="0" algn="just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sam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nukleat merupakan makromolekul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dalam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inti sel yg mengandung semua informasi untuk aktivitas maupun reproduksi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sel</a:t>
            </a:r>
            <a:endParaRPr lang="id-ID" sz="22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id-ID" sz="2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d-ID" sz="2200" dirty="0">
                <a:latin typeface="Arial" pitchFamily="34" charset="0"/>
                <a:cs typeface="Arial" pitchFamily="34" charset="0"/>
              </a:rPr>
              <a:t>Asam nukleat dibentuk dari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kumpulan nukleotida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yg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terdiri dari gula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, basa nitrogen, dan fosfat</a:t>
            </a:r>
          </a:p>
          <a:p>
            <a:pPr marL="0" indent="0" algn="just">
              <a:buNone/>
            </a:pP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d-ID" sz="2200" dirty="0" smtClean="0">
                <a:latin typeface="Arial" pitchFamily="34" charset="0"/>
                <a:cs typeface="Arial" pitchFamily="34" charset="0"/>
              </a:rPr>
              <a:t>Berperan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: </a:t>
            </a:r>
          </a:p>
          <a:p>
            <a:pPr marL="633413" indent="-279400" algn="just">
              <a:buNone/>
            </a:pPr>
            <a:r>
              <a:rPr lang="id-ID" sz="2200" dirty="0">
                <a:latin typeface="Arial" pitchFamily="34" charset="0"/>
                <a:cs typeface="Arial" pitchFamily="34" charset="0"/>
              </a:rPr>
              <a:t>a) Menyimpan informasi genetik</a:t>
            </a:r>
          </a:p>
          <a:p>
            <a:pPr marL="633413" indent="-279400" algn="just">
              <a:buNone/>
            </a:pPr>
            <a:r>
              <a:rPr lang="id-ID" sz="2200" dirty="0">
                <a:latin typeface="Arial" pitchFamily="34" charset="0"/>
                <a:cs typeface="Arial" pitchFamily="34" charset="0"/>
              </a:rPr>
              <a:t>b) Proses replikasi dan transkripsi </a:t>
            </a:r>
          </a:p>
          <a:p>
            <a:pPr algn="just"/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id-ID" sz="22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91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id-ID" sz="3200" dirty="0" smtClean="0">
                <a:latin typeface="Arial" pitchFamily="34" charset="0"/>
                <a:cs typeface="Arial" pitchFamily="34" charset="0"/>
              </a:rPr>
              <a:t>ASAM NUKLEAT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8640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marL="109728" indent="0" algn="just">
              <a:buNone/>
            </a:pP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id-ID" sz="22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cellgreense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479107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67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id-ID" sz="3200" dirty="0" smtClean="0">
                <a:latin typeface="Arial" pitchFamily="34" charset="0"/>
                <a:cs typeface="Arial" pitchFamily="34" charset="0"/>
              </a:rPr>
              <a:t>KOMPONEN ASAM NUKLEAT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8640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marL="109728" indent="0" algn="just">
              <a:buNone/>
            </a:pP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id-ID" sz="22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5828359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id-ID" sz="13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1877961" y="1489587"/>
            <a:ext cx="4876800" cy="3581400"/>
            <a:chOff x="1152" y="1488"/>
            <a:chExt cx="3072" cy="2256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2352" y="2584"/>
              <a:ext cx="1248" cy="7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chemeClr val="bg2"/>
                  </a:solidFill>
                </a:rPr>
                <a:t>Sugar</a:t>
              </a:r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2976" y="1488"/>
              <a:ext cx="1248" cy="62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chemeClr val="bg2"/>
                  </a:solidFill>
                </a:rPr>
                <a:t>Base</a:t>
              </a:r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1152" y="2208"/>
              <a:ext cx="768" cy="768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chemeClr val="bg2"/>
                  </a:solidFill>
                </a:rPr>
                <a:t>PO</a:t>
              </a:r>
              <a:r>
                <a:rPr lang="en-US" sz="2400" b="1" baseline="-25000">
                  <a:solidFill>
                    <a:schemeClr val="bg2"/>
                  </a:solidFill>
                </a:rPr>
                <a:t>4</a:t>
              </a:r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920" y="2592"/>
              <a:ext cx="48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V="1">
              <a:off x="3600" y="2112"/>
              <a:ext cx="0" cy="48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2016" y="1632"/>
              <a:ext cx="0" cy="21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636179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KLASIFIKASI KARBOHIDRAT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/>
          </a:bodyPr>
          <a:lstStyle/>
          <a:p>
            <a:pPr algn="just"/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109728" indent="0" algn="just">
              <a:buNone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jumlah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unit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gula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dimiliki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Karbohidrat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diklasifikasikan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berikut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800100" indent="-434975" algn="just">
              <a:buFont typeface="+mj-lt"/>
              <a:buAutoNum type="arabicPeriod"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Monosakarida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gula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sederhana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800100" indent="-434975" algn="just">
              <a:buFont typeface="+mj-lt"/>
              <a:buAutoNum type="arabicPeriod"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Oligosakarida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rantai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pendek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monosakarida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800100" indent="-434975" algn="just">
              <a:buFont typeface="+mj-lt"/>
              <a:buAutoNum type="arabicPeriod"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Polisakarida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rantai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panjang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monosakarida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9599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id-ID" sz="3200" dirty="0" smtClean="0">
                <a:latin typeface="Arial" pitchFamily="34" charset="0"/>
                <a:cs typeface="Arial" pitchFamily="34" charset="0"/>
              </a:rPr>
              <a:t>KOMPONEN ASAM NUKLEAT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8640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marL="109728" indent="0" algn="just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d-ID" sz="2200" dirty="0" smtClean="0">
                <a:latin typeface="Arial" pitchFamily="34" charset="0"/>
                <a:cs typeface="Arial" pitchFamily="34" charset="0"/>
              </a:rPr>
              <a:t>Komponen basa nitrogen : </a:t>
            </a:r>
            <a:endParaRPr lang="id-ID" sz="2200" dirty="0">
              <a:latin typeface="Arial" pitchFamily="34" charset="0"/>
              <a:cs typeface="Arial" pitchFamily="34" charset="0"/>
            </a:endParaRPr>
          </a:p>
          <a:p>
            <a:pPr marL="633413" indent="-279400" algn="just">
              <a:buNone/>
            </a:pPr>
            <a:r>
              <a:rPr lang="id-ID" sz="2200" dirty="0">
                <a:latin typeface="Arial" pitchFamily="34" charset="0"/>
                <a:cs typeface="Arial" pitchFamily="34" charset="0"/>
              </a:rPr>
              <a:t>a)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Purin : Adenin (A) dan Guanin (G)</a:t>
            </a:r>
            <a:endParaRPr lang="id-ID" sz="2200" dirty="0">
              <a:latin typeface="Arial" pitchFamily="34" charset="0"/>
              <a:cs typeface="Arial" pitchFamily="34" charset="0"/>
            </a:endParaRPr>
          </a:p>
          <a:p>
            <a:pPr marL="633413" indent="-279400" algn="just">
              <a:buNone/>
            </a:pPr>
            <a:r>
              <a:rPr lang="id-ID" sz="2200" dirty="0">
                <a:latin typeface="Arial" pitchFamily="34" charset="0"/>
                <a:cs typeface="Arial" pitchFamily="34" charset="0"/>
              </a:rPr>
              <a:t>b)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Pirimidin : Sitosin (C), Timin (T), dan Urasil (U) </a:t>
            </a:r>
          </a:p>
          <a:p>
            <a:pPr marL="633413" indent="-279400" algn="just">
              <a:buNone/>
            </a:pPr>
            <a:endParaRPr lang="id-ID" sz="22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d-ID" sz="2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d-ID" sz="2200" dirty="0" smtClean="0">
                <a:latin typeface="Arial" pitchFamily="34" charset="0"/>
                <a:cs typeface="Arial" pitchFamily="34" charset="0"/>
              </a:rPr>
              <a:t>Molekul gula pada nukleotida : </a:t>
            </a:r>
            <a:endParaRPr lang="id-ID" sz="2200" dirty="0">
              <a:latin typeface="Arial" pitchFamily="34" charset="0"/>
              <a:cs typeface="Arial" pitchFamily="34" charset="0"/>
            </a:endParaRPr>
          </a:p>
          <a:p>
            <a:pPr marL="633413" indent="-279400" algn="just">
              <a:buNone/>
            </a:pPr>
            <a:r>
              <a:rPr lang="id-ID" sz="2200" dirty="0">
                <a:latin typeface="Arial" pitchFamily="34" charset="0"/>
                <a:cs typeface="Arial" pitchFamily="34" charset="0"/>
              </a:rPr>
              <a:t>a)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DNA</a:t>
            </a:r>
            <a:endParaRPr lang="id-ID" sz="2200" dirty="0">
              <a:latin typeface="Arial" pitchFamily="34" charset="0"/>
              <a:cs typeface="Arial" pitchFamily="34" charset="0"/>
            </a:endParaRPr>
          </a:p>
          <a:p>
            <a:pPr marL="633413" indent="-279400" algn="just">
              <a:buNone/>
            </a:pPr>
            <a:r>
              <a:rPr lang="id-ID" sz="2200" dirty="0">
                <a:latin typeface="Arial" pitchFamily="34" charset="0"/>
                <a:cs typeface="Arial" pitchFamily="34" charset="0"/>
              </a:rPr>
              <a:t>b)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RNA </a:t>
            </a:r>
            <a:endParaRPr lang="id-ID" sz="22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id-ID" sz="22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55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id-ID" sz="3200" dirty="0" smtClean="0">
                <a:latin typeface="Arial" pitchFamily="34" charset="0"/>
                <a:cs typeface="Arial" pitchFamily="34" charset="0"/>
              </a:rPr>
              <a:t>REFERENCE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562600"/>
          </a:xfrm>
        </p:spPr>
        <p:txBody>
          <a:bodyPr>
            <a:normAutofit/>
          </a:bodyPr>
          <a:lstStyle/>
          <a:p>
            <a:pPr marL="457200" lvl="0" indent="-457200" algn="just">
              <a:lnSpc>
                <a:spcPct val="150000"/>
              </a:lnSpc>
            </a:pPr>
            <a:endParaRPr lang="id-ID" sz="14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lnSpc>
                <a:spcPct val="150000"/>
              </a:lnSpc>
            </a:pPr>
            <a:r>
              <a:rPr lang="id-ID" sz="1400" dirty="0" smtClean="0">
                <a:latin typeface="Arial" pitchFamily="34" charset="0"/>
                <a:cs typeface="Arial" pitchFamily="34" charset="0"/>
              </a:rPr>
              <a:t>Febrianto, A., </a:t>
            </a:r>
            <a:r>
              <a:rPr lang="id-ID" sz="1400" i="1" dirty="0" smtClean="0">
                <a:latin typeface="Arial" pitchFamily="34" charset="0"/>
                <a:cs typeface="Arial" pitchFamily="34" charset="0"/>
              </a:rPr>
              <a:t>Protein</a:t>
            </a:r>
            <a:r>
              <a:rPr lang="id-ID" sz="1400" dirty="0">
                <a:latin typeface="Arial" pitchFamily="34" charset="0"/>
                <a:cs typeface="Arial" pitchFamily="34" charset="0"/>
              </a:rPr>
              <a:t>. Power Point Slide. Jurusan Teknologi Industri </a:t>
            </a:r>
            <a:r>
              <a:rPr lang="id-ID" sz="1400" dirty="0" smtClean="0">
                <a:latin typeface="Arial" pitchFamily="34" charset="0"/>
                <a:cs typeface="Arial" pitchFamily="34" charset="0"/>
              </a:rPr>
              <a:t>Pertanian. Fakultas Teknologi Pangan. Universitas Brawijaya. Malang</a:t>
            </a:r>
          </a:p>
          <a:p>
            <a:pPr marL="457200" lvl="0" indent="-457200" algn="just">
              <a:lnSpc>
                <a:spcPct val="150000"/>
              </a:lnSpc>
            </a:pPr>
            <a:r>
              <a:rPr lang="id-ID" sz="1400" dirty="0" smtClean="0">
                <a:latin typeface="Arial" pitchFamily="34" charset="0"/>
                <a:cs typeface="Arial" pitchFamily="34" charset="0"/>
              </a:rPr>
              <a:t>Hudiyono, S</a:t>
            </a:r>
            <a:r>
              <a:rPr lang="id-ID" sz="1400" dirty="0">
                <a:latin typeface="Arial" pitchFamily="34" charset="0"/>
                <a:cs typeface="Arial" pitchFamily="34" charset="0"/>
              </a:rPr>
              <a:t>., </a:t>
            </a:r>
            <a:r>
              <a:rPr lang="id-ID" sz="1400" i="1" dirty="0" smtClean="0">
                <a:latin typeface="Arial" pitchFamily="34" charset="0"/>
                <a:cs typeface="Arial" pitchFamily="34" charset="0"/>
              </a:rPr>
              <a:t>Struktur dan Sifat Protein</a:t>
            </a:r>
            <a:r>
              <a:rPr lang="id-ID" sz="1400" dirty="0" smtClean="0">
                <a:latin typeface="Arial" pitchFamily="34" charset="0"/>
                <a:cs typeface="Arial" pitchFamily="34" charset="0"/>
              </a:rPr>
              <a:t>. Power Point Slide. </a:t>
            </a:r>
            <a:r>
              <a:rPr lang="id-ID" sz="1400" dirty="0">
                <a:latin typeface="Arial" pitchFamily="34" charset="0"/>
                <a:cs typeface="Arial" pitchFamily="34" charset="0"/>
              </a:rPr>
              <a:t>Departemen Kimia. Fakultas </a:t>
            </a:r>
            <a:r>
              <a:rPr lang="id-ID" sz="1400" dirty="0" smtClean="0">
                <a:latin typeface="Arial" pitchFamily="34" charset="0"/>
                <a:cs typeface="Arial" pitchFamily="34" charset="0"/>
              </a:rPr>
              <a:t>MIPA. Universitas Indonesia. Depok (Unpublished)</a:t>
            </a:r>
          </a:p>
          <a:p>
            <a:pPr marL="457200" lvl="0" indent="-457200" algn="just">
              <a:lnSpc>
                <a:spcPct val="150000"/>
              </a:lnSpc>
            </a:pPr>
            <a:r>
              <a:rPr lang="id-ID" sz="1400" dirty="0">
                <a:latin typeface="Arial" pitchFamily="34" charset="0"/>
                <a:cs typeface="Arial" pitchFamily="34" charset="0"/>
              </a:rPr>
              <a:t>Julistia, P., </a:t>
            </a:r>
            <a:r>
              <a:rPr lang="id-ID" sz="1400" i="1" dirty="0">
                <a:latin typeface="Arial" pitchFamily="34" charset="0"/>
                <a:cs typeface="Arial" pitchFamily="34" charset="0"/>
              </a:rPr>
              <a:t>Asam Nukleat</a:t>
            </a:r>
            <a:r>
              <a:rPr lang="id-ID" sz="1400" dirty="0">
                <a:latin typeface="Arial" pitchFamily="34" charset="0"/>
                <a:cs typeface="Arial" pitchFamily="34" charset="0"/>
              </a:rPr>
              <a:t>. Power Point Slide. Departemen Biokimia. Fakultas MIPA. Institut  Pertanian Bogor. Bogor</a:t>
            </a:r>
          </a:p>
          <a:p>
            <a:pPr marL="457200" indent="-457200" algn="just">
              <a:lnSpc>
                <a:spcPct val="150000"/>
              </a:lnSpc>
            </a:pPr>
            <a:r>
              <a:rPr lang="id-ID" sz="1400" dirty="0" smtClean="0">
                <a:latin typeface="Arial" pitchFamily="34" charset="0"/>
                <a:cs typeface="Arial" pitchFamily="34" charset="0"/>
              </a:rPr>
              <a:t>Lehninger</a:t>
            </a:r>
            <a:r>
              <a:rPr lang="id-ID" sz="1400" dirty="0">
                <a:latin typeface="Arial" pitchFamily="34" charset="0"/>
                <a:cs typeface="Arial" pitchFamily="34" charset="0"/>
              </a:rPr>
              <a:t>, A.L</a:t>
            </a:r>
            <a:r>
              <a:rPr lang="id-ID" sz="1400" dirty="0" smtClean="0">
                <a:latin typeface="Arial" pitchFamily="34" charset="0"/>
                <a:cs typeface="Arial" pitchFamily="34" charset="0"/>
              </a:rPr>
              <a:t>., </a:t>
            </a:r>
            <a:r>
              <a:rPr lang="id-ID" sz="1400" dirty="0">
                <a:latin typeface="Arial" pitchFamily="34" charset="0"/>
                <a:cs typeface="Arial" pitchFamily="34" charset="0"/>
              </a:rPr>
              <a:t>(1997). </a:t>
            </a:r>
            <a:r>
              <a:rPr lang="id-ID" sz="1400" i="1" dirty="0">
                <a:latin typeface="Arial" pitchFamily="34" charset="0"/>
                <a:cs typeface="Arial" pitchFamily="34" charset="0"/>
              </a:rPr>
              <a:t>Dasar-dasar Biokimia</a:t>
            </a:r>
            <a:r>
              <a:rPr lang="id-ID" sz="1400" dirty="0">
                <a:latin typeface="Arial" pitchFamily="34" charset="0"/>
                <a:cs typeface="Arial" pitchFamily="34" charset="0"/>
              </a:rPr>
              <a:t>. Edisi V. Jilid 1, Penerbit </a:t>
            </a:r>
            <a:r>
              <a:rPr lang="id-ID" sz="1400" dirty="0" smtClean="0">
                <a:latin typeface="Arial" pitchFamily="34" charset="0"/>
                <a:cs typeface="Arial" pitchFamily="34" charset="0"/>
              </a:rPr>
              <a:t>Erlangga. Jakarta</a:t>
            </a:r>
            <a:endParaRPr lang="id-ID" sz="1400" dirty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lnSpc>
                <a:spcPct val="150000"/>
              </a:lnSpc>
            </a:pPr>
            <a:r>
              <a:rPr lang="id-ID" sz="1400" dirty="0" smtClean="0">
                <a:latin typeface="Arial" pitchFamily="34" charset="0"/>
                <a:cs typeface="Arial" pitchFamily="34" charset="0"/>
              </a:rPr>
              <a:t>Nuringtyas, T.R., </a:t>
            </a:r>
            <a:r>
              <a:rPr lang="id-ID" sz="1400" i="1" dirty="0" smtClean="0">
                <a:latin typeface="Arial" pitchFamily="34" charset="0"/>
                <a:cs typeface="Arial" pitchFamily="34" charset="0"/>
              </a:rPr>
              <a:t>Asam Amino dan Protein</a:t>
            </a:r>
            <a:r>
              <a:rPr lang="id-ID" sz="1400" dirty="0" smtClean="0">
                <a:latin typeface="Arial" pitchFamily="34" charset="0"/>
                <a:cs typeface="Arial" pitchFamily="34" charset="0"/>
              </a:rPr>
              <a:t>. Power Point  Slide. Universitas Gajah Mada. Yogyakarta</a:t>
            </a:r>
          </a:p>
          <a:p>
            <a:pPr marL="457200" indent="-457200" algn="just">
              <a:lnSpc>
                <a:spcPct val="15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ocw.usu.ac.id/course/download/bio206_slide_kuliah_1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_-_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karbohidrat.pdf</a:t>
            </a:r>
            <a:r>
              <a:rPr lang="id-ID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1400" dirty="0" smtClean="0">
                <a:latin typeface="Arial" pitchFamily="34" charset="0"/>
                <a:cs typeface="Arial" pitchFamily="34" charset="0"/>
              </a:rPr>
              <a:t>(akses : 10 / 09 / 2016 ; 16 : 00)</a:t>
            </a:r>
            <a:endParaRPr lang="id-ID" sz="1400" dirty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lnSpc>
                <a:spcPct val="150000"/>
              </a:lnSpc>
            </a:pPr>
            <a:r>
              <a:rPr lang="id-ID" sz="1400" dirty="0" smtClean="0">
                <a:latin typeface="Arial" pitchFamily="34" charset="0"/>
                <a:cs typeface="Arial" pitchFamily="34" charset="0"/>
              </a:rPr>
              <a:t>Rahayu, I. D., (2010).  </a:t>
            </a:r>
            <a:r>
              <a:rPr lang="id-ID" sz="1400" i="1" dirty="0" smtClean="0">
                <a:latin typeface="Arial" pitchFamily="34" charset="0"/>
                <a:cs typeface="Arial" pitchFamily="34" charset="0"/>
              </a:rPr>
              <a:t>Lipid</a:t>
            </a:r>
            <a:r>
              <a:rPr lang="id-ID" sz="1400" dirty="0" smtClean="0">
                <a:latin typeface="Arial" pitchFamily="34" charset="0"/>
                <a:cs typeface="Arial" pitchFamily="34" charset="0"/>
              </a:rPr>
              <a:t>. Power Point Slide.  Universitas Muhammadiyah Malang. Malang</a:t>
            </a:r>
          </a:p>
          <a:p>
            <a:pPr marL="457200" lvl="0" indent="-457200" algn="just">
              <a:lnSpc>
                <a:spcPct val="150000"/>
              </a:lnSpc>
            </a:pPr>
            <a:r>
              <a:rPr lang="id-ID" sz="1400" dirty="0" smtClean="0">
                <a:latin typeface="Arial" pitchFamily="34" charset="0"/>
                <a:cs typeface="Arial" pitchFamily="34" charset="0"/>
              </a:rPr>
              <a:t>Rangga, R.,  </a:t>
            </a:r>
            <a:r>
              <a:rPr lang="id-ID" sz="1400" i="1" dirty="0" smtClean="0">
                <a:latin typeface="Arial" pitchFamily="34" charset="0"/>
                <a:cs typeface="Arial" pitchFamily="34" charset="0"/>
              </a:rPr>
              <a:t>Lipid</a:t>
            </a:r>
            <a:r>
              <a:rPr lang="id-ID" sz="1400" dirty="0" smtClean="0">
                <a:latin typeface="Arial" pitchFamily="34" charset="0"/>
                <a:cs typeface="Arial" pitchFamily="34" charset="0"/>
              </a:rPr>
              <a:t>. Power Point Slide. Universitas Negeri Semarang. Semarang</a:t>
            </a:r>
          </a:p>
          <a:p>
            <a:pPr marL="457200" indent="-457200" algn="just">
              <a:lnSpc>
                <a:spcPct val="150000"/>
              </a:lnSpc>
            </a:pPr>
            <a:r>
              <a:rPr lang="id-ID" sz="1400" dirty="0" smtClean="0">
                <a:latin typeface="Arial" pitchFamily="34" charset="0"/>
                <a:cs typeface="Arial" pitchFamily="34" charset="0"/>
              </a:rPr>
              <a:t>Reece, J.B.,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et.al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., (2008).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Campbell Biology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 9</a:t>
            </a:r>
            <a:r>
              <a:rPr lang="en-US" sz="1400" baseline="30000" dirty="0">
                <a:latin typeface="Arial" pitchFamily="34" charset="0"/>
                <a:cs typeface="Arial" pitchFamily="34" charset="0"/>
              </a:rPr>
              <a:t>th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ed. Pearson Benjamin Cummings. San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Fran</a:t>
            </a:r>
            <a:r>
              <a:rPr lang="id-ID" sz="140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400" smtClean="0">
                <a:latin typeface="Arial" pitchFamily="34" charset="0"/>
                <a:cs typeface="Arial" pitchFamily="34" charset="0"/>
              </a:rPr>
              <a:t>isco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  USA </a:t>
            </a:r>
            <a:endParaRPr lang="id-ID" sz="1400" dirty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04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MONOSAKARIDA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/>
          </a:bodyPr>
          <a:lstStyle/>
          <a:p>
            <a:pPr algn="just"/>
            <a:endParaRPr lang="id-ID" sz="2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id-ID" sz="2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komponen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gula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paling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sederhana</a:t>
            </a:r>
            <a:endParaRPr lang="id-ID" sz="2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id-ID" sz="2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Ciri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 marL="800100" indent="-250825" algn="just">
              <a:buFont typeface="+mj-lt"/>
              <a:buAutoNum type="arabicPeriod"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Berasa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manis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800100" indent="-250825" algn="just">
              <a:buFont typeface="+mj-lt"/>
              <a:buAutoNum type="arabicPeriod"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Tak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berwarna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800100" indent="-250825" algn="just">
              <a:buFont typeface="+mj-lt"/>
              <a:buAutoNum type="arabicPeriod"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Berbentuk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kristal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padat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larut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pelarut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polar</a:t>
            </a:r>
          </a:p>
        </p:txBody>
      </p:sp>
    </p:spTree>
    <p:extLst>
      <p:ext uri="{BB962C8B-B14F-4D97-AF65-F5344CB8AC3E}">
        <p14:creationId xmlns:p14="http://schemas.microsoft.com/office/powerpoint/2010/main" val="411209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MONOSAKARIDA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/>
          </a:bodyPr>
          <a:lstStyle/>
          <a:p>
            <a:pPr algn="just"/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457200" indent="0" algn="just">
              <a:buNone/>
            </a:pPr>
            <a:endParaRPr lang="id-ID" sz="2600" dirty="0" smtClean="0">
              <a:latin typeface="Arial" pitchFamily="34" charset="0"/>
              <a:cs typeface="Arial" pitchFamily="34" charset="0"/>
            </a:endParaRPr>
          </a:p>
          <a:p>
            <a:pPr marL="457200" indent="0" algn="just">
              <a:buNone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Memiliki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dua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golongan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 marL="623888" indent="-258763" algn="just">
              <a:buFont typeface="+mj-lt"/>
              <a:buAutoNum type="arabicPeriod"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Aldosa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aldehid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gugus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karbonil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ujung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rantai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 : glukosa, galaktosa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623888" indent="-258763" algn="just">
              <a:buFont typeface="+mj-lt"/>
              <a:buAutoNum type="arabicPeriod"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Ketosa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keton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gugus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karbonil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selain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ujung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rantai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 : fruktosa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35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MONOSAKARIDA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6629400" cy="474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-381000" y="5960480"/>
            <a:ext cx="95250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id-ID" sz="1300" dirty="0">
                <a:latin typeface="Arial" pitchFamily="34" charset="0"/>
                <a:cs typeface="Arial" pitchFamily="34" charset="0"/>
              </a:rPr>
              <a:t>Campbell</a:t>
            </a:r>
            <a:r>
              <a:rPr lang="id-ID" sz="1300" dirty="0" smtClean="0">
                <a:latin typeface="Arial" pitchFamily="34" charset="0"/>
                <a:cs typeface="Arial" pitchFamily="34" charset="0"/>
              </a:rPr>
              <a:t>, et.al., (2008). </a:t>
            </a:r>
            <a:r>
              <a:rPr lang="id-ID" sz="1300" i="1" dirty="0" smtClean="0">
                <a:latin typeface="Arial" pitchFamily="34" charset="0"/>
                <a:cs typeface="Arial" pitchFamily="34" charset="0"/>
              </a:rPr>
              <a:t>Campbell Biology</a:t>
            </a:r>
            <a:r>
              <a:rPr lang="id-ID" sz="13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id-ID" sz="1300" dirty="0">
                <a:latin typeface="Arial" pitchFamily="34" charset="0"/>
                <a:cs typeface="Arial" pitchFamily="34" charset="0"/>
              </a:rPr>
              <a:t>Biology. 9</a:t>
            </a:r>
            <a:r>
              <a:rPr lang="id-ID" sz="1300" baseline="30000" dirty="0">
                <a:latin typeface="Arial" pitchFamily="34" charset="0"/>
                <a:cs typeface="Arial" pitchFamily="34" charset="0"/>
              </a:rPr>
              <a:t>th</a:t>
            </a:r>
            <a:r>
              <a:rPr lang="id-ID" sz="1300" dirty="0">
                <a:latin typeface="Arial" pitchFamily="34" charset="0"/>
                <a:cs typeface="Arial" pitchFamily="34" charset="0"/>
              </a:rPr>
              <a:t> ed. Pearson Benjamin Cummings. San </a:t>
            </a:r>
            <a:r>
              <a:rPr lang="id-ID" sz="1300" dirty="0" smtClean="0">
                <a:latin typeface="Arial" pitchFamily="34" charset="0"/>
                <a:cs typeface="Arial" pitchFamily="34" charset="0"/>
              </a:rPr>
              <a:t>Fransisco.  USA </a:t>
            </a:r>
            <a:endParaRPr lang="id-ID" sz="1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DISAKARIDA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/>
          </a:bodyPr>
          <a:lstStyle/>
          <a:p>
            <a:pPr algn="just"/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d-ID" sz="26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erdiri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2 unit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monosakarida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dihubungkan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ikatan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kovalen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antar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sesamanya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600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disakarida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:</a:t>
            </a:r>
          </a:p>
          <a:p>
            <a:pPr marL="623888" indent="-349250" algn="just">
              <a:buFont typeface="+mj-lt"/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Maltosa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gula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malt) =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mengandung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dua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glukosa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623888" indent="-349250" algn="just">
              <a:buFont typeface="+mj-lt"/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Laktosa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gula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susu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) =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disusun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galaktosa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glukosa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623888" indent="-349250" algn="just">
              <a:buFont typeface="+mj-lt"/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Sukrosa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gula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tebu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) =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disusun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glukosa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fruktosa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60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DISAKARIDA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9" y="1752600"/>
            <a:ext cx="8985973" cy="382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-523792" y="5867400"/>
            <a:ext cx="95250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id-ID" sz="1300" dirty="0">
                <a:latin typeface="Arial" pitchFamily="34" charset="0"/>
                <a:cs typeface="Arial" pitchFamily="34" charset="0"/>
              </a:rPr>
              <a:t>Campbell</a:t>
            </a:r>
            <a:r>
              <a:rPr lang="id-ID" sz="1300" dirty="0" smtClean="0">
                <a:latin typeface="Arial" pitchFamily="34" charset="0"/>
                <a:cs typeface="Arial" pitchFamily="34" charset="0"/>
              </a:rPr>
              <a:t>, et.al., (2008). </a:t>
            </a:r>
            <a:r>
              <a:rPr lang="id-ID" sz="1300" i="1" dirty="0" smtClean="0">
                <a:latin typeface="Arial" pitchFamily="34" charset="0"/>
                <a:cs typeface="Arial" pitchFamily="34" charset="0"/>
              </a:rPr>
              <a:t>Campbell Biology</a:t>
            </a:r>
            <a:r>
              <a:rPr lang="id-ID" sz="13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id-ID" sz="1300" dirty="0">
                <a:latin typeface="Arial" pitchFamily="34" charset="0"/>
                <a:cs typeface="Arial" pitchFamily="34" charset="0"/>
              </a:rPr>
              <a:t>Biology. 9</a:t>
            </a:r>
            <a:r>
              <a:rPr lang="id-ID" sz="1300" baseline="30000" dirty="0">
                <a:latin typeface="Arial" pitchFamily="34" charset="0"/>
                <a:cs typeface="Arial" pitchFamily="34" charset="0"/>
              </a:rPr>
              <a:t>th</a:t>
            </a:r>
            <a:r>
              <a:rPr lang="id-ID" sz="1300" dirty="0">
                <a:latin typeface="Arial" pitchFamily="34" charset="0"/>
                <a:cs typeface="Arial" pitchFamily="34" charset="0"/>
              </a:rPr>
              <a:t> ed. Pearson Benjamin Cummings. San </a:t>
            </a:r>
            <a:r>
              <a:rPr lang="id-ID" sz="1300" dirty="0" smtClean="0">
                <a:latin typeface="Arial" pitchFamily="34" charset="0"/>
                <a:cs typeface="Arial" pitchFamily="34" charset="0"/>
              </a:rPr>
              <a:t>Fransisco.  USA </a:t>
            </a:r>
            <a:endParaRPr lang="id-ID" sz="1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74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1377</TotalTime>
  <Words>1398</Words>
  <Application>Microsoft Office PowerPoint</Application>
  <PresentationFormat>On-screen Show (4:3)</PresentationFormat>
  <Paragraphs>323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Executive</vt:lpstr>
      <vt:lpstr>MOLEKUL BIOLOGI</vt:lpstr>
      <vt:lpstr>MOLEKUL BIOLOGI</vt:lpstr>
      <vt:lpstr>KARBOHIDRAT</vt:lpstr>
      <vt:lpstr>KLASIFIKASI KARBOHIDRAT</vt:lpstr>
      <vt:lpstr>MONOSAKARIDA</vt:lpstr>
      <vt:lpstr>MONOSAKARIDA</vt:lpstr>
      <vt:lpstr>MONOSAKARIDA</vt:lpstr>
      <vt:lpstr>DISAKARIDA</vt:lpstr>
      <vt:lpstr>DISAKARIDA</vt:lpstr>
      <vt:lpstr>POLISAKARIDA</vt:lpstr>
      <vt:lpstr>POLISAKARIDA</vt:lpstr>
      <vt:lpstr>POLISAKARIDA</vt:lpstr>
      <vt:lpstr>SELULOSA  PADA SEL TANAMAN</vt:lpstr>
      <vt:lpstr>FUNGSI ESENSIAL GLUKOSA</vt:lpstr>
      <vt:lpstr>UJI KANDUNGAN KARBOHIDRAT</vt:lpstr>
      <vt:lpstr>PROTEIN</vt:lpstr>
      <vt:lpstr>ASAM AMINO</vt:lpstr>
      <vt:lpstr>PROTEIN</vt:lpstr>
      <vt:lpstr>SUMBER PROTEIN</vt:lpstr>
      <vt:lpstr>STRUKTUR PROTEIN</vt:lpstr>
      <vt:lpstr>STRUKTUR PROTEIN</vt:lpstr>
      <vt:lpstr>STRUKTUR PROTEIN</vt:lpstr>
      <vt:lpstr>STRUKTUR PROTEIN</vt:lpstr>
      <vt:lpstr>DENATURASI PROTEIN</vt:lpstr>
      <vt:lpstr>DENATURASI PROTEIN</vt:lpstr>
      <vt:lpstr>DENATURASI PROTEIN</vt:lpstr>
      <vt:lpstr>APLIKASI PROTEIN</vt:lpstr>
      <vt:lpstr>APLIKASI PROTEIN</vt:lpstr>
      <vt:lpstr>PENYAKIT AKIBAT DEFISIENSI PROTEIN</vt:lpstr>
      <vt:lpstr>LIPID</vt:lpstr>
      <vt:lpstr>LIPID</vt:lpstr>
      <vt:lpstr>KLASIFIKASI LIPID</vt:lpstr>
      <vt:lpstr>KLASIFIKASI LIPID</vt:lpstr>
      <vt:lpstr>KLASIFIKASI LIPID</vt:lpstr>
      <vt:lpstr>KLASIFIKASI LIPID</vt:lpstr>
      <vt:lpstr>KLASIFIKASI LIPID</vt:lpstr>
      <vt:lpstr>ASAM NUKLEAT</vt:lpstr>
      <vt:lpstr>ASAM NUKLEAT</vt:lpstr>
      <vt:lpstr>KOMPONEN ASAM NUKLEAT</vt:lpstr>
      <vt:lpstr>KOMPONEN ASAM NUKLEAT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REKAYASA GENETIKA</dc:title>
  <dc:creator>asus</dc:creator>
  <cp:lastModifiedBy>asus</cp:lastModifiedBy>
  <cp:revision>105</cp:revision>
  <dcterms:created xsi:type="dcterms:W3CDTF">2006-08-16T00:00:00Z</dcterms:created>
  <dcterms:modified xsi:type="dcterms:W3CDTF">2016-09-13T03:42:23Z</dcterms:modified>
</cp:coreProperties>
</file>