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8" r:id="rId3"/>
    <p:sldId id="279" r:id="rId4"/>
    <p:sldId id="280" r:id="rId5"/>
    <p:sldId id="281" r:id="rId6"/>
    <p:sldId id="282" r:id="rId7"/>
    <p:sldId id="283"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6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D58C9-D7FF-4EB0-9FED-0528124ACF7D}" type="datetimeFigureOut">
              <a:rPr lang="en-US" smtClean="0"/>
              <a:t>7/11/2017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DA226-508F-461A-B7F8-B512ED80F5CC}" type="slidenum">
              <a:rPr lang="en-US" smtClean="0"/>
              <a:t>‹#›</a:t>
            </a:fld>
            <a:endParaRPr lang="en-US"/>
          </a:p>
        </p:txBody>
      </p:sp>
    </p:spTree>
    <p:extLst>
      <p:ext uri="{BB962C8B-B14F-4D97-AF65-F5344CB8AC3E}">
        <p14:creationId xmlns:p14="http://schemas.microsoft.com/office/powerpoint/2010/main" val="2729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93D3D0-A3D8-4846-BE1E-AC364929E3C3}"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44833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Makhluk hidup dapat dibedakan dengan makhluk tidak hidup karena memiliki beberapa ciri khas/sifat</a:t>
            </a:r>
            <a:endParaRPr lang="id-ID" smtClean="0"/>
          </a:p>
        </p:txBody>
      </p:sp>
      <p:sp>
        <p:nvSpPr>
          <p:cNvPr id="4" name="Slide Number Placeholder 3"/>
          <p:cNvSpPr>
            <a:spLocks noGrp="1"/>
          </p:cNvSpPr>
          <p:nvPr>
            <p:ph type="sldNum" sz="quarter" idx="5"/>
          </p:nvPr>
        </p:nvSpPr>
        <p:spPr/>
        <p:txBody>
          <a:bodyPr/>
          <a:lstStyle/>
          <a:p>
            <a:pPr>
              <a:defRPr/>
            </a:pPr>
            <a:fld id="{38D83015-D2F3-451F-9EF3-2475043169BE}" type="slidenum">
              <a:rPr lang="id-ID" smtClean="0"/>
              <a:pPr>
                <a:defRPr/>
              </a:pPr>
              <a:t>11</a:t>
            </a:fld>
            <a:endParaRPr lang="id-ID"/>
          </a:p>
        </p:txBody>
      </p:sp>
    </p:spTree>
    <p:extLst>
      <p:ext uri="{BB962C8B-B14F-4D97-AF65-F5344CB8AC3E}">
        <p14:creationId xmlns:p14="http://schemas.microsoft.com/office/powerpoint/2010/main" val="300853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Berikut adalah beberapa ilmu yang terkait dengan biologi. Sangat banyak. Beberapa di antaranya dipelajari di bidang kedokteran</a:t>
            </a:r>
            <a:endParaRPr lang="id-ID" smtClean="0"/>
          </a:p>
        </p:txBody>
      </p:sp>
      <p:sp>
        <p:nvSpPr>
          <p:cNvPr id="4" name="Slide Number Placeholder 3"/>
          <p:cNvSpPr>
            <a:spLocks noGrp="1"/>
          </p:cNvSpPr>
          <p:nvPr>
            <p:ph type="sldNum" sz="quarter" idx="5"/>
          </p:nvPr>
        </p:nvSpPr>
        <p:spPr/>
        <p:txBody>
          <a:bodyPr/>
          <a:lstStyle/>
          <a:p>
            <a:pPr>
              <a:defRPr/>
            </a:pPr>
            <a:fld id="{81E33EB4-C168-47CD-A6CD-983DFBB01A40}" type="slidenum">
              <a:rPr lang="id-ID" smtClean="0"/>
              <a:pPr>
                <a:defRPr/>
              </a:pPr>
              <a:t>12</a:t>
            </a:fld>
            <a:endParaRPr lang="id-ID"/>
          </a:p>
        </p:txBody>
      </p:sp>
    </p:spTree>
    <p:extLst>
      <p:ext uri="{BB962C8B-B14F-4D97-AF65-F5344CB8AC3E}">
        <p14:creationId xmlns:p14="http://schemas.microsoft.com/office/powerpoint/2010/main" val="421204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Begitu banyak cabang ilmu biologi membuat kita menjadi bingung pada awalnya</a:t>
            </a:r>
            <a:endParaRPr lang="id-ID" smtClean="0"/>
          </a:p>
        </p:txBody>
      </p:sp>
      <p:sp>
        <p:nvSpPr>
          <p:cNvPr id="4" name="Slide Number Placeholder 3"/>
          <p:cNvSpPr>
            <a:spLocks noGrp="1"/>
          </p:cNvSpPr>
          <p:nvPr>
            <p:ph type="sldNum" sz="quarter" idx="5"/>
          </p:nvPr>
        </p:nvSpPr>
        <p:spPr/>
        <p:txBody>
          <a:bodyPr/>
          <a:lstStyle/>
          <a:p>
            <a:pPr>
              <a:defRPr/>
            </a:pPr>
            <a:fld id="{8DC832B3-8F85-4513-BF3E-0DBCE42E21E1}" type="slidenum">
              <a:rPr lang="id-ID" smtClean="0"/>
              <a:pPr>
                <a:defRPr/>
              </a:pPr>
              <a:t>13</a:t>
            </a:fld>
            <a:endParaRPr lang="id-ID"/>
          </a:p>
        </p:txBody>
      </p:sp>
    </p:spTree>
    <p:extLst>
      <p:ext uri="{BB962C8B-B14F-4D97-AF65-F5344CB8AC3E}">
        <p14:creationId xmlns:p14="http://schemas.microsoft.com/office/powerpoint/2010/main" val="319383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Apa saja yang dipelajari dalam biologi? Mulai mempelajari sel sebagai unit terkecil kehidupan hingga organisme. Dalam gambar diperlihatkan bahwa segala hal yang berhubungan dengan makhluk dapat dipelajari dalam biologi. Dari atom hingga ekosistem</a:t>
            </a:r>
            <a:endParaRPr lang="id-ID" smtClean="0"/>
          </a:p>
        </p:txBody>
      </p:sp>
      <p:sp>
        <p:nvSpPr>
          <p:cNvPr id="4" name="Slide Number Placeholder 3"/>
          <p:cNvSpPr>
            <a:spLocks noGrp="1"/>
          </p:cNvSpPr>
          <p:nvPr>
            <p:ph type="sldNum" sz="quarter" idx="5"/>
          </p:nvPr>
        </p:nvSpPr>
        <p:spPr/>
        <p:txBody>
          <a:bodyPr/>
          <a:lstStyle/>
          <a:p>
            <a:pPr>
              <a:defRPr/>
            </a:pPr>
            <a:fld id="{73D73215-13A6-4636-B8CA-279E05CDB13B}" type="slidenum">
              <a:rPr lang="id-ID" smtClean="0"/>
              <a:pPr>
                <a:defRPr/>
              </a:pPr>
              <a:t>14</a:t>
            </a:fld>
            <a:endParaRPr lang="id-ID"/>
          </a:p>
        </p:txBody>
      </p:sp>
    </p:spTree>
    <p:extLst>
      <p:ext uri="{BB962C8B-B14F-4D97-AF65-F5344CB8AC3E}">
        <p14:creationId xmlns:p14="http://schemas.microsoft.com/office/powerpoint/2010/main" val="268909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Apa saja sih yang dipelajari dalam biologi?</a:t>
            </a:r>
          </a:p>
          <a:p>
            <a:endParaRPr lang="id-ID" smtClean="0"/>
          </a:p>
        </p:txBody>
      </p:sp>
      <p:sp>
        <p:nvSpPr>
          <p:cNvPr id="4" name="Slide Number Placeholder 3"/>
          <p:cNvSpPr>
            <a:spLocks noGrp="1"/>
          </p:cNvSpPr>
          <p:nvPr>
            <p:ph type="sldNum" sz="quarter" idx="5"/>
          </p:nvPr>
        </p:nvSpPr>
        <p:spPr/>
        <p:txBody>
          <a:bodyPr/>
          <a:lstStyle/>
          <a:p>
            <a:pPr>
              <a:defRPr/>
            </a:pPr>
            <a:fld id="{EF40DC77-C959-4136-850E-FDA81885DCA2}" type="slidenum">
              <a:rPr lang="id-ID" smtClean="0"/>
              <a:pPr>
                <a:defRPr/>
              </a:pPr>
              <a:t>15</a:t>
            </a:fld>
            <a:endParaRPr lang="id-ID"/>
          </a:p>
        </p:txBody>
      </p:sp>
    </p:spTree>
    <p:extLst>
      <p:ext uri="{BB962C8B-B14F-4D97-AF65-F5344CB8AC3E}">
        <p14:creationId xmlns:p14="http://schemas.microsoft.com/office/powerpoint/2010/main" val="270601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Mempelajari biologi penting dikarenakan beberapa hal yang menyangkut kehidupan kita sehari-hari</a:t>
            </a:r>
            <a:endParaRPr lang="id-ID" smtClean="0"/>
          </a:p>
        </p:txBody>
      </p:sp>
      <p:sp>
        <p:nvSpPr>
          <p:cNvPr id="4" name="Slide Number Placeholder 3"/>
          <p:cNvSpPr>
            <a:spLocks noGrp="1"/>
          </p:cNvSpPr>
          <p:nvPr>
            <p:ph type="sldNum" sz="quarter" idx="5"/>
          </p:nvPr>
        </p:nvSpPr>
        <p:spPr/>
        <p:txBody>
          <a:bodyPr/>
          <a:lstStyle/>
          <a:p>
            <a:pPr>
              <a:defRPr/>
            </a:pPr>
            <a:fld id="{CCACF15B-6ED3-4A39-B87B-9DE4A299A52E}" type="slidenum">
              <a:rPr lang="id-ID" smtClean="0"/>
              <a:pPr>
                <a:defRPr/>
              </a:pPr>
              <a:t>16</a:t>
            </a:fld>
            <a:endParaRPr lang="id-ID"/>
          </a:p>
        </p:txBody>
      </p:sp>
    </p:spTree>
    <p:extLst>
      <p:ext uri="{BB962C8B-B14F-4D97-AF65-F5344CB8AC3E}">
        <p14:creationId xmlns:p14="http://schemas.microsoft.com/office/powerpoint/2010/main" val="210613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3847A6F2-2286-43D0-BC76-51C023E4D9EF}" type="slidenum">
              <a:rPr lang="id-ID" smtClean="0"/>
              <a:pPr>
                <a:defRPr/>
              </a:pPr>
              <a:t>17</a:t>
            </a:fld>
            <a:endParaRPr lang="id-ID"/>
          </a:p>
        </p:txBody>
      </p:sp>
    </p:spTree>
    <p:extLst>
      <p:ext uri="{BB962C8B-B14F-4D97-AF65-F5344CB8AC3E}">
        <p14:creationId xmlns:p14="http://schemas.microsoft.com/office/powerpoint/2010/main" val="7829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9354EDD-19C8-4D3D-8C1E-AF663F0C3D57}" type="slidenum">
              <a:rPr lang="id-ID" smtClean="0"/>
              <a:pPr>
                <a:defRPr/>
              </a:pPr>
              <a:t>18</a:t>
            </a:fld>
            <a:endParaRPr lang="id-ID"/>
          </a:p>
        </p:txBody>
      </p:sp>
    </p:spTree>
    <p:extLst>
      <p:ext uri="{BB962C8B-B14F-4D97-AF65-F5344CB8AC3E}">
        <p14:creationId xmlns:p14="http://schemas.microsoft.com/office/powerpoint/2010/main" val="276907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06DC38E-45A8-4A6D-900D-2C8F69996B20}" type="slidenum">
              <a:rPr lang="id-ID" smtClean="0"/>
              <a:pPr>
                <a:defRPr/>
              </a:pPr>
              <a:t>19</a:t>
            </a:fld>
            <a:endParaRPr lang="id-ID"/>
          </a:p>
        </p:txBody>
      </p:sp>
    </p:spTree>
    <p:extLst>
      <p:ext uri="{BB962C8B-B14F-4D97-AF65-F5344CB8AC3E}">
        <p14:creationId xmlns:p14="http://schemas.microsoft.com/office/powerpoint/2010/main" val="107499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6D9133-23A4-4638-A9AA-F11CF831175B}" type="slidenum">
              <a:rPr lang="id-ID" smtClean="0"/>
              <a:pPr>
                <a:defRPr/>
              </a:pPr>
              <a:t>20</a:t>
            </a:fld>
            <a:endParaRPr lang="id-ID"/>
          </a:p>
        </p:txBody>
      </p:sp>
    </p:spTree>
    <p:extLst>
      <p:ext uri="{BB962C8B-B14F-4D97-AF65-F5344CB8AC3E}">
        <p14:creationId xmlns:p14="http://schemas.microsoft.com/office/powerpoint/2010/main" val="142217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58DE82-E7A9-407A-B167-2D5A01BD204D}"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334193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Organisme berhubungan satu dengan yang lain dengan berbagai bentuk: komensalisme </a:t>
            </a:r>
            <a:r>
              <a:rPr lang="en-US" smtClean="0">
                <a:sym typeface="Wingdings" pitchFamily="2" charset="2"/>
              </a:rPr>
              <a:t> salah satu spesies tidak mendapatkan benefit ataupun kerugian, mutualisme  kedua spesies saling menguntungkan, parasitisme  salah satu spesies mendapatkan kerugian</a:t>
            </a:r>
            <a:endParaRPr lang="id-ID" smtClean="0"/>
          </a:p>
        </p:txBody>
      </p:sp>
      <p:sp>
        <p:nvSpPr>
          <p:cNvPr id="4" name="Slide Number Placeholder 3"/>
          <p:cNvSpPr>
            <a:spLocks noGrp="1"/>
          </p:cNvSpPr>
          <p:nvPr>
            <p:ph type="sldNum" sz="quarter" idx="5"/>
          </p:nvPr>
        </p:nvSpPr>
        <p:spPr/>
        <p:txBody>
          <a:bodyPr/>
          <a:lstStyle/>
          <a:p>
            <a:pPr>
              <a:defRPr/>
            </a:pPr>
            <a:fld id="{3652A35D-8E43-422D-B3B4-9DEFD2DD4ACD}" type="slidenum">
              <a:rPr lang="id-ID" smtClean="0"/>
              <a:pPr>
                <a:defRPr/>
              </a:pPr>
              <a:t>21</a:t>
            </a:fld>
            <a:endParaRPr lang="id-ID"/>
          </a:p>
        </p:txBody>
      </p:sp>
    </p:spTree>
    <p:extLst>
      <p:ext uri="{BB962C8B-B14F-4D97-AF65-F5344CB8AC3E}">
        <p14:creationId xmlns:p14="http://schemas.microsoft.com/office/powerpoint/2010/main" val="269093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Biologi berkembang sejak sebelum masehi. Diawali dengan adanya teknologi kedokteran tradisional dari mesir maupun Timur tengah (Avicenna), kemudian diikuti perkembangan di bidang botani dan zoologi pada abad 18-19. Kemudian disusul dengan penemuan DNA, pemecahan kode genetik, munculnya teori central dogma dalam proses sintesis protein</a:t>
            </a:r>
            <a:endParaRPr lang="id-ID" smtClean="0"/>
          </a:p>
        </p:txBody>
      </p:sp>
      <p:sp>
        <p:nvSpPr>
          <p:cNvPr id="4" name="Slide Number Placeholder 3"/>
          <p:cNvSpPr>
            <a:spLocks noGrp="1"/>
          </p:cNvSpPr>
          <p:nvPr>
            <p:ph type="sldNum" sz="quarter" idx="5"/>
          </p:nvPr>
        </p:nvSpPr>
        <p:spPr/>
        <p:txBody>
          <a:bodyPr/>
          <a:lstStyle/>
          <a:p>
            <a:pPr>
              <a:defRPr/>
            </a:pPr>
            <a:fld id="{C9BBA294-723D-4AE4-B204-A53F11D0A4C6}" type="slidenum">
              <a:rPr lang="id-ID" smtClean="0"/>
              <a:pPr>
                <a:defRPr/>
              </a:pPr>
              <a:t>22</a:t>
            </a:fld>
            <a:endParaRPr lang="id-ID"/>
          </a:p>
        </p:txBody>
      </p:sp>
    </p:spTree>
    <p:extLst>
      <p:ext uri="{BB962C8B-B14F-4D97-AF65-F5344CB8AC3E}">
        <p14:creationId xmlns:p14="http://schemas.microsoft.com/office/powerpoint/2010/main" val="2521715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Perkembangan biologi molekuler sebagai cabang dari biologi sangat pesat. </a:t>
            </a:r>
            <a:endParaRPr lang="id-ID" smtClean="0"/>
          </a:p>
        </p:txBody>
      </p:sp>
      <p:sp>
        <p:nvSpPr>
          <p:cNvPr id="4" name="Slide Number Placeholder 3"/>
          <p:cNvSpPr>
            <a:spLocks noGrp="1"/>
          </p:cNvSpPr>
          <p:nvPr>
            <p:ph type="sldNum" sz="quarter" idx="5"/>
          </p:nvPr>
        </p:nvSpPr>
        <p:spPr/>
        <p:txBody>
          <a:bodyPr/>
          <a:lstStyle/>
          <a:p>
            <a:pPr>
              <a:defRPr/>
            </a:pPr>
            <a:fld id="{C1FCC5CE-F906-4F18-819A-DEA7CF4CACE7}" type="slidenum">
              <a:rPr lang="id-ID" smtClean="0"/>
              <a:pPr>
                <a:defRPr/>
              </a:pPr>
              <a:t>23</a:t>
            </a:fld>
            <a:endParaRPr lang="id-ID"/>
          </a:p>
        </p:txBody>
      </p:sp>
    </p:spTree>
    <p:extLst>
      <p:ext uri="{BB962C8B-B14F-4D97-AF65-F5344CB8AC3E}">
        <p14:creationId xmlns:p14="http://schemas.microsoft.com/office/powerpoint/2010/main" val="2180737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Ini adalah contoh hasil metode PCR untuk diagnostik HIV. Selain itu bisa juga diterapkan untuk bidang forensik, seperti penentuan pelaku kejahatan</a:t>
            </a:r>
            <a:endParaRPr lang="id-ID" smtClean="0"/>
          </a:p>
        </p:txBody>
      </p:sp>
      <p:sp>
        <p:nvSpPr>
          <p:cNvPr id="4" name="Slide Number Placeholder 3"/>
          <p:cNvSpPr>
            <a:spLocks noGrp="1"/>
          </p:cNvSpPr>
          <p:nvPr>
            <p:ph type="sldNum" sz="quarter" idx="5"/>
          </p:nvPr>
        </p:nvSpPr>
        <p:spPr/>
        <p:txBody>
          <a:bodyPr/>
          <a:lstStyle/>
          <a:p>
            <a:pPr>
              <a:defRPr/>
            </a:pPr>
            <a:fld id="{2CECE5B7-EA96-4B4A-9586-8F4E4D828191}" type="slidenum">
              <a:rPr lang="id-ID" smtClean="0"/>
              <a:pPr>
                <a:defRPr/>
              </a:pPr>
              <a:t>24</a:t>
            </a:fld>
            <a:endParaRPr lang="id-ID"/>
          </a:p>
        </p:txBody>
      </p:sp>
    </p:spTree>
    <p:extLst>
      <p:ext uri="{BB962C8B-B14F-4D97-AF65-F5344CB8AC3E}">
        <p14:creationId xmlns:p14="http://schemas.microsoft.com/office/powerpoint/2010/main" val="32228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Teknologi produksi vaksin juga menggunakan teknik-teknik biologi molekuler. Untuk paternity test, bisakah ada menebak???</a:t>
            </a:r>
            <a:endParaRPr lang="id-ID" smtClean="0"/>
          </a:p>
        </p:txBody>
      </p:sp>
      <p:sp>
        <p:nvSpPr>
          <p:cNvPr id="4" name="Slide Number Placeholder 3"/>
          <p:cNvSpPr>
            <a:spLocks noGrp="1"/>
          </p:cNvSpPr>
          <p:nvPr>
            <p:ph type="sldNum" sz="quarter" idx="5"/>
          </p:nvPr>
        </p:nvSpPr>
        <p:spPr/>
        <p:txBody>
          <a:bodyPr/>
          <a:lstStyle/>
          <a:p>
            <a:pPr>
              <a:defRPr/>
            </a:pPr>
            <a:fld id="{ACD93EDB-9396-4E93-A7E5-16FC547307C2}" type="slidenum">
              <a:rPr lang="id-ID" smtClean="0"/>
              <a:pPr>
                <a:defRPr/>
              </a:pPr>
              <a:t>25</a:t>
            </a:fld>
            <a:endParaRPr lang="id-ID"/>
          </a:p>
        </p:txBody>
      </p:sp>
    </p:spTree>
    <p:extLst>
      <p:ext uri="{BB962C8B-B14F-4D97-AF65-F5344CB8AC3E}">
        <p14:creationId xmlns:p14="http://schemas.microsoft.com/office/powerpoint/2010/main" val="168269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66C825-FA0D-496A-A1BF-7D5998F69CC7}"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256716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CDB5EA-4C64-4FD4-851B-5710B31D5AD5}"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28263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A3FACB-D64E-4486-9816-8D9F0988C52A}"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285048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5B8B91-613E-40E4-B234-33B4364BEEA1}"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242528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Apa itu biologi? </a:t>
            </a:r>
            <a:endParaRPr lang="id-ID" smtClean="0"/>
          </a:p>
        </p:txBody>
      </p:sp>
      <p:sp>
        <p:nvSpPr>
          <p:cNvPr id="4" name="Slide Number Placeholder 3"/>
          <p:cNvSpPr>
            <a:spLocks noGrp="1"/>
          </p:cNvSpPr>
          <p:nvPr>
            <p:ph type="sldNum" sz="quarter" idx="5"/>
          </p:nvPr>
        </p:nvSpPr>
        <p:spPr/>
        <p:txBody>
          <a:bodyPr/>
          <a:lstStyle/>
          <a:p>
            <a:pPr>
              <a:defRPr/>
            </a:pPr>
            <a:fld id="{1F77A50E-5CA5-4AA2-9A50-7D05B103FD0E}" type="slidenum">
              <a:rPr lang="id-ID" smtClean="0"/>
              <a:pPr>
                <a:defRPr/>
              </a:pPr>
              <a:t>8</a:t>
            </a:fld>
            <a:endParaRPr lang="id-ID"/>
          </a:p>
        </p:txBody>
      </p:sp>
    </p:spTree>
    <p:extLst>
      <p:ext uri="{BB962C8B-B14F-4D97-AF65-F5344CB8AC3E}">
        <p14:creationId xmlns:p14="http://schemas.microsoft.com/office/powerpoint/2010/main" val="80869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Biologi berasal dari bahasa yunani, yaitu: bios, yang artinya hidup dan logos, yang artinya ilmu. Jadi biologi adalah ilmu yang mempelajari mengenai makhluk hidup atau the science of life</a:t>
            </a:r>
            <a:endParaRPr lang="id-ID" smtClean="0"/>
          </a:p>
        </p:txBody>
      </p:sp>
      <p:sp>
        <p:nvSpPr>
          <p:cNvPr id="4" name="Slide Number Placeholder 3"/>
          <p:cNvSpPr>
            <a:spLocks noGrp="1"/>
          </p:cNvSpPr>
          <p:nvPr>
            <p:ph type="sldNum" sz="quarter" idx="5"/>
          </p:nvPr>
        </p:nvSpPr>
        <p:spPr/>
        <p:txBody>
          <a:bodyPr/>
          <a:lstStyle/>
          <a:p>
            <a:pPr>
              <a:defRPr/>
            </a:pPr>
            <a:fld id="{D9E95741-414A-4BCB-9BD2-5EE0428C84E1}" type="slidenum">
              <a:rPr lang="id-ID" smtClean="0"/>
              <a:pPr>
                <a:defRPr/>
              </a:pPr>
              <a:t>9</a:t>
            </a:fld>
            <a:endParaRPr lang="id-ID"/>
          </a:p>
        </p:txBody>
      </p:sp>
    </p:spTree>
    <p:extLst>
      <p:ext uri="{BB962C8B-B14F-4D97-AF65-F5344CB8AC3E}">
        <p14:creationId xmlns:p14="http://schemas.microsoft.com/office/powerpoint/2010/main" val="269526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Apa yang dimaksud dengan makhluk hidup? Apakah itu sesuatu yang bergerak?</a:t>
            </a:r>
            <a:endParaRPr lang="id-ID" smtClean="0"/>
          </a:p>
        </p:txBody>
      </p:sp>
      <p:sp>
        <p:nvSpPr>
          <p:cNvPr id="4" name="Slide Number Placeholder 3"/>
          <p:cNvSpPr>
            <a:spLocks noGrp="1"/>
          </p:cNvSpPr>
          <p:nvPr>
            <p:ph type="sldNum" sz="quarter" idx="5"/>
          </p:nvPr>
        </p:nvSpPr>
        <p:spPr/>
        <p:txBody>
          <a:bodyPr/>
          <a:lstStyle/>
          <a:p>
            <a:pPr>
              <a:defRPr/>
            </a:pPr>
            <a:fld id="{B7327E2E-997E-4B97-89E8-F4280032E202}" type="slidenum">
              <a:rPr lang="id-ID" smtClean="0"/>
              <a:pPr>
                <a:defRPr/>
              </a:pPr>
              <a:t>10</a:t>
            </a:fld>
            <a:endParaRPr lang="id-ID"/>
          </a:p>
        </p:txBody>
      </p:sp>
    </p:spTree>
    <p:extLst>
      <p:ext uri="{BB962C8B-B14F-4D97-AF65-F5344CB8AC3E}">
        <p14:creationId xmlns:p14="http://schemas.microsoft.com/office/powerpoint/2010/main" val="177349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F1BA3-4142-4B10-94D7-A4172B292F0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186130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F1BA3-4142-4B10-94D7-A4172B292F0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171906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F1BA3-4142-4B10-94D7-A4172B292F0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264987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F1BA3-4142-4B10-94D7-A4172B292F0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390250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F1BA3-4142-4B10-94D7-A4172B292F0B}"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8281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F1BA3-4142-4B10-94D7-A4172B292F0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372613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F1BA3-4142-4B10-94D7-A4172B292F0B}"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38985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F1BA3-4142-4B10-94D7-A4172B292F0B}"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366084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F1BA3-4142-4B10-94D7-A4172B292F0B}"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56394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F1BA3-4142-4B10-94D7-A4172B292F0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251704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F1BA3-4142-4B10-94D7-A4172B292F0B}"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3663-1EC1-4F62-B3D6-A329525D5586}" type="slidenum">
              <a:rPr lang="en-US" smtClean="0"/>
              <a:t>‹#›</a:t>
            </a:fld>
            <a:endParaRPr lang="en-US"/>
          </a:p>
        </p:txBody>
      </p:sp>
    </p:spTree>
    <p:extLst>
      <p:ext uri="{BB962C8B-B14F-4D97-AF65-F5344CB8AC3E}">
        <p14:creationId xmlns:p14="http://schemas.microsoft.com/office/powerpoint/2010/main" val="261039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F1BA3-4142-4B10-94D7-A4172B292F0B}" type="datetimeFigureOut">
              <a:rPr lang="en-US" smtClean="0"/>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C3663-1EC1-4F62-B3D6-A329525D5586}" type="slidenum">
              <a:rPr lang="en-US" smtClean="0"/>
              <a:t>‹#›</a:t>
            </a:fld>
            <a:endParaRPr lang="en-US"/>
          </a:p>
        </p:txBody>
      </p:sp>
    </p:spTree>
    <p:extLst>
      <p:ext uri="{BB962C8B-B14F-4D97-AF65-F5344CB8AC3E}">
        <p14:creationId xmlns:p14="http://schemas.microsoft.com/office/powerpoint/2010/main" val="339971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886200"/>
            <a:ext cx="563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chemeClr val="bg1"/>
                </a:solidFill>
              </a:rPr>
              <a:t>BIOLOGI</a:t>
            </a:r>
            <a:endParaRPr lang="en-US" sz="2400" b="1" dirty="0">
              <a:solidFill>
                <a:schemeClr val="bg1"/>
              </a:solidFill>
            </a:endParaRPr>
          </a:p>
        </p:txBody>
      </p:sp>
      <p:sp>
        <p:nvSpPr>
          <p:cNvPr id="2052" name="TextBox 1"/>
          <p:cNvSpPr txBox="1">
            <a:spLocks noChangeArrowheads="1"/>
          </p:cNvSpPr>
          <p:nvPr/>
        </p:nvSpPr>
        <p:spPr bwMode="auto">
          <a:xfrm>
            <a:off x="4038600" y="45720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chemeClr val="bg1"/>
                </a:solidFill>
              </a:rPr>
              <a:t>Dr. </a:t>
            </a:r>
            <a:r>
              <a:rPr lang="en-US" dirty="0" err="1">
                <a:solidFill>
                  <a:schemeClr val="bg1"/>
                </a:solidFill>
              </a:rPr>
              <a:t>Henny</a:t>
            </a:r>
            <a:r>
              <a:rPr lang="en-US" dirty="0">
                <a:solidFill>
                  <a:schemeClr val="bg1"/>
                </a:solidFill>
              </a:rPr>
              <a:t> </a:t>
            </a:r>
            <a:r>
              <a:rPr lang="en-US" dirty="0" err="1">
                <a:solidFill>
                  <a:schemeClr val="bg1"/>
                </a:solidFill>
              </a:rPr>
              <a:t>Saraswati</a:t>
            </a:r>
            <a:r>
              <a:rPr lang="en-US" dirty="0">
                <a:solidFill>
                  <a:schemeClr val="bg1"/>
                </a:solidFill>
              </a:rPr>
              <a:t>, </a:t>
            </a:r>
            <a:r>
              <a:rPr lang="en-US" dirty="0" err="1">
                <a:solidFill>
                  <a:schemeClr val="bg1"/>
                </a:solidFill>
              </a:rPr>
              <a:t>M.Biomed</a:t>
            </a:r>
            <a:endParaRPr lang="en-US" dirty="0">
              <a:solidFill>
                <a:schemeClr val="bg1"/>
              </a:solidFill>
            </a:endParaRPr>
          </a:p>
        </p:txBody>
      </p:sp>
    </p:spTree>
    <p:extLst>
      <p:ext uri="{BB962C8B-B14F-4D97-AF65-F5344CB8AC3E}">
        <p14:creationId xmlns:p14="http://schemas.microsoft.com/office/powerpoint/2010/main" val="54910487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Apa itu makhluk hidup?</a:t>
            </a:r>
          </a:p>
        </p:txBody>
      </p:sp>
      <p:sp>
        <p:nvSpPr>
          <p:cNvPr id="6148"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Sesuatu yang bergerak?</a:t>
            </a:r>
            <a:endParaRPr lang="id-ID" sz="2200" smtClean="0">
              <a:latin typeface="Arial" charset="0"/>
              <a:cs typeface="Arial" charset="0"/>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2667000"/>
            <a:ext cx="3036887"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743200"/>
            <a:ext cx="29702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3200400" y="5268913"/>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Apa perbedaannya???</a:t>
            </a:r>
          </a:p>
        </p:txBody>
      </p:sp>
    </p:spTree>
    <p:extLst>
      <p:ext uri="{BB962C8B-B14F-4D97-AF65-F5344CB8AC3E}">
        <p14:creationId xmlns:p14="http://schemas.microsoft.com/office/powerpoint/2010/main" val="3624425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Makhluk hidup memiliki beberapa sifat</a:t>
            </a:r>
          </a:p>
        </p:txBody>
      </p:sp>
      <p:sp>
        <p:nvSpPr>
          <p:cNvPr id="11268" name="Content Placeholder 5"/>
          <p:cNvSpPr>
            <a:spLocks noGrp="1"/>
          </p:cNvSpPr>
          <p:nvPr>
            <p:ph idx="1"/>
          </p:nvPr>
        </p:nvSpPr>
        <p:spPr>
          <a:xfrm>
            <a:off x="457200" y="1524000"/>
            <a:ext cx="8229600" cy="4602163"/>
          </a:xfrm>
        </p:spPr>
        <p:txBody>
          <a:bodyPr/>
          <a:lstStyle/>
          <a:p>
            <a:pPr>
              <a:defRPr/>
            </a:pPr>
            <a:r>
              <a:rPr lang="en-US" sz="2200" dirty="0" err="1" smtClean="0">
                <a:latin typeface="Arial" charset="0"/>
                <a:cs typeface="Arial" charset="0"/>
              </a:rPr>
              <a:t>Terdiri</a:t>
            </a:r>
            <a:r>
              <a:rPr lang="en-US" sz="2200" dirty="0" smtClean="0">
                <a:latin typeface="Arial" charset="0"/>
                <a:cs typeface="Arial" charset="0"/>
              </a:rPr>
              <a:t> </a:t>
            </a:r>
            <a:r>
              <a:rPr lang="en-US" sz="2200" dirty="0" err="1" smtClean="0">
                <a:latin typeface="Arial" charset="0"/>
                <a:cs typeface="Arial" charset="0"/>
              </a:rPr>
              <a:t>dari</a:t>
            </a:r>
            <a:r>
              <a:rPr lang="en-US" sz="2200" dirty="0" smtClean="0">
                <a:latin typeface="Arial" charset="0"/>
                <a:cs typeface="Arial" charset="0"/>
              </a:rPr>
              <a:t> </a:t>
            </a:r>
            <a:r>
              <a:rPr lang="en-US" sz="2200" dirty="0" err="1" smtClean="0">
                <a:latin typeface="Arial" charset="0"/>
                <a:cs typeface="Arial" charset="0"/>
              </a:rPr>
              <a:t>satu</a:t>
            </a:r>
            <a:r>
              <a:rPr lang="en-US" sz="2200" dirty="0" smtClean="0">
                <a:latin typeface="Arial" charset="0"/>
                <a:cs typeface="Arial" charset="0"/>
              </a:rPr>
              <a:t> </a:t>
            </a:r>
            <a:r>
              <a:rPr lang="en-US" sz="2200" dirty="0" err="1" smtClean="0">
                <a:latin typeface="Arial" charset="0"/>
                <a:cs typeface="Arial" charset="0"/>
              </a:rPr>
              <a:t>atau</a:t>
            </a:r>
            <a:r>
              <a:rPr lang="en-US" sz="2200" dirty="0" smtClean="0">
                <a:latin typeface="Arial" charset="0"/>
                <a:cs typeface="Arial" charset="0"/>
              </a:rPr>
              <a:t> </a:t>
            </a:r>
            <a:r>
              <a:rPr lang="en-US" sz="2200" dirty="0" err="1" smtClean="0">
                <a:latin typeface="Arial" charset="0"/>
                <a:cs typeface="Arial" charset="0"/>
              </a:rPr>
              <a:t>beberapa</a:t>
            </a:r>
            <a:r>
              <a:rPr lang="en-US" sz="2200" dirty="0" smtClean="0">
                <a:latin typeface="Arial" charset="0"/>
                <a:cs typeface="Arial" charset="0"/>
              </a:rPr>
              <a:t> </a:t>
            </a:r>
            <a:r>
              <a:rPr lang="en-US" sz="2200" dirty="0" err="1" smtClean="0">
                <a:latin typeface="Arial" charset="0"/>
                <a:cs typeface="Arial" charset="0"/>
              </a:rPr>
              <a:t>sel</a:t>
            </a:r>
            <a:r>
              <a:rPr lang="en-US" sz="2200" dirty="0" smtClean="0">
                <a:latin typeface="Arial" charset="0"/>
                <a:cs typeface="Arial" charset="0"/>
              </a:rPr>
              <a:t> yang </a:t>
            </a:r>
            <a:r>
              <a:rPr lang="en-US" sz="2200" dirty="0" err="1" smtClean="0">
                <a:latin typeface="Arial" charset="0"/>
                <a:cs typeface="Arial" charset="0"/>
              </a:rPr>
              <a:t>komplek</a:t>
            </a:r>
            <a:endParaRPr lang="en-US" sz="2200" dirty="0" smtClean="0">
              <a:latin typeface="Arial" charset="0"/>
              <a:cs typeface="Arial" charset="0"/>
            </a:endParaRPr>
          </a:p>
          <a:p>
            <a:pPr lvl="1">
              <a:defRPr/>
            </a:pPr>
            <a:r>
              <a:rPr lang="en-US" sz="1800" dirty="0" smtClean="0">
                <a:latin typeface="Arial" charset="0"/>
                <a:cs typeface="Arial" charset="0"/>
              </a:rPr>
              <a:t>Atom </a:t>
            </a:r>
            <a:r>
              <a:rPr lang="en-US" sz="1800" dirty="0" smtClean="0">
                <a:latin typeface="Arial" charset="0"/>
                <a:cs typeface="Arial" charset="0"/>
                <a:sym typeface="Wingdings" pitchFamily="2" charset="2"/>
              </a:rPr>
              <a:t> </a:t>
            </a:r>
            <a:r>
              <a:rPr lang="en-US" sz="1800" dirty="0" err="1" smtClean="0">
                <a:latin typeface="Arial" charset="0"/>
                <a:cs typeface="Arial" charset="0"/>
                <a:sym typeface="Wingdings" pitchFamily="2" charset="2"/>
              </a:rPr>
              <a:t>molekul</a:t>
            </a:r>
            <a:r>
              <a:rPr lang="en-US" sz="1800" dirty="0" smtClean="0">
                <a:latin typeface="Arial" charset="0"/>
                <a:cs typeface="Arial" charset="0"/>
                <a:sym typeface="Wingdings" pitchFamily="2" charset="2"/>
              </a:rPr>
              <a:t>  </a:t>
            </a:r>
            <a:r>
              <a:rPr lang="en-US" sz="1800" dirty="0" err="1" smtClean="0">
                <a:latin typeface="Arial" charset="0"/>
                <a:cs typeface="Arial" charset="0"/>
                <a:sym typeface="Wingdings" pitchFamily="2" charset="2"/>
              </a:rPr>
              <a:t>s</a:t>
            </a:r>
            <a:r>
              <a:rPr lang="en-US" sz="1800" dirty="0" err="1" smtClean="0">
                <a:latin typeface="Arial" charset="0"/>
                <a:cs typeface="Arial" charset="0"/>
              </a:rPr>
              <a:t>el</a:t>
            </a:r>
            <a:r>
              <a:rPr lang="en-US" sz="1800" dirty="0" smtClean="0">
                <a:latin typeface="Arial" charset="0"/>
                <a:cs typeface="Arial" charset="0"/>
              </a:rPr>
              <a:t> </a:t>
            </a:r>
            <a:r>
              <a:rPr lang="en-US" sz="1800" dirty="0" smtClean="0">
                <a:latin typeface="Arial" charset="0"/>
                <a:cs typeface="Arial" charset="0"/>
                <a:sym typeface="Wingdings" pitchFamily="2" charset="2"/>
              </a:rPr>
              <a:t> </a:t>
            </a:r>
            <a:r>
              <a:rPr lang="en-US" sz="1800" dirty="0" err="1" smtClean="0">
                <a:latin typeface="Arial" charset="0"/>
                <a:cs typeface="Arial" charset="0"/>
                <a:sym typeface="Wingdings" pitchFamily="2" charset="2"/>
              </a:rPr>
              <a:t>jaringan</a:t>
            </a:r>
            <a:r>
              <a:rPr lang="en-US" sz="1800" dirty="0" smtClean="0">
                <a:latin typeface="Arial" charset="0"/>
                <a:cs typeface="Arial" charset="0"/>
                <a:sym typeface="Wingdings" pitchFamily="2" charset="2"/>
              </a:rPr>
              <a:t>  organ  </a:t>
            </a:r>
            <a:r>
              <a:rPr lang="en-US" sz="1800" dirty="0" err="1" smtClean="0">
                <a:latin typeface="Arial" charset="0"/>
                <a:cs typeface="Arial" charset="0"/>
                <a:sym typeface="Wingdings" pitchFamily="2" charset="2"/>
              </a:rPr>
              <a:t>organisme</a:t>
            </a:r>
            <a:endParaRPr lang="en-US" sz="1800" dirty="0" smtClean="0">
              <a:latin typeface="Arial" charset="0"/>
              <a:cs typeface="Arial" charset="0"/>
              <a:sym typeface="Wingdings" pitchFamily="2" charset="2"/>
            </a:endParaRPr>
          </a:p>
          <a:p>
            <a:pPr marL="342900" lvl="1" indent="-342900">
              <a:buFont typeface="Arial" charset="0"/>
              <a:buChar char="•"/>
              <a:defRPr/>
            </a:pPr>
            <a:r>
              <a:rPr lang="en-US" sz="2200" dirty="0" err="1">
                <a:latin typeface="Arial" charset="0"/>
                <a:cs typeface="Arial" charset="0"/>
              </a:rPr>
              <a:t>Memiliki</a:t>
            </a:r>
            <a:r>
              <a:rPr lang="en-US" sz="2200" dirty="0">
                <a:latin typeface="Arial" charset="0"/>
                <a:cs typeface="Arial" charset="0"/>
              </a:rPr>
              <a:t> </a:t>
            </a:r>
            <a:r>
              <a:rPr lang="en-US" sz="2200" dirty="0" err="1">
                <a:latin typeface="Arial" charset="0"/>
                <a:cs typeface="Arial" charset="0"/>
              </a:rPr>
              <a:t>sensitivitas</a:t>
            </a:r>
            <a:r>
              <a:rPr lang="en-US" sz="2200" dirty="0">
                <a:latin typeface="Arial" charset="0"/>
                <a:cs typeface="Arial" charset="0"/>
              </a:rPr>
              <a:t> </a:t>
            </a:r>
            <a:r>
              <a:rPr lang="en-US" sz="2200" dirty="0" err="1">
                <a:latin typeface="Arial" charset="0"/>
                <a:cs typeface="Arial" charset="0"/>
              </a:rPr>
              <a:t>terhadap</a:t>
            </a:r>
            <a:r>
              <a:rPr lang="en-US" sz="2200" dirty="0">
                <a:latin typeface="Arial" charset="0"/>
                <a:cs typeface="Arial" charset="0"/>
              </a:rPr>
              <a:t> </a:t>
            </a:r>
            <a:r>
              <a:rPr lang="en-US" sz="2200" dirty="0" err="1">
                <a:latin typeface="Arial" charset="0"/>
                <a:cs typeface="Arial" charset="0"/>
              </a:rPr>
              <a:t>stimulan</a:t>
            </a:r>
            <a:r>
              <a:rPr lang="en-US" sz="2200" dirty="0">
                <a:latin typeface="Arial" charset="0"/>
                <a:cs typeface="Arial" charset="0"/>
              </a:rPr>
              <a:t> (</a:t>
            </a:r>
            <a:r>
              <a:rPr lang="en-US" sz="2200" dirty="0" err="1">
                <a:latin typeface="Arial" charset="0"/>
                <a:cs typeface="Arial" charset="0"/>
              </a:rPr>
              <a:t>cahaya</a:t>
            </a:r>
            <a:r>
              <a:rPr lang="en-US" sz="2200" dirty="0">
                <a:latin typeface="Arial" charset="0"/>
                <a:cs typeface="Arial" charset="0"/>
              </a:rPr>
              <a:t>, </a:t>
            </a:r>
            <a:r>
              <a:rPr lang="en-US" sz="2200" dirty="0" err="1">
                <a:latin typeface="Arial" charset="0"/>
                <a:cs typeface="Arial" charset="0"/>
              </a:rPr>
              <a:t>suara</a:t>
            </a:r>
            <a:r>
              <a:rPr lang="en-US" sz="2200" dirty="0">
                <a:latin typeface="Arial" charset="0"/>
                <a:cs typeface="Arial" charset="0"/>
              </a:rPr>
              <a:t>, </a:t>
            </a:r>
            <a:r>
              <a:rPr lang="en-US" sz="2200" dirty="0" err="1">
                <a:latin typeface="Arial" charset="0"/>
                <a:cs typeface="Arial" charset="0"/>
              </a:rPr>
              <a:t>kimia</a:t>
            </a:r>
            <a:r>
              <a:rPr lang="en-US" sz="2200" dirty="0" smtClean="0">
                <a:latin typeface="Arial" charset="0"/>
                <a:cs typeface="Arial" charset="0"/>
              </a:rPr>
              <a:t>)</a:t>
            </a:r>
            <a:endParaRPr lang="en-US" sz="1800" dirty="0" smtClean="0">
              <a:latin typeface="Arial" charset="0"/>
              <a:cs typeface="Arial" charset="0"/>
            </a:endParaRPr>
          </a:p>
          <a:p>
            <a:pPr lvl="1">
              <a:defRPr/>
            </a:pPr>
            <a:r>
              <a:rPr lang="en-US" sz="1800" dirty="0" err="1">
                <a:latin typeface="Arial" charset="0"/>
                <a:cs typeface="Arial" charset="0"/>
              </a:rPr>
              <a:t>Seperti</a:t>
            </a:r>
            <a:r>
              <a:rPr lang="en-US" sz="1800" dirty="0">
                <a:latin typeface="Arial" charset="0"/>
                <a:cs typeface="Arial" charset="0"/>
              </a:rPr>
              <a:t> </a:t>
            </a:r>
            <a:r>
              <a:rPr lang="en-US" sz="1800" dirty="0" err="1">
                <a:latin typeface="Arial" charset="0"/>
                <a:cs typeface="Arial" charset="0"/>
              </a:rPr>
              <a:t>tanaman</a:t>
            </a:r>
            <a:r>
              <a:rPr lang="en-US" sz="1800" dirty="0">
                <a:latin typeface="Arial" charset="0"/>
                <a:cs typeface="Arial" charset="0"/>
              </a:rPr>
              <a:t> yang </a:t>
            </a:r>
            <a:r>
              <a:rPr lang="en-US" sz="1800" dirty="0" err="1">
                <a:latin typeface="Arial" charset="0"/>
                <a:cs typeface="Arial" charset="0"/>
              </a:rPr>
              <a:t>tumbuh</a:t>
            </a:r>
            <a:r>
              <a:rPr lang="en-US" sz="1800" dirty="0">
                <a:latin typeface="Arial" charset="0"/>
                <a:cs typeface="Arial" charset="0"/>
              </a:rPr>
              <a:t> </a:t>
            </a:r>
            <a:r>
              <a:rPr lang="en-US" sz="1800" dirty="0" err="1">
                <a:latin typeface="Arial" charset="0"/>
                <a:cs typeface="Arial" charset="0"/>
              </a:rPr>
              <a:t>ke</a:t>
            </a:r>
            <a:r>
              <a:rPr lang="en-US" sz="1800" dirty="0">
                <a:latin typeface="Arial" charset="0"/>
                <a:cs typeface="Arial" charset="0"/>
              </a:rPr>
              <a:t> </a:t>
            </a:r>
            <a:r>
              <a:rPr lang="en-US" sz="1800" dirty="0" err="1">
                <a:latin typeface="Arial" charset="0"/>
                <a:cs typeface="Arial" charset="0"/>
              </a:rPr>
              <a:t>arah</a:t>
            </a:r>
            <a:r>
              <a:rPr lang="en-US" sz="1800" dirty="0">
                <a:latin typeface="Arial" charset="0"/>
                <a:cs typeface="Arial" charset="0"/>
              </a:rPr>
              <a:t> </a:t>
            </a:r>
            <a:r>
              <a:rPr lang="en-US" sz="1800" dirty="0" err="1">
                <a:latin typeface="Arial" charset="0"/>
                <a:cs typeface="Arial" charset="0"/>
              </a:rPr>
              <a:t>cahaya</a:t>
            </a:r>
            <a:endParaRPr lang="en-US" sz="1800" dirty="0">
              <a:latin typeface="Arial" charset="0"/>
              <a:cs typeface="Arial" charset="0"/>
            </a:endParaRPr>
          </a:p>
          <a:p>
            <a:pPr marL="342900" lvl="1" indent="-342900">
              <a:buFont typeface="Arial" charset="0"/>
              <a:buChar char="•"/>
              <a:defRPr/>
            </a:pPr>
            <a:r>
              <a:rPr lang="en-US" sz="2200" dirty="0" err="1">
                <a:latin typeface="Arial" charset="0"/>
                <a:cs typeface="Arial" charset="0"/>
              </a:rPr>
              <a:t>Makhluk</a:t>
            </a:r>
            <a:r>
              <a:rPr lang="en-US" sz="2200" dirty="0">
                <a:latin typeface="Arial" charset="0"/>
                <a:cs typeface="Arial" charset="0"/>
              </a:rPr>
              <a:t> </a:t>
            </a:r>
            <a:r>
              <a:rPr lang="en-US" sz="2200" dirty="0" err="1">
                <a:latin typeface="Arial" charset="0"/>
                <a:cs typeface="Arial" charset="0"/>
              </a:rPr>
              <a:t>hidup</a:t>
            </a:r>
            <a:r>
              <a:rPr lang="en-US" sz="2200" dirty="0">
                <a:latin typeface="Arial" charset="0"/>
                <a:cs typeface="Arial" charset="0"/>
              </a:rPr>
              <a:t> </a:t>
            </a:r>
            <a:r>
              <a:rPr lang="en-US" sz="2200" dirty="0" err="1" smtClean="0">
                <a:latin typeface="Arial" charset="0"/>
                <a:cs typeface="Arial" charset="0"/>
              </a:rPr>
              <a:t>tumbuh</a:t>
            </a:r>
            <a:r>
              <a:rPr lang="en-US" sz="2200" dirty="0" smtClean="0">
                <a:latin typeface="Arial" charset="0"/>
                <a:cs typeface="Arial" charset="0"/>
              </a:rPr>
              <a:t> </a:t>
            </a:r>
            <a:r>
              <a:rPr lang="en-US" sz="2200" dirty="0" err="1">
                <a:latin typeface="Arial" charset="0"/>
                <a:cs typeface="Arial" charset="0"/>
              </a:rPr>
              <a:t>dan</a:t>
            </a:r>
            <a:r>
              <a:rPr lang="en-US" sz="2200" dirty="0">
                <a:latin typeface="Arial" charset="0"/>
                <a:cs typeface="Arial" charset="0"/>
              </a:rPr>
              <a:t> </a:t>
            </a:r>
            <a:r>
              <a:rPr lang="en-US" sz="2200" dirty="0" err="1">
                <a:latin typeface="Arial" charset="0"/>
                <a:cs typeface="Arial" charset="0"/>
              </a:rPr>
              <a:t>berkembang</a:t>
            </a:r>
            <a:r>
              <a:rPr lang="en-US" sz="2200" dirty="0">
                <a:latin typeface="Arial" charset="0"/>
                <a:cs typeface="Arial" charset="0"/>
              </a:rPr>
              <a:t> </a:t>
            </a:r>
            <a:r>
              <a:rPr lang="en-US" sz="2200" dirty="0" err="1" smtClean="0">
                <a:latin typeface="Arial" charset="0"/>
                <a:cs typeface="Arial" charset="0"/>
              </a:rPr>
              <a:t>biak</a:t>
            </a:r>
            <a:endParaRPr lang="en-US" sz="2200" dirty="0" smtClean="0">
              <a:latin typeface="Arial" charset="0"/>
              <a:cs typeface="Arial" charset="0"/>
            </a:endParaRPr>
          </a:p>
          <a:p>
            <a:pPr lvl="1">
              <a:defRPr/>
            </a:pPr>
            <a:r>
              <a:rPr lang="en-US" sz="1800" dirty="0" err="1">
                <a:latin typeface="Arial" charset="0"/>
                <a:cs typeface="Arial" charset="0"/>
              </a:rPr>
              <a:t>Melakukan</a:t>
            </a:r>
            <a:r>
              <a:rPr lang="en-US" sz="1800" dirty="0">
                <a:latin typeface="Arial" charset="0"/>
                <a:cs typeface="Arial" charset="0"/>
              </a:rPr>
              <a:t> </a:t>
            </a:r>
            <a:r>
              <a:rPr lang="en-US" sz="1800" dirty="0" err="1">
                <a:latin typeface="Arial" charset="0"/>
                <a:cs typeface="Arial" charset="0"/>
              </a:rPr>
              <a:t>pewarisan</a:t>
            </a:r>
            <a:r>
              <a:rPr lang="en-US" sz="1800" dirty="0">
                <a:latin typeface="Arial" charset="0"/>
                <a:cs typeface="Arial" charset="0"/>
              </a:rPr>
              <a:t> </a:t>
            </a:r>
            <a:r>
              <a:rPr lang="en-US" sz="1800" dirty="0" err="1">
                <a:latin typeface="Arial" charset="0"/>
                <a:cs typeface="Arial" charset="0"/>
              </a:rPr>
              <a:t>sifat</a:t>
            </a:r>
            <a:r>
              <a:rPr lang="en-US" sz="1800" dirty="0">
                <a:latin typeface="Arial" charset="0"/>
                <a:cs typeface="Arial" charset="0"/>
              </a:rPr>
              <a:t> </a:t>
            </a:r>
            <a:r>
              <a:rPr lang="en-US" sz="1800" dirty="0" err="1">
                <a:latin typeface="Arial" charset="0"/>
                <a:cs typeface="Arial" charset="0"/>
              </a:rPr>
              <a:t>kepada</a:t>
            </a:r>
            <a:r>
              <a:rPr lang="en-US" sz="1800" dirty="0">
                <a:latin typeface="Arial" charset="0"/>
                <a:cs typeface="Arial" charset="0"/>
              </a:rPr>
              <a:t> </a:t>
            </a:r>
            <a:r>
              <a:rPr lang="en-US" sz="1800" dirty="0" err="1" smtClean="0">
                <a:latin typeface="Arial" charset="0"/>
                <a:cs typeface="Arial" charset="0"/>
              </a:rPr>
              <a:t>keturunannya</a:t>
            </a:r>
            <a:endParaRPr lang="en-US" sz="1800" dirty="0">
              <a:latin typeface="Arial" charset="0"/>
              <a:cs typeface="Arial" charset="0"/>
            </a:endParaRPr>
          </a:p>
          <a:p>
            <a:pPr marL="347663" lvl="1" indent="-347663">
              <a:buFont typeface="Arial" pitchFamily="34" charset="0"/>
              <a:buChar char="•"/>
              <a:defRPr/>
            </a:pPr>
            <a:r>
              <a:rPr lang="en-US" sz="2200" dirty="0" err="1">
                <a:latin typeface="Arial" charset="0"/>
                <a:cs typeface="Arial" charset="0"/>
              </a:rPr>
              <a:t>Memiliki</a:t>
            </a:r>
            <a:r>
              <a:rPr lang="en-US" sz="2200" dirty="0">
                <a:latin typeface="Arial" charset="0"/>
                <a:cs typeface="Arial" charset="0"/>
              </a:rPr>
              <a:t> </a:t>
            </a:r>
            <a:r>
              <a:rPr lang="en-US" sz="2200" dirty="0" err="1">
                <a:latin typeface="Arial" charset="0"/>
                <a:cs typeface="Arial" charset="0"/>
              </a:rPr>
              <a:t>mekanisme</a:t>
            </a:r>
            <a:r>
              <a:rPr lang="en-US" sz="2200" dirty="0">
                <a:latin typeface="Arial" charset="0"/>
                <a:cs typeface="Arial" charset="0"/>
              </a:rPr>
              <a:t> regulator </a:t>
            </a:r>
            <a:r>
              <a:rPr lang="en-US" sz="2200" dirty="0" err="1">
                <a:latin typeface="Arial" charset="0"/>
                <a:cs typeface="Arial" charset="0"/>
              </a:rPr>
              <a:t>untuk</a:t>
            </a:r>
            <a:r>
              <a:rPr lang="en-US" sz="2200" dirty="0">
                <a:latin typeface="Arial" charset="0"/>
                <a:cs typeface="Arial" charset="0"/>
              </a:rPr>
              <a:t> </a:t>
            </a:r>
            <a:r>
              <a:rPr lang="en-US" sz="2200" dirty="0" err="1" smtClean="0">
                <a:latin typeface="Arial" charset="0"/>
                <a:cs typeface="Arial" charset="0"/>
              </a:rPr>
              <a:t>mengatur</a:t>
            </a:r>
            <a:r>
              <a:rPr lang="en-US" sz="2200" dirty="0" smtClean="0">
                <a:latin typeface="Arial" charset="0"/>
                <a:cs typeface="Arial" charset="0"/>
              </a:rPr>
              <a:t> </a:t>
            </a:r>
            <a:r>
              <a:rPr lang="en-US" sz="2200" dirty="0" err="1" smtClean="0">
                <a:latin typeface="Arial" charset="0"/>
                <a:cs typeface="Arial" charset="0"/>
              </a:rPr>
              <a:t>fungsi</a:t>
            </a:r>
            <a:r>
              <a:rPr lang="en-US" sz="2200" dirty="0" smtClean="0">
                <a:latin typeface="Arial" charset="0"/>
                <a:cs typeface="Arial" charset="0"/>
              </a:rPr>
              <a:t> internal </a:t>
            </a:r>
            <a:r>
              <a:rPr lang="en-US" sz="2200" dirty="0" err="1" smtClean="0">
                <a:latin typeface="Arial" charset="0"/>
                <a:cs typeface="Arial" charset="0"/>
              </a:rPr>
              <a:t>organisme</a:t>
            </a:r>
            <a:endParaRPr lang="en-US" sz="2200" dirty="0" smtClean="0">
              <a:latin typeface="Arial" charset="0"/>
              <a:cs typeface="Arial" charset="0"/>
            </a:endParaRPr>
          </a:p>
          <a:p>
            <a:pPr lvl="1">
              <a:defRPr/>
            </a:pPr>
            <a:r>
              <a:rPr lang="en-US" sz="1800" dirty="0" err="1">
                <a:latin typeface="Arial" charset="0"/>
                <a:cs typeface="Arial" charset="0"/>
              </a:rPr>
              <a:t>Misal</a:t>
            </a:r>
            <a:r>
              <a:rPr lang="en-US" sz="1800" dirty="0">
                <a:latin typeface="Arial" charset="0"/>
                <a:cs typeface="Arial" charset="0"/>
              </a:rPr>
              <a:t>: proses </a:t>
            </a:r>
            <a:r>
              <a:rPr lang="en-US" sz="1800" dirty="0" err="1">
                <a:latin typeface="Arial" charset="0"/>
                <a:cs typeface="Arial" charset="0"/>
              </a:rPr>
              <a:t>metabolisme</a:t>
            </a:r>
            <a:r>
              <a:rPr lang="en-US" sz="1800" dirty="0">
                <a:latin typeface="Arial" charset="0"/>
                <a:cs typeface="Arial" charset="0"/>
              </a:rPr>
              <a:t> </a:t>
            </a:r>
            <a:r>
              <a:rPr lang="en-US" sz="1800" dirty="0" err="1">
                <a:latin typeface="Arial" charset="0"/>
                <a:cs typeface="Arial" charset="0"/>
              </a:rPr>
              <a:t>sel</a:t>
            </a:r>
            <a:r>
              <a:rPr lang="en-US" sz="1800" dirty="0">
                <a:latin typeface="Arial" charset="0"/>
                <a:cs typeface="Arial" charset="0"/>
              </a:rPr>
              <a:t> </a:t>
            </a:r>
            <a:r>
              <a:rPr lang="en-US" sz="1800" dirty="0" err="1">
                <a:latin typeface="Arial" charset="0"/>
                <a:cs typeface="Arial" charset="0"/>
              </a:rPr>
              <a:t>memerlukan</a:t>
            </a:r>
            <a:r>
              <a:rPr lang="en-US" sz="1800" dirty="0">
                <a:latin typeface="Arial" charset="0"/>
                <a:cs typeface="Arial" charset="0"/>
              </a:rPr>
              <a:t> </a:t>
            </a:r>
            <a:r>
              <a:rPr lang="en-US" sz="1800" dirty="0" err="1">
                <a:latin typeface="Arial" charset="0"/>
                <a:cs typeface="Arial" charset="0"/>
              </a:rPr>
              <a:t>pengaturan</a:t>
            </a:r>
            <a:r>
              <a:rPr lang="en-US" sz="1800" dirty="0">
                <a:latin typeface="Arial" charset="0"/>
                <a:cs typeface="Arial" charset="0"/>
              </a:rPr>
              <a:t> </a:t>
            </a:r>
            <a:r>
              <a:rPr lang="en-US" sz="1800" dirty="0" err="1">
                <a:latin typeface="Arial" charset="0"/>
                <a:cs typeface="Arial" charset="0"/>
              </a:rPr>
              <a:t>produksi</a:t>
            </a:r>
            <a:r>
              <a:rPr lang="en-US" sz="1800" dirty="0">
                <a:latin typeface="Arial" charset="0"/>
                <a:cs typeface="Arial" charset="0"/>
              </a:rPr>
              <a:t> </a:t>
            </a:r>
            <a:r>
              <a:rPr lang="en-US" sz="1800" dirty="0" err="1" smtClean="0">
                <a:latin typeface="Arial" charset="0"/>
                <a:cs typeface="Arial" charset="0"/>
              </a:rPr>
              <a:t>enzim</a:t>
            </a:r>
            <a:endParaRPr lang="en-US" sz="1800" dirty="0">
              <a:latin typeface="Arial" charset="0"/>
              <a:cs typeface="Arial" charset="0"/>
            </a:endParaRPr>
          </a:p>
          <a:p>
            <a:pPr marL="347663" lvl="1" indent="-347663">
              <a:buFont typeface="Arial" pitchFamily="34" charset="0"/>
              <a:buChar char="•"/>
              <a:defRPr/>
            </a:pPr>
            <a:r>
              <a:rPr lang="en-US" sz="2200" dirty="0" err="1">
                <a:latin typeface="Arial" charset="0"/>
                <a:cs typeface="Arial" charset="0"/>
              </a:rPr>
              <a:t>Adanya</a:t>
            </a:r>
            <a:r>
              <a:rPr lang="en-US" sz="2200" dirty="0">
                <a:latin typeface="Arial" charset="0"/>
                <a:cs typeface="Arial" charset="0"/>
              </a:rPr>
              <a:t> proses </a:t>
            </a:r>
            <a:r>
              <a:rPr lang="en-US" sz="2200" dirty="0" smtClean="0">
                <a:latin typeface="Arial" charset="0"/>
                <a:cs typeface="Arial" charset="0"/>
              </a:rPr>
              <a:t>homeostasis</a:t>
            </a:r>
          </a:p>
          <a:p>
            <a:pPr lvl="1">
              <a:defRPr/>
            </a:pPr>
            <a:r>
              <a:rPr lang="en-US" sz="1800" dirty="0" err="1" smtClean="0">
                <a:latin typeface="Arial" charset="0"/>
                <a:cs typeface="Arial" charset="0"/>
              </a:rPr>
              <a:t>Makhluk</a:t>
            </a:r>
            <a:r>
              <a:rPr lang="en-US" sz="1800" dirty="0" smtClean="0">
                <a:latin typeface="Arial" charset="0"/>
                <a:cs typeface="Arial" charset="0"/>
              </a:rPr>
              <a:t> </a:t>
            </a:r>
            <a:r>
              <a:rPr lang="en-US" sz="1800" dirty="0" err="1">
                <a:latin typeface="Arial" charset="0"/>
                <a:cs typeface="Arial" charset="0"/>
              </a:rPr>
              <a:t>hidup</a:t>
            </a:r>
            <a:r>
              <a:rPr lang="en-US" sz="1800" dirty="0">
                <a:latin typeface="Arial" charset="0"/>
                <a:cs typeface="Arial" charset="0"/>
              </a:rPr>
              <a:t> </a:t>
            </a:r>
            <a:r>
              <a:rPr lang="en-US" sz="1800" dirty="0" err="1">
                <a:latin typeface="Arial" charset="0"/>
                <a:cs typeface="Arial" charset="0"/>
              </a:rPr>
              <a:t>mempertahankan</a:t>
            </a:r>
            <a:r>
              <a:rPr lang="en-US" sz="1800" dirty="0">
                <a:latin typeface="Arial" charset="0"/>
                <a:cs typeface="Arial" charset="0"/>
              </a:rPr>
              <a:t> </a:t>
            </a:r>
            <a:r>
              <a:rPr lang="en-US" sz="1800" dirty="0" err="1">
                <a:latin typeface="Arial" charset="0"/>
                <a:cs typeface="Arial" charset="0"/>
              </a:rPr>
              <a:t>stabilitas</a:t>
            </a:r>
            <a:r>
              <a:rPr lang="en-US" sz="1800" dirty="0">
                <a:latin typeface="Arial" charset="0"/>
                <a:cs typeface="Arial" charset="0"/>
              </a:rPr>
              <a:t> </a:t>
            </a:r>
            <a:r>
              <a:rPr lang="en-US" sz="1800" dirty="0" err="1">
                <a:latin typeface="Arial" charset="0"/>
                <a:cs typeface="Arial" charset="0"/>
              </a:rPr>
              <a:t>kondisi</a:t>
            </a:r>
            <a:r>
              <a:rPr lang="en-US" sz="1800" dirty="0">
                <a:latin typeface="Arial" charset="0"/>
                <a:cs typeface="Arial" charset="0"/>
              </a:rPr>
              <a:t> internal </a:t>
            </a:r>
            <a:r>
              <a:rPr lang="en-US" sz="1800" dirty="0" err="1">
                <a:latin typeface="Arial" charset="0"/>
                <a:cs typeface="Arial" charset="0"/>
              </a:rPr>
              <a:t>tubuh</a:t>
            </a:r>
            <a:r>
              <a:rPr lang="en-US" sz="1800" dirty="0">
                <a:latin typeface="Arial" charset="0"/>
                <a:cs typeface="Arial" charset="0"/>
              </a:rPr>
              <a:t> (</a:t>
            </a:r>
            <a:r>
              <a:rPr lang="en-US" sz="1800" dirty="0" err="1">
                <a:latin typeface="Arial" charset="0"/>
                <a:cs typeface="Arial" charset="0"/>
              </a:rPr>
              <a:t>suhu</a:t>
            </a:r>
            <a:r>
              <a:rPr lang="en-US" sz="1800" dirty="0">
                <a:latin typeface="Arial" charset="0"/>
                <a:cs typeface="Arial" charset="0"/>
              </a:rPr>
              <a:t>, pH, </a:t>
            </a:r>
            <a:r>
              <a:rPr lang="en-US" sz="1800" dirty="0" err="1">
                <a:latin typeface="Arial" charset="0"/>
                <a:cs typeface="Arial" charset="0"/>
              </a:rPr>
              <a:t>dll</a:t>
            </a:r>
            <a:r>
              <a:rPr lang="en-US" sz="1800" dirty="0">
                <a:latin typeface="Arial" charset="0"/>
                <a:cs typeface="Arial" charset="0"/>
              </a:rPr>
              <a:t>)</a:t>
            </a:r>
          </a:p>
          <a:p>
            <a:pPr marL="0" lvl="1" indent="0">
              <a:buFont typeface="Arial" charset="0"/>
              <a:buNone/>
              <a:defRPr/>
            </a:pPr>
            <a:endParaRPr lang="en-US" sz="2200" dirty="0">
              <a:latin typeface="Arial" charset="0"/>
              <a:cs typeface="Arial" charset="0"/>
            </a:endParaRPr>
          </a:p>
        </p:txBody>
      </p:sp>
    </p:spTree>
    <p:extLst>
      <p:ext uri="{BB962C8B-B14F-4D97-AF65-F5344CB8AC3E}">
        <p14:creationId xmlns:p14="http://schemas.microsoft.com/office/powerpoint/2010/main" val="2291209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2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Bidang ilmu lain yang terkait dengan biologi</a:t>
            </a:r>
          </a:p>
        </p:txBody>
      </p:sp>
      <p:sp>
        <p:nvSpPr>
          <p:cNvPr id="8196" name="Content Placeholder 5"/>
          <p:cNvSpPr>
            <a:spLocks noGrp="1"/>
          </p:cNvSpPr>
          <p:nvPr>
            <p:ph idx="1"/>
          </p:nvPr>
        </p:nvSpPr>
        <p:spPr>
          <a:xfrm>
            <a:off x="457200" y="1447800"/>
            <a:ext cx="8229600" cy="4602163"/>
          </a:xfrm>
        </p:spPr>
        <p:txBody>
          <a:bodyPr>
            <a:normAutofit lnSpcReduction="10000"/>
          </a:bodyPr>
          <a:lstStyle/>
          <a:p>
            <a:r>
              <a:rPr lang="en-US" sz="2000" smtClean="0">
                <a:solidFill>
                  <a:srgbClr val="FF0000"/>
                </a:solidFill>
                <a:latin typeface="Arial" charset="0"/>
                <a:cs typeface="Arial" charset="0"/>
              </a:rPr>
              <a:t>Biokimia</a:t>
            </a:r>
            <a:r>
              <a:rPr lang="en-US" sz="2000" smtClean="0">
                <a:latin typeface="Arial" charset="0"/>
                <a:cs typeface="Arial" charset="0"/>
              </a:rPr>
              <a:t>: studi mengenai unsur-unsur yang membangun makhluk hidup</a:t>
            </a:r>
          </a:p>
          <a:p>
            <a:r>
              <a:rPr lang="en-US" sz="2000" smtClean="0">
                <a:solidFill>
                  <a:srgbClr val="00B050"/>
                </a:solidFill>
                <a:latin typeface="Arial" charset="0"/>
                <a:cs typeface="Arial" charset="0"/>
              </a:rPr>
              <a:t>Botani</a:t>
            </a:r>
            <a:r>
              <a:rPr lang="en-US" sz="2000" smtClean="0">
                <a:latin typeface="Arial" charset="0"/>
                <a:cs typeface="Arial" charset="0"/>
              </a:rPr>
              <a:t>: mempelajari tumbuhan</a:t>
            </a:r>
          </a:p>
          <a:p>
            <a:r>
              <a:rPr lang="en-US" sz="2000" smtClean="0">
                <a:solidFill>
                  <a:srgbClr val="00B050"/>
                </a:solidFill>
                <a:latin typeface="Arial" charset="0"/>
                <a:cs typeface="Arial" charset="0"/>
              </a:rPr>
              <a:t>Zoologi</a:t>
            </a:r>
            <a:r>
              <a:rPr lang="en-US" sz="2000" smtClean="0">
                <a:latin typeface="Arial" charset="0"/>
                <a:cs typeface="Arial" charset="0"/>
              </a:rPr>
              <a:t>: ilmu yang mempelajari hewan</a:t>
            </a:r>
          </a:p>
          <a:p>
            <a:r>
              <a:rPr lang="en-US" sz="2000" smtClean="0">
                <a:solidFill>
                  <a:srgbClr val="FF0000"/>
                </a:solidFill>
                <a:latin typeface="Arial" charset="0"/>
                <a:cs typeface="Arial" charset="0"/>
              </a:rPr>
              <a:t>Biologi sel</a:t>
            </a:r>
            <a:r>
              <a:rPr lang="en-US" sz="2000" smtClean="0">
                <a:latin typeface="Arial" charset="0"/>
                <a:cs typeface="Arial" charset="0"/>
              </a:rPr>
              <a:t>: studi mengenai sel </a:t>
            </a:r>
            <a:r>
              <a:rPr lang="en-US" sz="2000" smtClean="0">
                <a:latin typeface="Arial" charset="0"/>
                <a:cs typeface="Arial" charset="0"/>
                <a:sym typeface="Wingdings" pitchFamily="2" charset="2"/>
              </a:rPr>
              <a:t> struktur, fungsi, dll</a:t>
            </a:r>
          </a:p>
          <a:p>
            <a:r>
              <a:rPr lang="en-US" sz="2000" smtClean="0">
                <a:solidFill>
                  <a:srgbClr val="FF0000"/>
                </a:solidFill>
                <a:latin typeface="Arial" charset="0"/>
                <a:cs typeface="Arial" charset="0"/>
                <a:sym typeface="Wingdings" pitchFamily="2" charset="2"/>
              </a:rPr>
              <a:t>Genetika</a:t>
            </a:r>
            <a:r>
              <a:rPr lang="en-US" sz="2000" smtClean="0">
                <a:latin typeface="Arial" charset="0"/>
                <a:cs typeface="Arial" charset="0"/>
                <a:sym typeface="Wingdings" pitchFamily="2" charset="2"/>
              </a:rPr>
              <a:t>: studi mengenai pewarisan sifat</a:t>
            </a:r>
          </a:p>
          <a:p>
            <a:r>
              <a:rPr lang="en-US" sz="2000" smtClean="0">
                <a:solidFill>
                  <a:srgbClr val="FF0000"/>
                </a:solidFill>
                <a:latin typeface="Arial" charset="0"/>
                <a:cs typeface="Arial" charset="0"/>
                <a:sym typeface="Wingdings" pitchFamily="2" charset="2"/>
              </a:rPr>
              <a:t>Biologi molekuler</a:t>
            </a:r>
            <a:r>
              <a:rPr lang="en-US" sz="2000" smtClean="0">
                <a:latin typeface="Arial" charset="0"/>
                <a:cs typeface="Arial" charset="0"/>
                <a:sym typeface="Wingdings" pitchFamily="2" charset="2"/>
              </a:rPr>
              <a:t>: studi yang mempelajari molekul-molekul pada makhluk hidup</a:t>
            </a:r>
          </a:p>
          <a:p>
            <a:r>
              <a:rPr lang="en-US" sz="2000" smtClean="0">
                <a:solidFill>
                  <a:srgbClr val="FF0000"/>
                </a:solidFill>
                <a:latin typeface="Arial" charset="0"/>
                <a:cs typeface="Arial" charset="0"/>
                <a:sym typeface="Wingdings" pitchFamily="2" charset="2"/>
              </a:rPr>
              <a:t>Fisiologi</a:t>
            </a:r>
            <a:r>
              <a:rPr lang="en-US" sz="2000" smtClean="0">
                <a:latin typeface="Arial" charset="0"/>
                <a:cs typeface="Arial" charset="0"/>
                <a:sym typeface="Wingdings" pitchFamily="2" charset="2"/>
              </a:rPr>
              <a:t>: studi mengenai fungsi bagian-bagian penyusun makhluk hidup</a:t>
            </a:r>
          </a:p>
          <a:p>
            <a:r>
              <a:rPr lang="en-US" sz="2000" smtClean="0">
                <a:solidFill>
                  <a:srgbClr val="FF0000"/>
                </a:solidFill>
                <a:latin typeface="Arial" charset="0"/>
                <a:cs typeface="Arial" charset="0"/>
                <a:sym typeface="Wingdings" pitchFamily="2" charset="2"/>
              </a:rPr>
              <a:t>Anatomi</a:t>
            </a:r>
            <a:r>
              <a:rPr lang="en-US" sz="2000" smtClean="0">
                <a:latin typeface="Arial" charset="0"/>
                <a:cs typeface="Arial" charset="0"/>
                <a:sym typeface="Wingdings" pitchFamily="2" charset="2"/>
              </a:rPr>
              <a:t>: studi mengenai bagian-bagian penyusun makhluk hidup</a:t>
            </a:r>
          </a:p>
          <a:p>
            <a:r>
              <a:rPr lang="en-US" sz="2000" smtClean="0">
                <a:solidFill>
                  <a:srgbClr val="00B050"/>
                </a:solidFill>
                <a:latin typeface="Arial" charset="0"/>
                <a:cs typeface="Arial" charset="0"/>
                <a:sym typeface="Wingdings" pitchFamily="2" charset="2"/>
              </a:rPr>
              <a:t>Ekologi</a:t>
            </a:r>
            <a:r>
              <a:rPr lang="en-US" sz="2000" smtClean="0">
                <a:latin typeface="Arial" charset="0"/>
                <a:cs typeface="Arial" charset="0"/>
                <a:sym typeface="Wingdings" pitchFamily="2" charset="2"/>
              </a:rPr>
              <a:t>: studi mengenai interaksi makhluk hidup dengan lingkungan</a:t>
            </a:r>
          </a:p>
          <a:p>
            <a:r>
              <a:rPr lang="en-US" sz="2000" smtClean="0">
                <a:solidFill>
                  <a:srgbClr val="00B050"/>
                </a:solidFill>
                <a:latin typeface="Arial" charset="0"/>
                <a:cs typeface="Arial" charset="0"/>
                <a:sym typeface="Wingdings" pitchFamily="2" charset="2"/>
              </a:rPr>
              <a:t>Evolusi</a:t>
            </a:r>
            <a:r>
              <a:rPr lang="en-US" sz="2000" smtClean="0">
                <a:latin typeface="Arial" charset="0"/>
                <a:cs typeface="Arial" charset="0"/>
                <a:sym typeface="Wingdings" pitchFamily="2" charset="2"/>
              </a:rPr>
              <a:t>: mempelajari perubahan keragaman MH dari waktu ke waktu </a:t>
            </a:r>
            <a:endParaRPr lang="id-ID" sz="2000" smtClean="0">
              <a:latin typeface="Arial" charset="0"/>
              <a:cs typeface="Arial" charset="0"/>
            </a:endParaRPr>
          </a:p>
        </p:txBody>
      </p:sp>
    </p:spTree>
    <p:extLst>
      <p:ext uri="{BB962C8B-B14F-4D97-AF65-F5344CB8AC3E}">
        <p14:creationId xmlns:p14="http://schemas.microsoft.com/office/powerpoint/2010/main" val="170766248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471488" y="5321300"/>
            <a:ext cx="8229600" cy="685800"/>
          </a:xfrm>
        </p:spPr>
        <p:txBody>
          <a:bodyPr/>
          <a:lstStyle/>
          <a:p>
            <a:pPr>
              <a:spcBef>
                <a:spcPct val="50000"/>
              </a:spcBef>
            </a:pPr>
            <a:r>
              <a:rPr lang="en-US" sz="3200" smtClean="0">
                <a:latin typeface="Arial" charset="0"/>
                <a:cs typeface="Arial" charset="0"/>
              </a:rPr>
              <a:t>Pusing???</a:t>
            </a:r>
          </a:p>
        </p:txBody>
      </p:sp>
      <p:sp>
        <p:nvSpPr>
          <p:cNvPr id="9220" name="Content Placeholder 5"/>
          <p:cNvSpPr>
            <a:spLocks noGrp="1"/>
          </p:cNvSpPr>
          <p:nvPr>
            <p:ph idx="1"/>
          </p:nvPr>
        </p:nvSpPr>
        <p:spPr>
          <a:xfrm>
            <a:off x="457200" y="1524000"/>
            <a:ext cx="8229600" cy="4602163"/>
          </a:xfrm>
        </p:spPr>
        <p:txBody>
          <a:bodyPr/>
          <a:lstStyle/>
          <a:p>
            <a:endParaRPr lang="id-ID" sz="2200" smtClean="0">
              <a:latin typeface="Arial" charset="0"/>
              <a:cs typeface="Arial" charset="0"/>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85800"/>
            <a:ext cx="7162800"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35746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Apa yang dipelajari dalam biologi?</a:t>
            </a:r>
          </a:p>
        </p:txBody>
      </p:sp>
      <p:sp>
        <p:nvSpPr>
          <p:cNvPr id="10244" name="Content Placeholder 5"/>
          <p:cNvSpPr>
            <a:spLocks noGrp="1"/>
          </p:cNvSpPr>
          <p:nvPr>
            <p:ph idx="1"/>
          </p:nvPr>
        </p:nvSpPr>
        <p:spPr>
          <a:xfrm>
            <a:off x="457200" y="1524000"/>
            <a:ext cx="8229600" cy="4602163"/>
          </a:xfrm>
        </p:spPr>
        <p:txBody>
          <a:bodyPr/>
          <a:lstStyle/>
          <a:p>
            <a:endParaRPr lang="id-ID" sz="2200" smtClean="0">
              <a:latin typeface="Arial" charset="0"/>
              <a:cs typeface="Arial" charset="0"/>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8001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Box 1"/>
          <p:cNvSpPr txBox="1">
            <a:spLocks noChangeArrowheads="1"/>
          </p:cNvSpPr>
          <p:nvPr/>
        </p:nvSpPr>
        <p:spPr bwMode="auto">
          <a:xfrm>
            <a:off x="6727825" y="6570663"/>
            <a:ext cx="188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t>Credit: Luka Skywalker</a:t>
            </a:r>
          </a:p>
        </p:txBody>
      </p:sp>
    </p:spTree>
    <p:extLst>
      <p:ext uri="{BB962C8B-B14F-4D97-AF65-F5344CB8AC3E}">
        <p14:creationId xmlns:p14="http://schemas.microsoft.com/office/powerpoint/2010/main" val="247698709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838200"/>
            <a:ext cx="8229600" cy="685800"/>
          </a:xfrm>
        </p:spPr>
        <p:txBody>
          <a:bodyPr>
            <a:normAutofit fontScale="90000"/>
          </a:bodyPr>
          <a:lstStyle/>
          <a:p>
            <a:pPr>
              <a:spcBef>
                <a:spcPct val="50000"/>
              </a:spcBef>
            </a:pPr>
            <a:r>
              <a:rPr lang="en-US" sz="3200" smtClean="0">
                <a:latin typeface="Arial" charset="0"/>
                <a:cs typeface="Arial" charset="0"/>
              </a:rPr>
              <a:t>Beberapa cakupan yang dipelajari dalam biologi</a:t>
            </a:r>
          </a:p>
        </p:txBody>
      </p:sp>
      <p:sp>
        <p:nvSpPr>
          <p:cNvPr id="11268" name="Content Placeholder 5"/>
          <p:cNvSpPr>
            <a:spLocks noGrp="1"/>
          </p:cNvSpPr>
          <p:nvPr>
            <p:ph idx="1"/>
          </p:nvPr>
        </p:nvSpPr>
        <p:spPr>
          <a:xfrm>
            <a:off x="457200" y="1905000"/>
            <a:ext cx="8229600" cy="4221163"/>
          </a:xfrm>
        </p:spPr>
        <p:txBody>
          <a:bodyPr/>
          <a:lstStyle/>
          <a:p>
            <a:r>
              <a:rPr lang="en-US" sz="2200" smtClean="0">
                <a:latin typeface="Arial" charset="0"/>
                <a:cs typeface="Arial" charset="0"/>
              </a:rPr>
              <a:t>Sel sebagai unit struktur dan fungsi organisme </a:t>
            </a:r>
          </a:p>
          <a:p>
            <a:r>
              <a:rPr lang="en-US" sz="2200" smtClean="0">
                <a:latin typeface="Arial" charset="0"/>
                <a:cs typeface="Arial" charset="0"/>
              </a:rPr>
              <a:t>Beberapa molekul yang terdapat pada makhluk hidup</a:t>
            </a:r>
          </a:p>
          <a:p>
            <a:r>
              <a:rPr lang="en-US" sz="2200" smtClean="0">
                <a:latin typeface="Arial" charset="0"/>
                <a:cs typeface="Arial" charset="0"/>
              </a:rPr>
              <a:t>Struktur dan fungsi penyusun suatu organisme</a:t>
            </a:r>
          </a:p>
          <a:p>
            <a:r>
              <a:rPr lang="en-US" sz="2200" smtClean="0">
                <a:latin typeface="Arial" charset="0"/>
                <a:cs typeface="Arial" charset="0"/>
              </a:rPr>
              <a:t>DNA berperan dalam proses penurunan sifat suatu organisme kepada keturunannya</a:t>
            </a:r>
          </a:p>
          <a:p>
            <a:r>
              <a:rPr lang="en-US" sz="2200" smtClean="0">
                <a:latin typeface="Arial" charset="0"/>
                <a:cs typeface="Arial" charset="0"/>
              </a:rPr>
              <a:t>Teori evolusi dan kontroversinya</a:t>
            </a:r>
          </a:p>
          <a:p>
            <a:r>
              <a:rPr lang="en-US" sz="2200" smtClean="0">
                <a:latin typeface="Arial" charset="0"/>
                <a:cs typeface="Arial" charset="0"/>
              </a:rPr>
              <a:t>Interaksi antara organisme dengan lingkungannya</a:t>
            </a:r>
            <a:endParaRPr lang="id-ID" sz="2200" smtClean="0">
              <a:latin typeface="Arial" charset="0"/>
              <a:cs typeface="Arial" charset="0"/>
            </a:endParaRPr>
          </a:p>
        </p:txBody>
      </p:sp>
    </p:spTree>
    <p:extLst>
      <p:ext uri="{BB962C8B-B14F-4D97-AF65-F5344CB8AC3E}">
        <p14:creationId xmlns:p14="http://schemas.microsoft.com/office/powerpoint/2010/main" val="342342356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Mengapa kita belajar biologi??</a:t>
            </a:r>
          </a:p>
        </p:txBody>
      </p:sp>
      <p:sp>
        <p:nvSpPr>
          <p:cNvPr id="12292"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Karena berkaitan erat dengan kehidupan kita sehari-hari:</a:t>
            </a:r>
          </a:p>
          <a:p>
            <a:pPr lvl="1"/>
            <a:r>
              <a:rPr lang="en-US" sz="1800" smtClean="0">
                <a:latin typeface="Arial" charset="0"/>
                <a:cs typeface="Arial" charset="0"/>
              </a:rPr>
              <a:t>Perkembangan ilmu kedokteran</a:t>
            </a:r>
          </a:p>
          <a:p>
            <a:pPr lvl="1"/>
            <a:r>
              <a:rPr lang="en-US" sz="1800" smtClean="0">
                <a:latin typeface="Arial" charset="0"/>
                <a:cs typeface="Arial" charset="0"/>
              </a:rPr>
              <a:t>Perkembangan ilmu bioteknologi</a:t>
            </a:r>
          </a:p>
          <a:p>
            <a:pPr lvl="1"/>
            <a:r>
              <a:rPr lang="en-US" sz="1800" smtClean="0">
                <a:latin typeface="Arial" charset="0"/>
                <a:cs typeface="Arial" charset="0"/>
              </a:rPr>
              <a:t>Memecahkan masalah dari pertumbuhan populasi manusia</a:t>
            </a:r>
          </a:p>
          <a:p>
            <a:pPr lvl="1"/>
            <a:r>
              <a:rPr lang="en-US" sz="1800" smtClean="0">
                <a:latin typeface="Arial" charset="0"/>
                <a:cs typeface="Arial" charset="0"/>
              </a:rPr>
              <a:t>Mempertahankan keragaman makhluk hidup (biodiversitas)</a:t>
            </a:r>
            <a:endParaRPr lang="id-ID" sz="1800" smtClean="0">
              <a:latin typeface="Arial" charset="0"/>
              <a:cs typeface="Arial" charset="0"/>
            </a:endParaRPr>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2514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633913"/>
            <a:ext cx="23622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744913"/>
            <a:ext cx="21224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9288" y="4191000"/>
            <a:ext cx="2173287"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12442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Overview topik pembelajaran </a:t>
            </a:r>
          </a:p>
        </p:txBody>
      </p:sp>
      <p:sp>
        <p:nvSpPr>
          <p:cNvPr id="13316"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Sel sebagai unit struktur dan fungsi organisme</a:t>
            </a:r>
          </a:p>
          <a:p>
            <a:pPr lvl="1"/>
            <a:r>
              <a:rPr lang="en-US" sz="1800" smtClean="0">
                <a:latin typeface="Arial" charset="0"/>
                <a:cs typeface="Arial" charset="0"/>
              </a:rPr>
              <a:t>Sel sebagai unit terkecil dari organisme</a:t>
            </a:r>
          </a:p>
          <a:p>
            <a:pPr lvl="1"/>
            <a:r>
              <a:rPr lang="en-US" sz="1800" smtClean="0">
                <a:latin typeface="Arial" charset="0"/>
                <a:cs typeface="Arial" charset="0"/>
              </a:rPr>
              <a:t>Tersusun dari organel dan beberapa molekul</a:t>
            </a:r>
          </a:p>
          <a:p>
            <a:pPr lvl="1"/>
            <a:r>
              <a:rPr lang="en-US" sz="1800" smtClean="0">
                <a:latin typeface="Arial" charset="0"/>
                <a:cs typeface="Arial" charset="0"/>
              </a:rPr>
              <a:t>Memiliki kompleksitas yang tinggi</a:t>
            </a:r>
          </a:p>
          <a:p>
            <a:pPr lvl="1"/>
            <a:endParaRPr lang="id-ID" sz="1800" smtClean="0">
              <a:latin typeface="Arial" charset="0"/>
              <a:cs typeface="Arial" charset="0"/>
            </a:endParaRPr>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24200"/>
            <a:ext cx="2362200"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124200"/>
            <a:ext cx="32543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Box 1"/>
          <p:cNvSpPr txBox="1">
            <a:spLocks noChangeArrowheads="1"/>
          </p:cNvSpPr>
          <p:nvPr/>
        </p:nvSpPr>
        <p:spPr bwMode="auto">
          <a:xfrm>
            <a:off x="1649413" y="5532438"/>
            <a:ext cx="1474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Sel tunggal</a:t>
            </a:r>
          </a:p>
        </p:txBody>
      </p:sp>
      <p:sp>
        <p:nvSpPr>
          <p:cNvPr id="13320" name="TextBox 2"/>
          <p:cNvSpPr txBox="1">
            <a:spLocks noChangeArrowheads="1"/>
          </p:cNvSpPr>
          <p:nvPr/>
        </p:nvSpPr>
        <p:spPr bwMode="auto">
          <a:xfrm>
            <a:off x="5791200" y="5445125"/>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Multiseluler</a:t>
            </a:r>
          </a:p>
        </p:txBody>
      </p:sp>
    </p:spTree>
    <p:extLst>
      <p:ext uri="{BB962C8B-B14F-4D97-AF65-F5344CB8AC3E}">
        <p14:creationId xmlns:p14="http://schemas.microsoft.com/office/powerpoint/2010/main" val="84226528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Overview topik pembelajaran</a:t>
            </a:r>
          </a:p>
        </p:txBody>
      </p:sp>
      <p:sp>
        <p:nvSpPr>
          <p:cNvPr id="14340"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Molekul-molekul yang terdapat pada makhluk hidup</a:t>
            </a:r>
          </a:p>
          <a:p>
            <a:pPr lvl="1"/>
            <a:r>
              <a:rPr lang="en-US" sz="1800" smtClean="0">
                <a:latin typeface="Arial" charset="0"/>
                <a:cs typeface="Arial" charset="0"/>
              </a:rPr>
              <a:t>Karbohidrat, </a:t>
            </a:r>
            <a:r>
              <a:rPr lang="en-US" sz="1800" i="1" smtClean="0">
                <a:latin typeface="Arial" charset="0"/>
                <a:cs typeface="Arial" charset="0"/>
              </a:rPr>
              <a:t>lipid</a:t>
            </a:r>
            <a:r>
              <a:rPr lang="en-US" sz="1800" smtClean="0">
                <a:latin typeface="Arial" charset="0"/>
                <a:cs typeface="Arial" charset="0"/>
              </a:rPr>
              <a:t> dan protein yang menyusun sel</a:t>
            </a:r>
          </a:p>
          <a:p>
            <a:pPr lvl="1"/>
            <a:r>
              <a:rPr lang="en-US" sz="1800" smtClean="0">
                <a:latin typeface="Arial" charset="0"/>
                <a:cs typeface="Arial" charset="0"/>
              </a:rPr>
              <a:t>Struktur karbohidrat, </a:t>
            </a:r>
            <a:r>
              <a:rPr lang="en-US" sz="1800" i="1" smtClean="0">
                <a:latin typeface="Arial" charset="0"/>
                <a:cs typeface="Arial" charset="0"/>
              </a:rPr>
              <a:t>lipid</a:t>
            </a:r>
            <a:r>
              <a:rPr lang="en-US" sz="1800" smtClean="0">
                <a:latin typeface="Arial" charset="0"/>
                <a:cs typeface="Arial" charset="0"/>
              </a:rPr>
              <a:t> dan protein </a:t>
            </a:r>
            <a:endParaRPr lang="id-ID" sz="1800" smtClean="0">
              <a:latin typeface="Arial" charset="0"/>
              <a:cs typeface="Arial" charset="0"/>
            </a:endParaRPr>
          </a:p>
        </p:txBody>
      </p:sp>
      <p:pic>
        <p:nvPicPr>
          <p:cNvPr id="143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0"/>
            <a:ext cx="33416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47596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Overview pembelajaran</a:t>
            </a:r>
          </a:p>
        </p:txBody>
      </p:sp>
      <p:sp>
        <p:nvSpPr>
          <p:cNvPr id="15364"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DNA sebagai molekul yang berperan dalam pewarisan sifat</a:t>
            </a:r>
          </a:p>
          <a:p>
            <a:pPr lvl="1"/>
            <a:r>
              <a:rPr lang="en-US" sz="1800" smtClean="0">
                <a:latin typeface="Arial" charset="0"/>
                <a:cs typeface="Arial" charset="0"/>
              </a:rPr>
              <a:t>Apa itu DNA</a:t>
            </a:r>
          </a:p>
          <a:p>
            <a:pPr lvl="1"/>
            <a:r>
              <a:rPr lang="en-US" sz="1800" smtClean="0">
                <a:latin typeface="Arial" charset="0"/>
                <a:cs typeface="Arial" charset="0"/>
              </a:rPr>
              <a:t>Struktur DNA</a:t>
            </a:r>
          </a:p>
          <a:p>
            <a:pPr lvl="1"/>
            <a:r>
              <a:rPr lang="en-US" sz="1800" smtClean="0">
                <a:latin typeface="Arial" charset="0"/>
                <a:cs typeface="Arial" charset="0"/>
              </a:rPr>
              <a:t>Proses pewarisan sifat</a:t>
            </a:r>
          </a:p>
          <a:p>
            <a:pPr lvl="1"/>
            <a:endParaRPr lang="id-ID" sz="1800" smtClean="0">
              <a:latin typeface="Arial" charset="0"/>
              <a:cs typeface="Arial" charset="0"/>
            </a:endParaRPr>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8" y="2438400"/>
            <a:ext cx="3467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13664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Sebelum</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02. </a:t>
            </a:r>
            <a:r>
              <a:rPr lang="en-US" dirty="0" err="1">
                <a:ln w="18415" cmpd="sng">
                  <a:solidFill>
                    <a:srgbClr val="FFFFFF"/>
                  </a:solidFill>
                  <a:prstDash val="solid"/>
                </a:ln>
                <a:solidFill>
                  <a:srgbClr val="FFFFFF"/>
                </a:solidFill>
                <a:cs typeface="Arial" pitchFamily="34" charset="0"/>
              </a:rPr>
              <a:t>Molekul</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kehidupan</a:t>
            </a:r>
            <a:r>
              <a:rPr lang="en-US" dirty="0">
                <a:ln w="18415" cmpd="sng">
                  <a:solidFill>
                    <a:srgbClr val="FFFFFF"/>
                  </a:solidFill>
                  <a:prstDash val="solid"/>
                </a:ln>
                <a:solidFill>
                  <a:srgbClr val="FFFFFF"/>
                </a:solidFill>
                <a:cs typeface="Arial" pitchFamily="34" charset="0"/>
              </a:rPr>
              <a:t> (1): </a:t>
            </a:r>
            <a:r>
              <a:rPr lang="en-US" dirty="0" err="1">
                <a:ln w="18415" cmpd="sng">
                  <a:solidFill>
                    <a:srgbClr val="FFFFFF"/>
                  </a:solidFill>
                  <a:prstDash val="solid"/>
                </a:ln>
                <a:solidFill>
                  <a:srgbClr val="FFFFFF"/>
                </a:solidFill>
                <a:cs typeface="Arial" pitchFamily="34" charset="0"/>
              </a:rPr>
              <a:t>karbohidrat</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proteinj</a:t>
            </a:r>
            <a:endParaRPr lang="en-US"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07. </a:t>
            </a:r>
            <a:r>
              <a:rPr lang="en-US" dirty="0" err="1">
                <a:ln w="18415" cmpd="sng">
                  <a:solidFill>
                    <a:srgbClr val="FFFFFF"/>
                  </a:solidFill>
                  <a:prstDash val="solid"/>
                </a:ln>
                <a:solidFill>
                  <a:srgbClr val="FFFFFF"/>
                </a:solidFill>
                <a:cs typeface="Arial" pitchFamily="34" charset="0"/>
              </a:rPr>
              <a:t>Komunikasi</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sel</a:t>
            </a:r>
            <a:r>
              <a:rPr lang="en-US" dirty="0">
                <a:ln w="18415" cmpd="sng">
                  <a:solidFill>
                    <a:srgbClr val="FFFFFF"/>
                  </a:solidFill>
                  <a:prstDash val="solid"/>
                </a:ln>
                <a:solidFill>
                  <a:srgbClr val="FFFFFF"/>
                </a:solidFill>
                <a:cs typeface="Arial" pitchFamily="34" charset="0"/>
              </a:rPr>
              <a:t>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03. </a:t>
            </a:r>
            <a:r>
              <a:rPr lang="en-US" dirty="0" err="1">
                <a:ln w="18415" cmpd="sng">
                  <a:solidFill>
                    <a:srgbClr val="FFFFFF"/>
                  </a:solidFill>
                  <a:prstDash val="solid"/>
                </a:ln>
                <a:solidFill>
                  <a:srgbClr val="FFFFFF"/>
                </a:solidFill>
                <a:cs typeface="Arial" pitchFamily="34" charset="0"/>
              </a:rPr>
              <a:t>Molekul</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kehidupan</a:t>
            </a:r>
            <a:r>
              <a:rPr lang="en-US" dirty="0">
                <a:ln w="18415" cmpd="sng">
                  <a:solidFill>
                    <a:srgbClr val="FFFFFF"/>
                  </a:solidFill>
                  <a:prstDash val="solid"/>
                </a:ln>
                <a:solidFill>
                  <a:srgbClr val="FFFFFF"/>
                </a:solidFill>
                <a:cs typeface="Arial" pitchFamily="34" charset="0"/>
              </a:rPr>
              <a:t> (2): </a:t>
            </a:r>
            <a:r>
              <a:rPr lang="en-US" dirty="0" err="1">
                <a:ln w="18415" cmpd="sng">
                  <a:solidFill>
                    <a:srgbClr val="FFFFFF"/>
                  </a:solidFill>
                  <a:prstDash val="solid"/>
                </a:ln>
                <a:solidFill>
                  <a:srgbClr val="FFFFFF"/>
                </a:solidFill>
                <a:cs typeface="Arial" pitchFamily="34" charset="0"/>
              </a:rPr>
              <a:t>karbohidrat</a:t>
            </a:r>
            <a:r>
              <a:rPr lang="en-US" dirty="0">
                <a:ln w="18415" cmpd="sng">
                  <a:solidFill>
                    <a:srgbClr val="FFFFFF"/>
                  </a:solidFill>
                  <a:prstDash val="solid"/>
                </a:ln>
                <a:solidFill>
                  <a:srgbClr val="FFFFFF"/>
                </a:solidFill>
                <a:cs typeface="Arial" pitchFamily="34" charset="0"/>
              </a:rPr>
              <a:t>, protein</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04. </a:t>
            </a:r>
            <a:r>
              <a:rPr lang="en-US" dirty="0" err="1">
                <a:ln w="18415" cmpd="sng">
                  <a:solidFill>
                    <a:srgbClr val="FFFFFF"/>
                  </a:solidFill>
                  <a:prstDash val="solid"/>
                </a:ln>
                <a:solidFill>
                  <a:srgbClr val="FFFFFF"/>
                </a:solidFill>
                <a:cs typeface="Arial" pitchFamily="34" charset="0"/>
              </a:rPr>
              <a:t>Sel</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dan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organel</a:t>
            </a:r>
            <a:r>
              <a:rPr lang="en-US" dirty="0">
                <a:ln w="18415" cmpd="sng">
                  <a:solidFill>
                    <a:srgbClr val="FFFFFF"/>
                  </a:solidFill>
                  <a:prstDash val="solid"/>
                </a:ln>
                <a:solidFill>
                  <a:srgbClr val="FFFFFF"/>
                </a:solidFill>
                <a:cs typeface="Arial" pitchFamily="34" charset="0"/>
              </a:rPr>
              <a:t>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05. </a:t>
            </a:r>
            <a:r>
              <a:rPr lang="en-US" dirty="0" err="1">
                <a:ln w="18415" cmpd="sng">
                  <a:solidFill>
                    <a:srgbClr val="FFFFFF"/>
                  </a:solidFill>
                  <a:prstDash val="solid"/>
                </a:ln>
                <a:solidFill>
                  <a:srgbClr val="FFFFFF"/>
                </a:solidFill>
                <a:cs typeface="Arial" pitchFamily="34" charset="0"/>
              </a:rPr>
              <a:t>Energi</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dan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metabolisme</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sel</a:t>
            </a:r>
            <a:r>
              <a:rPr lang="en-US" dirty="0">
                <a:ln w="18415" cmpd="sng">
                  <a:solidFill>
                    <a:srgbClr val="FFFFFF"/>
                  </a:solidFill>
                  <a:prstDash val="solid"/>
                </a:ln>
                <a:solidFill>
                  <a:srgbClr val="FFFFFF"/>
                </a:solidFill>
                <a:cs typeface="Arial" pitchFamily="34" charset="0"/>
              </a:rPr>
              <a:t> (1)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06. </a:t>
            </a:r>
            <a:r>
              <a:rPr lang="en-US" dirty="0" err="1">
                <a:ln w="18415" cmpd="sng">
                  <a:solidFill>
                    <a:srgbClr val="FFFFFF"/>
                  </a:solidFill>
                  <a:prstDash val="solid"/>
                </a:ln>
                <a:solidFill>
                  <a:srgbClr val="FFFFFF"/>
                </a:solidFill>
                <a:cs typeface="Arial" pitchFamily="34" charset="0"/>
              </a:rPr>
              <a:t>Energi</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dan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metabolisme</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sel</a:t>
            </a:r>
            <a:r>
              <a:rPr lang="en-US" dirty="0">
                <a:ln w="18415" cmpd="sng">
                  <a:solidFill>
                    <a:srgbClr val="FFFFFF"/>
                  </a:solidFill>
                  <a:prstDash val="solid"/>
                </a:ln>
                <a:solidFill>
                  <a:srgbClr val="FFFFFF"/>
                </a:solidFill>
                <a:cs typeface="Arial" pitchFamily="34" charset="0"/>
              </a:rPr>
              <a:t> (2)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01. </a:t>
            </a:r>
            <a:r>
              <a:rPr lang="en-US" dirty="0" err="1">
                <a:ln w="18415" cmpd="sng">
                  <a:solidFill>
                    <a:srgbClr val="FFFFFF"/>
                  </a:solidFill>
                  <a:prstDash val="solid"/>
                </a:ln>
                <a:solidFill>
                  <a:srgbClr val="FFFFFF"/>
                </a:solidFill>
                <a:cs typeface="Arial" pitchFamily="34" charset="0"/>
              </a:rPr>
              <a:t>Pendahuluan</a:t>
            </a:r>
            <a:r>
              <a:rPr lang="en-US" dirty="0">
                <a:ln w="18415" cmpd="sng">
                  <a:solidFill>
                    <a:srgbClr val="FFFFFF"/>
                  </a:solidFill>
                  <a:prstDash val="solid"/>
                </a:ln>
                <a:solidFill>
                  <a:srgbClr val="FFFFFF"/>
                </a:solidFill>
                <a:cs typeface="Arial" pitchFamily="34" charset="0"/>
              </a:rPr>
              <a:t> </a:t>
            </a:r>
          </a:p>
        </p:txBody>
      </p:sp>
    </p:spTree>
    <p:extLst>
      <p:ext uri="{BB962C8B-B14F-4D97-AF65-F5344CB8AC3E}">
        <p14:creationId xmlns:p14="http://schemas.microsoft.com/office/powerpoint/2010/main" val="363543840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Overview topik pembelajaran</a:t>
            </a:r>
          </a:p>
        </p:txBody>
      </p:sp>
      <p:sp>
        <p:nvSpPr>
          <p:cNvPr id="16388"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Evolusi </a:t>
            </a:r>
          </a:p>
          <a:p>
            <a:pPr lvl="1"/>
            <a:r>
              <a:rPr lang="en-US" sz="1800" smtClean="0">
                <a:latin typeface="Arial" charset="0"/>
                <a:cs typeface="Arial" charset="0"/>
              </a:rPr>
              <a:t>Teori Darwin</a:t>
            </a:r>
          </a:p>
          <a:p>
            <a:pPr lvl="1"/>
            <a:r>
              <a:rPr lang="en-US" sz="1800" smtClean="0">
                <a:latin typeface="Arial" charset="0"/>
                <a:cs typeface="Arial" charset="0"/>
              </a:rPr>
              <a:t>Kontroversi teori Darwin</a:t>
            </a:r>
            <a:endParaRPr lang="id-ID" sz="1800" smtClean="0">
              <a:latin typeface="Arial" charset="0"/>
              <a:cs typeface="Arial" charset="0"/>
            </a:endParaRP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743200"/>
            <a:ext cx="29273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8335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Overview topik pembelajaran</a:t>
            </a:r>
          </a:p>
        </p:txBody>
      </p:sp>
      <p:sp>
        <p:nvSpPr>
          <p:cNvPr id="17412" name="Content Placeholder 5"/>
          <p:cNvSpPr>
            <a:spLocks noGrp="1"/>
          </p:cNvSpPr>
          <p:nvPr>
            <p:ph idx="1"/>
          </p:nvPr>
        </p:nvSpPr>
        <p:spPr>
          <a:xfrm>
            <a:off x="457200" y="1524000"/>
            <a:ext cx="8229600" cy="4602163"/>
          </a:xfrm>
        </p:spPr>
        <p:txBody>
          <a:bodyPr/>
          <a:lstStyle/>
          <a:p>
            <a:r>
              <a:rPr lang="en-US" sz="2200" smtClean="0">
                <a:latin typeface="Arial" charset="0"/>
                <a:cs typeface="Arial" charset="0"/>
              </a:rPr>
              <a:t>Hubungan antara organisme dengan lingkungan</a:t>
            </a:r>
          </a:p>
          <a:p>
            <a:pPr lvl="1"/>
            <a:r>
              <a:rPr lang="en-US" sz="1800" smtClean="0">
                <a:latin typeface="Arial" charset="0"/>
                <a:cs typeface="Arial" charset="0"/>
              </a:rPr>
              <a:t>Kedudukan organisme dalam populasi</a:t>
            </a:r>
          </a:p>
          <a:p>
            <a:pPr lvl="1"/>
            <a:r>
              <a:rPr lang="en-US" sz="1800" smtClean="0">
                <a:latin typeface="Arial" charset="0"/>
                <a:cs typeface="Arial" charset="0"/>
              </a:rPr>
              <a:t>Hubungan antar spesies: komensalisme, mutualisme, parasitisme</a:t>
            </a:r>
          </a:p>
          <a:p>
            <a:pPr lvl="1"/>
            <a:r>
              <a:rPr lang="en-US" sz="1800" smtClean="0">
                <a:latin typeface="Arial" charset="0"/>
                <a:cs typeface="Arial" charset="0"/>
              </a:rPr>
              <a:t>Ekosistem</a:t>
            </a:r>
          </a:p>
          <a:p>
            <a:pPr lvl="1"/>
            <a:endParaRPr lang="id-ID" sz="1800" smtClean="0">
              <a:latin typeface="Arial" charset="0"/>
              <a:cs typeface="Arial" charset="0"/>
            </a:endParaRP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3352800"/>
            <a:ext cx="33623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4191000"/>
            <a:ext cx="2700337"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440113"/>
            <a:ext cx="29146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1480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Sejarah Biologi</a:t>
            </a:r>
          </a:p>
        </p:txBody>
      </p:sp>
      <p:sp>
        <p:nvSpPr>
          <p:cNvPr id="17412" name="Content Placeholder 5"/>
          <p:cNvSpPr>
            <a:spLocks noGrp="1"/>
          </p:cNvSpPr>
          <p:nvPr>
            <p:ph idx="1"/>
          </p:nvPr>
        </p:nvSpPr>
        <p:spPr>
          <a:xfrm>
            <a:off x="457200" y="1524000"/>
            <a:ext cx="8229600" cy="4602163"/>
          </a:xfrm>
        </p:spPr>
        <p:txBody>
          <a:bodyPr/>
          <a:lstStyle/>
          <a:p>
            <a:pPr marL="457200" lvl="1" indent="-457200">
              <a:defRPr/>
            </a:pPr>
            <a:r>
              <a:rPr lang="en-US" sz="2200" dirty="0" err="1" smtClean="0">
                <a:latin typeface="Arial" charset="0"/>
                <a:cs typeface="Arial" charset="0"/>
              </a:rPr>
              <a:t>Sebelum</a:t>
            </a:r>
            <a:r>
              <a:rPr lang="en-US" sz="2200" dirty="0" smtClean="0">
                <a:latin typeface="Arial" charset="0"/>
                <a:cs typeface="Arial" charset="0"/>
              </a:rPr>
              <a:t> </a:t>
            </a:r>
            <a:r>
              <a:rPr lang="en-US" sz="2200" dirty="0" err="1" smtClean="0">
                <a:latin typeface="Arial" charset="0"/>
                <a:cs typeface="Arial" charset="0"/>
              </a:rPr>
              <a:t>abad</a:t>
            </a:r>
            <a:r>
              <a:rPr lang="en-US" sz="2200" dirty="0" smtClean="0">
                <a:latin typeface="Arial" charset="0"/>
                <a:cs typeface="Arial" charset="0"/>
              </a:rPr>
              <a:t> ke-19: </a:t>
            </a:r>
            <a:r>
              <a:rPr lang="en-US" sz="2200" dirty="0" err="1" smtClean="0">
                <a:latin typeface="Arial" charset="0"/>
                <a:cs typeface="Arial" charset="0"/>
              </a:rPr>
              <a:t>berasal</a:t>
            </a:r>
            <a:r>
              <a:rPr lang="en-US" sz="2200" dirty="0" smtClean="0">
                <a:latin typeface="Arial" charset="0"/>
                <a:cs typeface="Arial" charset="0"/>
              </a:rPr>
              <a:t> </a:t>
            </a:r>
            <a:r>
              <a:rPr lang="en-US" sz="2200" dirty="0" err="1" smtClean="0">
                <a:latin typeface="Arial" charset="0"/>
                <a:cs typeface="Arial" charset="0"/>
              </a:rPr>
              <a:t>dari</a:t>
            </a:r>
            <a:r>
              <a:rPr lang="en-US" sz="2200" dirty="0" smtClean="0">
                <a:latin typeface="Arial" charset="0"/>
                <a:cs typeface="Arial" charset="0"/>
              </a:rPr>
              <a:t> </a:t>
            </a:r>
            <a:r>
              <a:rPr lang="en-US" sz="2200" dirty="0" err="1" smtClean="0">
                <a:latin typeface="Arial" charset="0"/>
                <a:cs typeface="Arial" charset="0"/>
              </a:rPr>
              <a:t>teknologi</a:t>
            </a:r>
            <a:r>
              <a:rPr lang="en-US" sz="2200" dirty="0" smtClean="0">
                <a:latin typeface="Arial" charset="0"/>
                <a:cs typeface="Arial" charset="0"/>
              </a:rPr>
              <a:t> </a:t>
            </a:r>
            <a:r>
              <a:rPr lang="en-US" sz="2200" dirty="0" err="1" smtClean="0">
                <a:latin typeface="Arial" charset="0"/>
                <a:cs typeface="Arial" charset="0"/>
              </a:rPr>
              <a:t>kedokteran</a:t>
            </a:r>
            <a:r>
              <a:rPr lang="en-US" sz="2200" dirty="0" smtClean="0">
                <a:latin typeface="Arial" charset="0"/>
                <a:cs typeface="Arial" charset="0"/>
              </a:rPr>
              <a:t> </a:t>
            </a:r>
            <a:r>
              <a:rPr lang="en-US" sz="2200" dirty="0" err="1" smtClean="0">
                <a:latin typeface="Arial" charset="0"/>
                <a:cs typeface="Arial" charset="0"/>
              </a:rPr>
              <a:t>tradisional</a:t>
            </a:r>
            <a:r>
              <a:rPr lang="en-US" sz="2200" dirty="0" smtClean="0">
                <a:latin typeface="Arial" charset="0"/>
                <a:cs typeface="Arial" charset="0"/>
              </a:rPr>
              <a:t> </a:t>
            </a:r>
            <a:r>
              <a:rPr lang="en-US" sz="2200" dirty="0" err="1" smtClean="0">
                <a:latin typeface="Arial" charset="0"/>
                <a:cs typeface="Arial" charset="0"/>
              </a:rPr>
              <a:t>dengan</a:t>
            </a:r>
            <a:r>
              <a:rPr lang="en-US" sz="2200" dirty="0">
                <a:latin typeface="Arial" charset="0"/>
                <a:cs typeface="Arial" charset="0"/>
              </a:rPr>
              <a:t> </a:t>
            </a:r>
            <a:r>
              <a:rPr lang="en-US" sz="2200" dirty="0" err="1" smtClean="0">
                <a:latin typeface="Arial" charset="0"/>
                <a:cs typeface="Arial" charset="0"/>
              </a:rPr>
              <a:t>munculnya</a:t>
            </a:r>
            <a:r>
              <a:rPr lang="en-US" sz="2200" dirty="0" smtClean="0">
                <a:latin typeface="Arial" charset="0"/>
                <a:cs typeface="Arial" charset="0"/>
              </a:rPr>
              <a:t> </a:t>
            </a:r>
            <a:r>
              <a:rPr lang="en-US" sz="2200" dirty="0" err="1" smtClean="0">
                <a:latin typeface="Arial" charset="0"/>
                <a:cs typeface="Arial" charset="0"/>
              </a:rPr>
              <a:t>beberapa</a:t>
            </a:r>
            <a:r>
              <a:rPr lang="en-US" sz="2200" dirty="0" smtClean="0">
                <a:latin typeface="Arial" charset="0"/>
                <a:cs typeface="Arial" charset="0"/>
              </a:rPr>
              <a:t> </a:t>
            </a:r>
            <a:r>
              <a:rPr lang="en-US" sz="2200" dirty="0" err="1" smtClean="0">
                <a:latin typeface="Arial" charset="0"/>
                <a:cs typeface="Arial" charset="0"/>
              </a:rPr>
              <a:t>ahli</a:t>
            </a:r>
            <a:r>
              <a:rPr lang="en-US" sz="2200" dirty="0" smtClean="0">
                <a:latin typeface="Arial" charset="0"/>
                <a:cs typeface="Arial" charset="0"/>
              </a:rPr>
              <a:t> </a:t>
            </a:r>
            <a:r>
              <a:rPr lang="en-US" sz="2200" dirty="0" err="1" smtClean="0">
                <a:latin typeface="Arial" charset="0"/>
                <a:cs typeface="Arial" charset="0"/>
              </a:rPr>
              <a:t>kedokteran</a:t>
            </a:r>
            <a:endParaRPr lang="en-US" sz="2200" dirty="0" smtClean="0">
              <a:latin typeface="Arial" charset="0"/>
              <a:cs typeface="Arial" charset="0"/>
            </a:endParaRPr>
          </a:p>
          <a:p>
            <a:pPr marL="457200" lvl="1" indent="-457200">
              <a:defRPr/>
            </a:pPr>
            <a:r>
              <a:rPr lang="en-US" sz="2200" dirty="0" smtClean="0">
                <a:solidFill>
                  <a:srgbClr val="FF0000"/>
                </a:solidFill>
                <a:latin typeface="Arial" charset="0"/>
                <a:cs typeface="Arial" charset="0"/>
              </a:rPr>
              <a:t>Abad 18-19 </a:t>
            </a:r>
            <a:r>
              <a:rPr lang="en-US" sz="2200" dirty="0" smtClean="0">
                <a:latin typeface="Arial" charset="0"/>
                <a:cs typeface="Arial" charset="0"/>
              </a:rPr>
              <a:t>: </a:t>
            </a:r>
            <a:r>
              <a:rPr lang="en-US" sz="2200" dirty="0" err="1" smtClean="0">
                <a:latin typeface="Arial" charset="0"/>
                <a:cs typeface="Arial" charset="0"/>
              </a:rPr>
              <a:t>B</a:t>
            </a:r>
            <a:r>
              <a:rPr lang="en-US" sz="2000" dirty="0" err="1" smtClean="0">
                <a:latin typeface="Arial" charset="0"/>
                <a:cs typeface="Arial" charset="0"/>
              </a:rPr>
              <a:t>otani</a:t>
            </a:r>
            <a:r>
              <a:rPr lang="en-US" sz="2000" dirty="0" smtClean="0">
                <a:latin typeface="Arial" charset="0"/>
                <a:cs typeface="Arial" charset="0"/>
              </a:rPr>
              <a:t> </a:t>
            </a:r>
            <a:r>
              <a:rPr lang="en-US" sz="2000" dirty="0" err="1" smtClean="0">
                <a:latin typeface="Arial" charset="0"/>
                <a:cs typeface="Arial" charset="0"/>
              </a:rPr>
              <a:t>dan</a:t>
            </a:r>
            <a:r>
              <a:rPr lang="en-US" sz="2000" dirty="0" smtClean="0">
                <a:latin typeface="Arial" charset="0"/>
                <a:cs typeface="Arial" charset="0"/>
              </a:rPr>
              <a:t> </a:t>
            </a:r>
            <a:r>
              <a:rPr lang="en-US" sz="2000" dirty="0" err="1" smtClean="0">
                <a:latin typeface="Arial" charset="0"/>
                <a:cs typeface="Arial" charset="0"/>
              </a:rPr>
              <a:t>zoologi</a:t>
            </a:r>
            <a:r>
              <a:rPr lang="en-US" sz="2000" dirty="0" smtClean="0">
                <a:latin typeface="Arial" charset="0"/>
                <a:cs typeface="Arial" charset="0"/>
              </a:rPr>
              <a:t> </a:t>
            </a:r>
            <a:r>
              <a:rPr lang="en-US" sz="2000" dirty="0" err="1" smtClean="0">
                <a:latin typeface="Arial" charset="0"/>
                <a:cs typeface="Arial" charset="0"/>
              </a:rPr>
              <a:t>berkembang</a:t>
            </a:r>
            <a:r>
              <a:rPr lang="en-US" sz="2000" dirty="0" smtClean="0">
                <a:latin typeface="Arial" charset="0"/>
                <a:cs typeface="Arial" charset="0"/>
              </a:rPr>
              <a:t> </a:t>
            </a:r>
            <a:r>
              <a:rPr lang="en-US" sz="2000" dirty="0" err="1" smtClean="0">
                <a:latin typeface="Arial" charset="0"/>
                <a:cs typeface="Arial" charset="0"/>
              </a:rPr>
              <a:t>pesat</a:t>
            </a:r>
            <a:endParaRPr lang="en-US" sz="2000" dirty="0" smtClean="0">
              <a:latin typeface="Arial" charset="0"/>
              <a:cs typeface="Arial" charset="0"/>
            </a:endParaRPr>
          </a:p>
          <a:p>
            <a:pPr marL="2111375" lvl="1" indent="0">
              <a:buFont typeface="Arial" charset="0"/>
              <a:buNone/>
              <a:defRPr/>
            </a:pPr>
            <a:r>
              <a:rPr lang="en-US" sz="2000" dirty="0" err="1" smtClean="0">
                <a:latin typeface="Arial" charset="0"/>
                <a:cs typeface="Arial" charset="0"/>
              </a:rPr>
              <a:t>Munculnya</a:t>
            </a:r>
            <a:r>
              <a:rPr lang="en-US" sz="2000" dirty="0" smtClean="0">
                <a:latin typeface="Arial" charset="0"/>
                <a:cs typeface="Arial" charset="0"/>
              </a:rPr>
              <a:t> </a:t>
            </a:r>
            <a:r>
              <a:rPr lang="en-US" sz="2000" dirty="0" err="1" smtClean="0">
                <a:latin typeface="Arial" charset="0"/>
                <a:cs typeface="Arial" charset="0"/>
              </a:rPr>
              <a:t>teori</a:t>
            </a:r>
            <a:r>
              <a:rPr lang="en-US" sz="2000" dirty="0" smtClean="0">
                <a:latin typeface="Arial" charset="0"/>
                <a:cs typeface="Arial" charset="0"/>
              </a:rPr>
              <a:t> Darwin</a:t>
            </a:r>
          </a:p>
          <a:p>
            <a:pPr marL="2111375" lvl="1" indent="0">
              <a:buFont typeface="Arial" charset="0"/>
              <a:buNone/>
              <a:defRPr/>
            </a:pPr>
            <a:r>
              <a:rPr lang="en-US" sz="2000" dirty="0" err="1" smtClean="0">
                <a:latin typeface="Arial" charset="0"/>
                <a:cs typeface="Arial" charset="0"/>
              </a:rPr>
              <a:t>Teori</a:t>
            </a:r>
            <a:r>
              <a:rPr lang="en-US" sz="2000" dirty="0" smtClean="0">
                <a:latin typeface="Arial" charset="0"/>
                <a:cs typeface="Arial" charset="0"/>
              </a:rPr>
              <a:t> </a:t>
            </a:r>
            <a:r>
              <a:rPr lang="en-US" sz="2000" i="1" dirty="0" err="1" smtClean="0">
                <a:latin typeface="Arial" charset="0"/>
                <a:cs typeface="Arial" charset="0"/>
              </a:rPr>
              <a:t>generatio</a:t>
            </a:r>
            <a:r>
              <a:rPr lang="en-US" sz="2000" i="1" dirty="0" smtClean="0">
                <a:latin typeface="Arial" charset="0"/>
                <a:cs typeface="Arial" charset="0"/>
              </a:rPr>
              <a:t> </a:t>
            </a:r>
            <a:r>
              <a:rPr lang="en-US" sz="2000" i="1" dirty="0" err="1" smtClean="0">
                <a:latin typeface="Arial" charset="0"/>
                <a:cs typeface="Arial" charset="0"/>
              </a:rPr>
              <a:t>spontanea</a:t>
            </a:r>
            <a:r>
              <a:rPr lang="en-US" sz="2000" dirty="0" smtClean="0">
                <a:latin typeface="Arial" charset="0"/>
                <a:cs typeface="Arial" charset="0"/>
              </a:rPr>
              <a:t> </a:t>
            </a:r>
            <a:r>
              <a:rPr lang="en-US" sz="2000" dirty="0" err="1" smtClean="0">
                <a:latin typeface="Arial" charset="0"/>
                <a:cs typeface="Arial" charset="0"/>
              </a:rPr>
              <a:t>diragukan</a:t>
            </a:r>
            <a:r>
              <a:rPr lang="en-US" sz="2000" dirty="0" smtClean="0">
                <a:latin typeface="Arial" charset="0"/>
                <a:cs typeface="Arial" charset="0"/>
              </a:rPr>
              <a:t> </a:t>
            </a:r>
            <a:r>
              <a:rPr lang="en-US" sz="2000" dirty="0" err="1" smtClean="0">
                <a:latin typeface="Arial" charset="0"/>
                <a:cs typeface="Arial" charset="0"/>
              </a:rPr>
              <a:t>kebenarannya</a:t>
            </a:r>
            <a:endParaRPr lang="en-US" sz="2000" dirty="0" smtClean="0">
              <a:latin typeface="Arial" charset="0"/>
              <a:cs typeface="Arial" charset="0"/>
            </a:endParaRPr>
          </a:p>
          <a:p>
            <a:pPr marL="342900" lvl="1" indent="-342900">
              <a:defRPr/>
            </a:pPr>
            <a:r>
              <a:rPr lang="en-US" sz="2200" dirty="0" smtClean="0">
                <a:solidFill>
                  <a:srgbClr val="FF0000"/>
                </a:solidFill>
                <a:latin typeface="Arial" charset="0"/>
                <a:cs typeface="Arial" charset="0"/>
              </a:rPr>
              <a:t>Abad 20 </a:t>
            </a:r>
            <a:r>
              <a:rPr lang="en-US" sz="2000" dirty="0" smtClean="0">
                <a:latin typeface="Arial" charset="0"/>
                <a:cs typeface="Arial" charset="0"/>
              </a:rPr>
              <a:t>: </a:t>
            </a:r>
            <a:r>
              <a:rPr lang="en-US" sz="2000" dirty="0" err="1" smtClean="0">
                <a:latin typeface="Arial" charset="0"/>
                <a:cs typeface="Arial" charset="0"/>
              </a:rPr>
              <a:t>Penemuan</a:t>
            </a:r>
            <a:r>
              <a:rPr lang="en-US" sz="2000" dirty="0" smtClean="0">
                <a:latin typeface="Arial" charset="0"/>
                <a:cs typeface="Arial" charset="0"/>
              </a:rPr>
              <a:t> DNA </a:t>
            </a:r>
          </a:p>
          <a:p>
            <a:pPr marL="1600200" lvl="1" indent="0">
              <a:buFont typeface="Arial" charset="0"/>
              <a:buNone/>
              <a:defRPr/>
            </a:pPr>
            <a:r>
              <a:rPr lang="en-US" sz="2000" dirty="0" err="1" smtClean="0">
                <a:latin typeface="Arial" charset="0"/>
                <a:cs typeface="Arial" charset="0"/>
              </a:rPr>
              <a:t>Penemuan</a:t>
            </a:r>
            <a:r>
              <a:rPr lang="en-US" sz="2000" dirty="0" smtClean="0">
                <a:latin typeface="Arial" charset="0"/>
                <a:cs typeface="Arial" charset="0"/>
              </a:rPr>
              <a:t> </a:t>
            </a:r>
            <a:r>
              <a:rPr lang="en-US" sz="2000" dirty="0" err="1" smtClean="0">
                <a:latin typeface="Arial" charset="0"/>
                <a:cs typeface="Arial" charset="0"/>
              </a:rPr>
              <a:t>kode</a:t>
            </a:r>
            <a:r>
              <a:rPr lang="en-US" sz="2000" dirty="0" smtClean="0">
                <a:latin typeface="Arial" charset="0"/>
                <a:cs typeface="Arial" charset="0"/>
              </a:rPr>
              <a:t> </a:t>
            </a:r>
            <a:r>
              <a:rPr lang="en-US" sz="2000" dirty="0" err="1" smtClean="0">
                <a:latin typeface="Arial" charset="0"/>
                <a:cs typeface="Arial" charset="0"/>
              </a:rPr>
              <a:t>genetik</a:t>
            </a:r>
            <a:endParaRPr lang="en-US" sz="2000" dirty="0" smtClean="0">
              <a:latin typeface="Arial" charset="0"/>
              <a:cs typeface="Arial" charset="0"/>
            </a:endParaRPr>
          </a:p>
          <a:p>
            <a:pPr marL="1600200" lvl="1" indent="0">
              <a:buFont typeface="Arial" charset="0"/>
              <a:buNone/>
              <a:defRPr/>
            </a:pPr>
            <a:r>
              <a:rPr lang="en-US" sz="2000" dirty="0" err="1" smtClean="0">
                <a:latin typeface="Arial" charset="0"/>
                <a:cs typeface="Arial" charset="0"/>
              </a:rPr>
              <a:t>Munculnya</a:t>
            </a:r>
            <a:r>
              <a:rPr lang="en-US" sz="2000" dirty="0" smtClean="0">
                <a:latin typeface="Arial" charset="0"/>
                <a:cs typeface="Arial" charset="0"/>
              </a:rPr>
              <a:t> </a:t>
            </a:r>
            <a:r>
              <a:rPr lang="en-US" sz="2000" dirty="0" err="1" smtClean="0">
                <a:latin typeface="Arial" charset="0"/>
                <a:cs typeface="Arial" charset="0"/>
              </a:rPr>
              <a:t>teori</a:t>
            </a:r>
            <a:r>
              <a:rPr lang="en-US" sz="2000" dirty="0" smtClean="0">
                <a:latin typeface="Arial" charset="0"/>
                <a:cs typeface="Arial" charset="0"/>
              </a:rPr>
              <a:t> </a:t>
            </a:r>
            <a:r>
              <a:rPr lang="en-US" sz="2000" i="1" dirty="0" smtClean="0">
                <a:latin typeface="Arial" charset="0"/>
                <a:cs typeface="Arial" charset="0"/>
              </a:rPr>
              <a:t>central dogma</a:t>
            </a:r>
          </a:p>
          <a:p>
            <a:pPr marL="342900" lvl="1" indent="-342900">
              <a:defRPr/>
            </a:pPr>
            <a:r>
              <a:rPr lang="en-US" sz="2200" dirty="0" smtClean="0">
                <a:solidFill>
                  <a:srgbClr val="FF0000"/>
                </a:solidFill>
                <a:latin typeface="Arial" charset="0"/>
                <a:cs typeface="Arial" charset="0"/>
              </a:rPr>
              <a:t>Abad 21</a:t>
            </a:r>
            <a:r>
              <a:rPr lang="en-US" sz="2000" dirty="0" smtClean="0">
                <a:latin typeface="Arial" charset="0"/>
                <a:cs typeface="Arial" charset="0"/>
              </a:rPr>
              <a:t>: </a:t>
            </a:r>
            <a:r>
              <a:rPr lang="en-US" sz="2000" dirty="0" err="1" smtClean="0">
                <a:latin typeface="Arial" charset="0"/>
                <a:cs typeface="Arial" charset="0"/>
              </a:rPr>
              <a:t>Biologi</a:t>
            </a:r>
            <a:r>
              <a:rPr lang="en-US" sz="2000" dirty="0" smtClean="0">
                <a:latin typeface="Arial" charset="0"/>
                <a:cs typeface="Arial" charset="0"/>
              </a:rPr>
              <a:t> </a:t>
            </a:r>
            <a:r>
              <a:rPr lang="en-US" sz="2000" dirty="0" err="1" smtClean="0">
                <a:latin typeface="Arial" charset="0"/>
                <a:cs typeface="Arial" charset="0"/>
              </a:rPr>
              <a:t>berpadu</a:t>
            </a:r>
            <a:r>
              <a:rPr lang="en-US" sz="2000" dirty="0" smtClean="0">
                <a:latin typeface="Arial" charset="0"/>
                <a:cs typeface="Arial" charset="0"/>
              </a:rPr>
              <a:t> </a:t>
            </a:r>
            <a:r>
              <a:rPr lang="en-US" sz="2000" dirty="0" err="1" smtClean="0">
                <a:latin typeface="Arial" charset="0"/>
                <a:cs typeface="Arial" charset="0"/>
              </a:rPr>
              <a:t>dengan</a:t>
            </a:r>
            <a:r>
              <a:rPr lang="en-US" sz="2000" dirty="0" smtClean="0">
                <a:latin typeface="Arial" charset="0"/>
                <a:cs typeface="Arial" charset="0"/>
              </a:rPr>
              <a:t> </a:t>
            </a:r>
            <a:r>
              <a:rPr lang="en-US" sz="2000" dirty="0" err="1" smtClean="0">
                <a:latin typeface="Arial" charset="0"/>
                <a:cs typeface="Arial" charset="0"/>
              </a:rPr>
              <a:t>beberapa</a:t>
            </a:r>
            <a:r>
              <a:rPr lang="en-US" sz="2000" dirty="0" smtClean="0">
                <a:latin typeface="Arial" charset="0"/>
                <a:cs typeface="Arial" charset="0"/>
              </a:rPr>
              <a:t> </a:t>
            </a:r>
            <a:r>
              <a:rPr lang="en-US" sz="2000" dirty="0" err="1" smtClean="0">
                <a:latin typeface="Arial" charset="0"/>
                <a:cs typeface="Arial" charset="0"/>
              </a:rPr>
              <a:t>ilmu</a:t>
            </a:r>
            <a:r>
              <a:rPr lang="en-US" sz="2000" dirty="0" smtClean="0">
                <a:latin typeface="Arial" charset="0"/>
                <a:cs typeface="Arial" charset="0"/>
              </a:rPr>
              <a:t> lain </a:t>
            </a:r>
            <a:r>
              <a:rPr lang="en-US" sz="2000" dirty="0" err="1" smtClean="0">
                <a:latin typeface="Arial" charset="0"/>
                <a:cs typeface="Arial" charset="0"/>
              </a:rPr>
              <a:t>seperti</a:t>
            </a:r>
            <a:r>
              <a:rPr lang="en-US" sz="2000" dirty="0" smtClean="0">
                <a:latin typeface="Arial" charset="0"/>
                <a:cs typeface="Arial" charset="0"/>
              </a:rPr>
              <a:t> </a:t>
            </a:r>
            <a:r>
              <a:rPr lang="en-US" sz="2000" dirty="0" err="1" smtClean="0">
                <a:latin typeface="Arial" charset="0"/>
                <a:cs typeface="Arial" charset="0"/>
              </a:rPr>
              <a:t>fisika</a:t>
            </a:r>
            <a:r>
              <a:rPr lang="en-US" sz="2000" dirty="0" smtClean="0">
                <a:latin typeface="Arial" charset="0"/>
                <a:cs typeface="Arial" charset="0"/>
              </a:rPr>
              <a:t> </a:t>
            </a:r>
            <a:r>
              <a:rPr lang="en-US" sz="2000" dirty="0" smtClean="0">
                <a:latin typeface="Arial" charset="0"/>
                <a:cs typeface="Arial" charset="0"/>
                <a:sym typeface="Wingdings" pitchFamily="2" charset="2"/>
              </a:rPr>
              <a:t> </a:t>
            </a:r>
            <a:r>
              <a:rPr lang="en-US" sz="2000" dirty="0" err="1" smtClean="0">
                <a:latin typeface="Arial" charset="0"/>
                <a:cs typeface="Arial" charset="0"/>
                <a:sym typeface="Wingdings" pitchFamily="2" charset="2"/>
              </a:rPr>
              <a:t>biofisika</a:t>
            </a:r>
            <a:r>
              <a:rPr lang="en-US" sz="2000" dirty="0" smtClean="0">
                <a:latin typeface="Arial" charset="0"/>
                <a:cs typeface="Arial" charset="0"/>
                <a:sym typeface="Wingdings" pitchFamily="2" charset="2"/>
              </a:rPr>
              <a:t>. </a:t>
            </a:r>
            <a:r>
              <a:rPr lang="en-US" sz="2000" dirty="0" err="1" smtClean="0">
                <a:latin typeface="Arial" charset="0"/>
                <a:cs typeface="Arial" charset="0"/>
                <a:sym typeface="Wingdings" pitchFamily="2" charset="2"/>
              </a:rPr>
              <a:t>Cabang</a:t>
            </a:r>
            <a:r>
              <a:rPr lang="en-US" sz="2000" dirty="0" smtClean="0">
                <a:latin typeface="Arial" charset="0"/>
                <a:cs typeface="Arial" charset="0"/>
                <a:sym typeface="Wingdings" pitchFamily="2" charset="2"/>
              </a:rPr>
              <a:t> </a:t>
            </a:r>
            <a:r>
              <a:rPr lang="en-US" sz="2000" dirty="0" err="1" smtClean="0">
                <a:latin typeface="Arial" charset="0"/>
                <a:cs typeface="Arial" charset="0"/>
                <a:sym typeface="Wingdings" pitchFamily="2" charset="2"/>
              </a:rPr>
              <a:t>ilmu</a:t>
            </a:r>
            <a:r>
              <a:rPr lang="en-US" sz="2000" dirty="0" smtClean="0">
                <a:latin typeface="Arial" charset="0"/>
                <a:cs typeface="Arial" charset="0"/>
                <a:sym typeface="Wingdings" pitchFamily="2" charset="2"/>
              </a:rPr>
              <a:t> lain yang </a:t>
            </a:r>
            <a:r>
              <a:rPr lang="en-US" sz="2000" dirty="0" err="1" smtClean="0">
                <a:latin typeface="Arial" charset="0"/>
                <a:cs typeface="Arial" charset="0"/>
                <a:sym typeface="Wingdings" pitchFamily="2" charset="2"/>
              </a:rPr>
              <a:t>muncul</a:t>
            </a:r>
            <a:r>
              <a:rPr lang="en-US" sz="2000" dirty="0" smtClean="0">
                <a:latin typeface="Arial" charset="0"/>
                <a:cs typeface="Arial" charset="0"/>
                <a:sym typeface="Wingdings" pitchFamily="2" charset="2"/>
              </a:rPr>
              <a:t> </a:t>
            </a:r>
            <a:r>
              <a:rPr lang="en-US" sz="2000" dirty="0" err="1" smtClean="0">
                <a:latin typeface="Arial" charset="0"/>
                <a:cs typeface="Arial" charset="0"/>
                <a:sym typeface="Wingdings" pitchFamily="2" charset="2"/>
              </a:rPr>
              <a:t>seperti</a:t>
            </a:r>
            <a:r>
              <a:rPr lang="en-US" sz="2000" dirty="0" smtClean="0">
                <a:latin typeface="Arial" charset="0"/>
                <a:cs typeface="Arial" charset="0"/>
                <a:sym typeface="Wingdings" pitchFamily="2" charset="2"/>
              </a:rPr>
              <a:t> </a:t>
            </a:r>
            <a:r>
              <a:rPr lang="en-US" sz="2000" dirty="0" err="1" smtClean="0">
                <a:latin typeface="Arial" charset="0"/>
                <a:cs typeface="Arial" charset="0"/>
                <a:sym typeface="Wingdings" pitchFamily="2" charset="2"/>
              </a:rPr>
              <a:t>bioinformatika</a:t>
            </a:r>
            <a:r>
              <a:rPr lang="en-US" sz="2000" dirty="0" smtClean="0">
                <a:latin typeface="Arial" charset="0"/>
                <a:cs typeface="Arial" charset="0"/>
                <a:sym typeface="Wingdings" pitchFamily="2" charset="2"/>
              </a:rPr>
              <a:t>, </a:t>
            </a:r>
            <a:r>
              <a:rPr lang="en-US" sz="2000" i="1" dirty="0" smtClean="0">
                <a:latin typeface="Arial" charset="0"/>
                <a:cs typeface="Arial" charset="0"/>
                <a:sym typeface="Wingdings" pitchFamily="2" charset="2"/>
              </a:rPr>
              <a:t>neuroscience, computational genomics</a:t>
            </a:r>
            <a:r>
              <a:rPr lang="en-US" sz="2000" dirty="0" smtClean="0">
                <a:latin typeface="Arial" charset="0"/>
                <a:cs typeface="Arial" charset="0"/>
                <a:sym typeface="Wingdings" pitchFamily="2" charset="2"/>
              </a:rPr>
              <a:t>, </a:t>
            </a:r>
            <a:r>
              <a:rPr lang="en-US" sz="2000" dirty="0" err="1" smtClean="0">
                <a:latin typeface="Arial" charset="0"/>
                <a:cs typeface="Arial" charset="0"/>
                <a:sym typeface="Wingdings" pitchFamily="2" charset="2"/>
              </a:rPr>
              <a:t>dll</a:t>
            </a:r>
            <a:endParaRPr lang="en-US" sz="2000" dirty="0">
              <a:latin typeface="Arial" charset="0"/>
              <a:cs typeface="Arial" charset="0"/>
            </a:endParaRPr>
          </a:p>
        </p:txBody>
      </p:sp>
    </p:spTree>
    <p:extLst>
      <p:ext uri="{BB962C8B-B14F-4D97-AF65-F5344CB8AC3E}">
        <p14:creationId xmlns:p14="http://schemas.microsoft.com/office/powerpoint/2010/main" val="62042878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Biologi Molekuler</a:t>
            </a:r>
          </a:p>
        </p:txBody>
      </p:sp>
      <p:sp>
        <p:nvSpPr>
          <p:cNvPr id="17412" name="Content Placeholder 5"/>
          <p:cNvSpPr>
            <a:spLocks noGrp="1"/>
          </p:cNvSpPr>
          <p:nvPr>
            <p:ph idx="1"/>
          </p:nvPr>
        </p:nvSpPr>
        <p:spPr>
          <a:xfrm>
            <a:off x="457200" y="1524000"/>
            <a:ext cx="8229600" cy="4602163"/>
          </a:xfrm>
        </p:spPr>
        <p:txBody>
          <a:bodyPr/>
          <a:lstStyle/>
          <a:p>
            <a:pPr marL="457200" lvl="1" indent="-457200">
              <a:defRPr/>
            </a:pPr>
            <a:r>
              <a:rPr lang="en-US" sz="2200" dirty="0" err="1" smtClean="0">
                <a:latin typeface="Arial" charset="0"/>
                <a:cs typeface="Arial" charset="0"/>
              </a:rPr>
              <a:t>Mempelajari</a:t>
            </a:r>
            <a:r>
              <a:rPr lang="en-US" sz="2200" dirty="0" smtClean="0">
                <a:latin typeface="Arial" charset="0"/>
                <a:cs typeface="Arial" charset="0"/>
              </a:rPr>
              <a:t> </a:t>
            </a:r>
            <a:r>
              <a:rPr lang="en-US" sz="2200" dirty="0" err="1" smtClean="0">
                <a:latin typeface="Arial" charset="0"/>
                <a:cs typeface="Arial" charset="0"/>
              </a:rPr>
              <a:t>aktivitas</a:t>
            </a:r>
            <a:r>
              <a:rPr lang="en-US" sz="2200" dirty="0" smtClean="0">
                <a:latin typeface="Arial" charset="0"/>
                <a:cs typeface="Arial" charset="0"/>
              </a:rPr>
              <a:t> </a:t>
            </a:r>
            <a:r>
              <a:rPr lang="en-US" sz="2200" dirty="0" err="1" smtClean="0">
                <a:latin typeface="Arial" charset="0"/>
                <a:cs typeface="Arial" charset="0"/>
              </a:rPr>
              <a:t>sel</a:t>
            </a:r>
            <a:r>
              <a:rPr lang="en-US" sz="2200" dirty="0" smtClean="0">
                <a:latin typeface="Arial" charset="0"/>
                <a:cs typeface="Arial" charset="0"/>
              </a:rPr>
              <a:t> </a:t>
            </a:r>
            <a:r>
              <a:rPr lang="en-US" sz="2200" dirty="0" err="1" smtClean="0">
                <a:latin typeface="Arial" charset="0"/>
                <a:cs typeface="Arial" charset="0"/>
              </a:rPr>
              <a:t>dalam</a:t>
            </a:r>
            <a:r>
              <a:rPr lang="en-US" sz="2200" dirty="0" smtClean="0">
                <a:latin typeface="Arial" charset="0"/>
                <a:cs typeface="Arial" charset="0"/>
              </a:rPr>
              <a:t> </a:t>
            </a:r>
            <a:r>
              <a:rPr lang="en-US" sz="2200" dirty="0" err="1" smtClean="0">
                <a:latin typeface="Arial" charset="0"/>
                <a:cs typeface="Arial" charset="0"/>
              </a:rPr>
              <a:t>tingkat</a:t>
            </a:r>
            <a:r>
              <a:rPr lang="en-US" sz="2200" dirty="0" smtClean="0">
                <a:latin typeface="Arial" charset="0"/>
                <a:cs typeface="Arial" charset="0"/>
              </a:rPr>
              <a:t> </a:t>
            </a:r>
            <a:r>
              <a:rPr lang="en-US" sz="2200" dirty="0" err="1" smtClean="0">
                <a:latin typeface="Arial" charset="0"/>
                <a:cs typeface="Arial" charset="0"/>
              </a:rPr>
              <a:t>molekul</a:t>
            </a:r>
            <a:r>
              <a:rPr lang="en-US" sz="2200" dirty="0" smtClean="0">
                <a:latin typeface="Arial" charset="0"/>
                <a:cs typeface="Arial" charset="0"/>
              </a:rPr>
              <a:t> : DNA, RNA, </a:t>
            </a:r>
            <a:r>
              <a:rPr lang="en-US" sz="2200" dirty="0" err="1" smtClean="0">
                <a:latin typeface="Arial" charset="0"/>
                <a:cs typeface="Arial" charset="0"/>
              </a:rPr>
              <a:t>sintesis</a:t>
            </a:r>
            <a:r>
              <a:rPr lang="en-US" sz="2200" dirty="0" smtClean="0">
                <a:latin typeface="Arial" charset="0"/>
                <a:cs typeface="Arial" charset="0"/>
              </a:rPr>
              <a:t> protein, </a:t>
            </a:r>
            <a:r>
              <a:rPr lang="en-US" sz="2200" i="1" dirty="0" smtClean="0">
                <a:latin typeface="Arial" charset="0"/>
                <a:cs typeface="Arial" charset="0"/>
              </a:rPr>
              <a:t>central dogma</a:t>
            </a:r>
          </a:p>
          <a:p>
            <a:pPr marL="457200" lvl="1" indent="-457200">
              <a:defRPr/>
            </a:pPr>
            <a:r>
              <a:rPr lang="en-US" sz="2200" dirty="0" err="1" smtClean="0">
                <a:latin typeface="Arial" charset="0"/>
                <a:cs typeface="Arial" charset="0"/>
              </a:rPr>
              <a:t>Beberapa</a:t>
            </a:r>
            <a:r>
              <a:rPr lang="en-US" sz="2200" dirty="0" smtClean="0">
                <a:latin typeface="Arial" charset="0"/>
                <a:cs typeface="Arial" charset="0"/>
              </a:rPr>
              <a:t> </a:t>
            </a:r>
            <a:r>
              <a:rPr lang="en-US" sz="2200" dirty="0" err="1" smtClean="0">
                <a:latin typeface="Arial" charset="0"/>
                <a:cs typeface="Arial" charset="0"/>
              </a:rPr>
              <a:t>ilmu</a:t>
            </a:r>
            <a:r>
              <a:rPr lang="en-US" sz="2200" dirty="0" smtClean="0">
                <a:latin typeface="Arial" charset="0"/>
                <a:cs typeface="Arial" charset="0"/>
              </a:rPr>
              <a:t> </a:t>
            </a:r>
            <a:r>
              <a:rPr lang="en-US" sz="2200" dirty="0" err="1" smtClean="0">
                <a:latin typeface="Arial" charset="0"/>
                <a:cs typeface="Arial" charset="0"/>
              </a:rPr>
              <a:t>dipelajari</a:t>
            </a:r>
            <a:r>
              <a:rPr lang="en-US" sz="2200" dirty="0" smtClean="0">
                <a:latin typeface="Arial" charset="0"/>
                <a:cs typeface="Arial" charset="0"/>
              </a:rPr>
              <a:t> </a:t>
            </a:r>
            <a:r>
              <a:rPr lang="en-US" sz="2200" dirty="0" err="1" smtClean="0">
                <a:latin typeface="Arial" charset="0"/>
                <a:cs typeface="Arial" charset="0"/>
              </a:rPr>
              <a:t>disini</a:t>
            </a:r>
            <a:r>
              <a:rPr lang="en-US" sz="2200" dirty="0" smtClean="0">
                <a:latin typeface="Arial" charset="0"/>
                <a:cs typeface="Arial" charset="0"/>
              </a:rPr>
              <a:t>: </a:t>
            </a:r>
            <a:r>
              <a:rPr lang="en-US" sz="2200" dirty="0" err="1" smtClean="0">
                <a:latin typeface="Arial" charset="0"/>
                <a:cs typeface="Arial" charset="0"/>
              </a:rPr>
              <a:t>biologi</a:t>
            </a:r>
            <a:r>
              <a:rPr lang="en-US" sz="2200" dirty="0" smtClean="0">
                <a:latin typeface="Arial" charset="0"/>
                <a:cs typeface="Arial" charset="0"/>
              </a:rPr>
              <a:t>, </a:t>
            </a:r>
            <a:r>
              <a:rPr lang="en-US" sz="2200" dirty="0" err="1" smtClean="0">
                <a:latin typeface="Arial" charset="0"/>
                <a:cs typeface="Arial" charset="0"/>
              </a:rPr>
              <a:t>biokimia</a:t>
            </a:r>
            <a:r>
              <a:rPr lang="en-US" sz="2200" dirty="0" smtClean="0">
                <a:latin typeface="Arial" charset="0"/>
                <a:cs typeface="Arial" charset="0"/>
              </a:rPr>
              <a:t>, </a:t>
            </a:r>
            <a:r>
              <a:rPr lang="en-US" sz="2200" dirty="0" err="1" smtClean="0">
                <a:latin typeface="Arial" charset="0"/>
                <a:cs typeface="Arial" charset="0"/>
              </a:rPr>
              <a:t>kimia</a:t>
            </a:r>
            <a:r>
              <a:rPr lang="en-US" sz="2200" dirty="0" smtClean="0">
                <a:latin typeface="Arial" charset="0"/>
                <a:cs typeface="Arial" charset="0"/>
              </a:rPr>
              <a:t>, </a:t>
            </a:r>
            <a:r>
              <a:rPr lang="en-US" sz="2200" dirty="0" err="1" smtClean="0">
                <a:latin typeface="Arial" charset="0"/>
                <a:cs typeface="Arial" charset="0"/>
              </a:rPr>
              <a:t>genetika</a:t>
            </a:r>
            <a:r>
              <a:rPr lang="en-US" sz="2200" dirty="0" smtClean="0">
                <a:latin typeface="Arial" charset="0"/>
                <a:cs typeface="Arial" charset="0"/>
              </a:rPr>
              <a:t> </a:t>
            </a:r>
          </a:p>
          <a:p>
            <a:pPr marL="457200" lvl="1" indent="-457200">
              <a:defRPr/>
            </a:pPr>
            <a:r>
              <a:rPr lang="en-US" sz="2200" dirty="0" err="1" smtClean="0">
                <a:latin typeface="Arial" charset="0"/>
                <a:cs typeface="Arial" charset="0"/>
              </a:rPr>
              <a:t>Perkembangan</a:t>
            </a:r>
            <a:r>
              <a:rPr lang="en-US" sz="2200" dirty="0" smtClean="0">
                <a:latin typeface="Arial" charset="0"/>
                <a:cs typeface="Arial" charset="0"/>
              </a:rPr>
              <a:t> </a:t>
            </a:r>
            <a:r>
              <a:rPr lang="en-US" sz="2200" dirty="0" err="1" smtClean="0">
                <a:latin typeface="Arial" charset="0"/>
                <a:cs typeface="Arial" charset="0"/>
              </a:rPr>
              <a:t>biologi</a:t>
            </a:r>
            <a:r>
              <a:rPr lang="en-US" sz="2200" dirty="0" smtClean="0">
                <a:latin typeface="Arial" charset="0"/>
                <a:cs typeface="Arial" charset="0"/>
              </a:rPr>
              <a:t> </a:t>
            </a:r>
            <a:r>
              <a:rPr lang="en-US" sz="2200" dirty="0" err="1" smtClean="0">
                <a:latin typeface="Arial" charset="0"/>
                <a:cs typeface="Arial" charset="0"/>
              </a:rPr>
              <a:t>molekuler</a:t>
            </a:r>
            <a:r>
              <a:rPr lang="en-US" sz="2200" dirty="0" smtClean="0">
                <a:latin typeface="Arial" charset="0"/>
                <a:cs typeface="Arial" charset="0"/>
              </a:rPr>
              <a:t> </a:t>
            </a:r>
            <a:r>
              <a:rPr lang="en-US" sz="2200" dirty="0" err="1" smtClean="0">
                <a:latin typeface="Arial" charset="0"/>
                <a:cs typeface="Arial" charset="0"/>
              </a:rPr>
              <a:t>sangat</a:t>
            </a:r>
            <a:r>
              <a:rPr lang="en-US" sz="2200" dirty="0" smtClean="0">
                <a:latin typeface="Arial" charset="0"/>
                <a:cs typeface="Arial" charset="0"/>
              </a:rPr>
              <a:t> </a:t>
            </a:r>
            <a:r>
              <a:rPr lang="en-US" sz="2200" dirty="0" err="1" smtClean="0">
                <a:latin typeface="Arial" charset="0"/>
                <a:cs typeface="Arial" charset="0"/>
              </a:rPr>
              <a:t>cepat</a:t>
            </a:r>
            <a:endParaRPr lang="en-US" sz="2200" dirty="0" smtClean="0">
              <a:latin typeface="Arial" charset="0"/>
              <a:cs typeface="Arial" charset="0"/>
            </a:endParaRPr>
          </a:p>
          <a:p>
            <a:pPr marL="457200" lvl="1" indent="-457200">
              <a:defRPr/>
            </a:pPr>
            <a:r>
              <a:rPr lang="en-US" sz="2200" dirty="0" err="1" smtClean="0">
                <a:latin typeface="Arial" charset="0"/>
                <a:cs typeface="Arial" charset="0"/>
              </a:rPr>
              <a:t>Pemanfaatan</a:t>
            </a:r>
            <a:r>
              <a:rPr lang="en-US" sz="2200" dirty="0" smtClean="0">
                <a:latin typeface="Arial" charset="0"/>
                <a:cs typeface="Arial" charset="0"/>
              </a:rPr>
              <a:t> </a:t>
            </a:r>
            <a:r>
              <a:rPr lang="en-US" sz="2200" dirty="0" err="1" smtClean="0">
                <a:latin typeface="Arial" charset="0"/>
                <a:cs typeface="Arial" charset="0"/>
              </a:rPr>
              <a:t>biologi</a:t>
            </a:r>
            <a:r>
              <a:rPr lang="en-US" sz="2200" dirty="0" smtClean="0">
                <a:latin typeface="Arial" charset="0"/>
                <a:cs typeface="Arial" charset="0"/>
              </a:rPr>
              <a:t> </a:t>
            </a:r>
            <a:r>
              <a:rPr lang="en-US" sz="2200" dirty="0" err="1" smtClean="0">
                <a:latin typeface="Arial" charset="0"/>
                <a:cs typeface="Arial" charset="0"/>
              </a:rPr>
              <a:t>molekuler</a:t>
            </a:r>
            <a:r>
              <a:rPr lang="en-US" sz="2200" dirty="0" smtClean="0">
                <a:latin typeface="Arial" charset="0"/>
                <a:cs typeface="Arial" charset="0"/>
              </a:rPr>
              <a:t> </a:t>
            </a:r>
            <a:r>
              <a:rPr lang="en-US" sz="2200" dirty="0" err="1" smtClean="0">
                <a:latin typeface="Arial" charset="0"/>
                <a:cs typeface="Arial" charset="0"/>
              </a:rPr>
              <a:t>pada</a:t>
            </a:r>
            <a:r>
              <a:rPr lang="en-US" sz="2200" dirty="0" smtClean="0">
                <a:latin typeface="Arial" charset="0"/>
                <a:cs typeface="Arial" charset="0"/>
              </a:rPr>
              <a:t>:</a:t>
            </a:r>
          </a:p>
          <a:p>
            <a:pPr marL="857250" lvl="2" indent="-457200">
              <a:defRPr/>
            </a:pPr>
            <a:r>
              <a:rPr lang="en-US" sz="1800" dirty="0" smtClean="0">
                <a:latin typeface="Arial" charset="0"/>
                <a:cs typeface="Arial" charset="0"/>
              </a:rPr>
              <a:t>Diagnosis : PCR </a:t>
            </a:r>
            <a:r>
              <a:rPr lang="en-US" sz="1800" dirty="0" err="1" smtClean="0">
                <a:latin typeface="Arial" charset="0"/>
                <a:cs typeface="Arial" charset="0"/>
              </a:rPr>
              <a:t>untuk</a:t>
            </a:r>
            <a:r>
              <a:rPr lang="en-US" sz="1800" dirty="0" smtClean="0">
                <a:latin typeface="Arial" charset="0"/>
                <a:cs typeface="Arial" charset="0"/>
              </a:rPr>
              <a:t> diagnosis HIV, </a:t>
            </a:r>
            <a:r>
              <a:rPr lang="en-US" sz="1800" dirty="0" err="1" smtClean="0">
                <a:latin typeface="Arial" charset="0"/>
                <a:cs typeface="Arial" charset="0"/>
              </a:rPr>
              <a:t>tuberkulosis</a:t>
            </a:r>
            <a:r>
              <a:rPr lang="en-US" sz="1800" dirty="0" smtClean="0">
                <a:latin typeface="Arial" charset="0"/>
                <a:cs typeface="Arial" charset="0"/>
              </a:rPr>
              <a:t>, Hepatitis C</a:t>
            </a:r>
          </a:p>
          <a:p>
            <a:pPr marL="857250" lvl="2" indent="-457200">
              <a:defRPr/>
            </a:pPr>
            <a:r>
              <a:rPr lang="en-US" sz="1800" dirty="0" err="1" smtClean="0">
                <a:latin typeface="Arial" charset="0"/>
                <a:cs typeface="Arial" charset="0"/>
              </a:rPr>
              <a:t>Terapi</a:t>
            </a:r>
            <a:r>
              <a:rPr lang="en-US" sz="1800" dirty="0" smtClean="0">
                <a:latin typeface="Arial" charset="0"/>
                <a:cs typeface="Arial" charset="0"/>
              </a:rPr>
              <a:t> : </a:t>
            </a:r>
            <a:r>
              <a:rPr lang="en-US" sz="1800" dirty="0" err="1" smtClean="0">
                <a:latin typeface="Arial" charset="0"/>
                <a:cs typeface="Arial" charset="0"/>
              </a:rPr>
              <a:t>terapi</a:t>
            </a:r>
            <a:r>
              <a:rPr lang="en-US" sz="1800" dirty="0" smtClean="0">
                <a:latin typeface="Arial" charset="0"/>
                <a:cs typeface="Arial" charset="0"/>
              </a:rPr>
              <a:t> gen, </a:t>
            </a:r>
            <a:r>
              <a:rPr lang="en-US" sz="1800" dirty="0" err="1" smtClean="0">
                <a:latin typeface="Arial" charset="0"/>
                <a:cs typeface="Arial" charset="0"/>
              </a:rPr>
              <a:t>terapi</a:t>
            </a:r>
            <a:r>
              <a:rPr lang="en-US" sz="1800" dirty="0" smtClean="0">
                <a:latin typeface="Arial" charset="0"/>
                <a:cs typeface="Arial" charset="0"/>
              </a:rPr>
              <a:t> </a:t>
            </a:r>
            <a:r>
              <a:rPr lang="en-US" sz="1800" dirty="0" err="1" smtClean="0">
                <a:latin typeface="Arial" charset="0"/>
                <a:cs typeface="Arial" charset="0"/>
              </a:rPr>
              <a:t>sel</a:t>
            </a:r>
            <a:r>
              <a:rPr lang="en-US" sz="1800" dirty="0" smtClean="0">
                <a:latin typeface="Arial" charset="0"/>
                <a:cs typeface="Arial" charset="0"/>
              </a:rPr>
              <a:t> </a:t>
            </a:r>
            <a:r>
              <a:rPr lang="en-US" sz="1800" dirty="0" err="1" smtClean="0">
                <a:latin typeface="Arial" charset="0"/>
                <a:cs typeface="Arial" charset="0"/>
              </a:rPr>
              <a:t>punca</a:t>
            </a:r>
            <a:endParaRPr lang="en-US" sz="1800" dirty="0" smtClean="0">
              <a:latin typeface="Arial" charset="0"/>
              <a:cs typeface="Arial" charset="0"/>
            </a:endParaRPr>
          </a:p>
          <a:p>
            <a:pPr marL="857250" lvl="2" indent="-457200">
              <a:defRPr/>
            </a:pPr>
            <a:r>
              <a:rPr lang="en-US" sz="1800" dirty="0" err="1" smtClean="0">
                <a:latin typeface="Arial" charset="0"/>
                <a:cs typeface="Arial" charset="0"/>
              </a:rPr>
              <a:t>Produksi</a:t>
            </a:r>
            <a:r>
              <a:rPr lang="en-US" sz="1800" dirty="0" smtClean="0">
                <a:latin typeface="Arial" charset="0"/>
                <a:cs typeface="Arial" charset="0"/>
              </a:rPr>
              <a:t> </a:t>
            </a:r>
            <a:r>
              <a:rPr lang="en-US" sz="1800" dirty="0" err="1" smtClean="0">
                <a:latin typeface="Arial" charset="0"/>
                <a:cs typeface="Arial" charset="0"/>
              </a:rPr>
              <a:t>vaksin</a:t>
            </a:r>
            <a:r>
              <a:rPr lang="en-US" sz="1800" dirty="0" smtClean="0">
                <a:latin typeface="Arial" charset="0"/>
                <a:cs typeface="Arial" charset="0"/>
              </a:rPr>
              <a:t> : </a:t>
            </a:r>
            <a:r>
              <a:rPr lang="en-US" sz="1800" dirty="0" err="1" smtClean="0">
                <a:latin typeface="Arial" charset="0"/>
                <a:cs typeface="Arial" charset="0"/>
              </a:rPr>
              <a:t>vaksin</a:t>
            </a:r>
            <a:r>
              <a:rPr lang="en-US" sz="1800" dirty="0" smtClean="0">
                <a:latin typeface="Arial" charset="0"/>
                <a:cs typeface="Arial" charset="0"/>
              </a:rPr>
              <a:t> </a:t>
            </a:r>
            <a:r>
              <a:rPr lang="en-US" sz="1800" dirty="0" err="1" smtClean="0">
                <a:latin typeface="Arial" charset="0"/>
                <a:cs typeface="Arial" charset="0"/>
              </a:rPr>
              <a:t>dengan</a:t>
            </a:r>
            <a:r>
              <a:rPr lang="en-US" sz="1800" dirty="0" smtClean="0">
                <a:latin typeface="Arial" charset="0"/>
                <a:cs typeface="Arial" charset="0"/>
              </a:rPr>
              <a:t> </a:t>
            </a:r>
            <a:r>
              <a:rPr lang="en-US" sz="1800" dirty="0" err="1" smtClean="0">
                <a:latin typeface="Arial" charset="0"/>
                <a:cs typeface="Arial" charset="0"/>
              </a:rPr>
              <a:t>rekayasa</a:t>
            </a:r>
            <a:r>
              <a:rPr lang="en-US" sz="1800" dirty="0" smtClean="0">
                <a:latin typeface="Arial" charset="0"/>
                <a:cs typeface="Arial" charset="0"/>
              </a:rPr>
              <a:t> </a:t>
            </a:r>
            <a:r>
              <a:rPr lang="en-US" sz="1800" dirty="0" err="1" smtClean="0">
                <a:latin typeface="Arial" charset="0"/>
                <a:cs typeface="Arial" charset="0"/>
              </a:rPr>
              <a:t>organisme</a:t>
            </a:r>
            <a:r>
              <a:rPr lang="en-US" sz="1800" dirty="0" smtClean="0">
                <a:latin typeface="Arial" charset="0"/>
                <a:cs typeface="Arial" charset="0"/>
              </a:rPr>
              <a:t> </a:t>
            </a:r>
            <a:r>
              <a:rPr lang="en-US" sz="1800" dirty="0" err="1" smtClean="0">
                <a:latin typeface="Arial" charset="0"/>
                <a:cs typeface="Arial" charset="0"/>
              </a:rPr>
              <a:t>penyebab</a:t>
            </a:r>
            <a:r>
              <a:rPr lang="en-US" sz="1800" dirty="0" smtClean="0">
                <a:latin typeface="Arial" charset="0"/>
                <a:cs typeface="Arial" charset="0"/>
              </a:rPr>
              <a:t> </a:t>
            </a:r>
            <a:r>
              <a:rPr lang="en-US" sz="1800" dirty="0" err="1" smtClean="0">
                <a:latin typeface="Arial" charset="0"/>
                <a:cs typeface="Arial" charset="0"/>
              </a:rPr>
              <a:t>penyakit</a:t>
            </a:r>
            <a:endParaRPr lang="en-US" sz="1800" dirty="0" smtClean="0">
              <a:latin typeface="Arial" charset="0"/>
              <a:cs typeface="Arial" charset="0"/>
            </a:endParaRPr>
          </a:p>
          <a:p>
            <a:pPr marL="857250" lvl="2" indent="-457200">
              <a:defRPr/>
            </a:pPr>
            <a:r>
              <a:rPr lang="en-US" sz="1800" dirty="0" err="1" smtClean="0">
                <a:latin typeface="Arial" charset="0"/>
                <a:cs typeface="Arial" charset="0"/>
              </a:rPr>
              <a:t>Forensik</a:t>
            </a:r>
            <a:r>
              <a:rPr lang="en-US" sz="1800" dirty="0" smtClean="0">
                <a:latin typeface="Arial" charset="0"/>
                <a:cs typeface="Arial" charset="0"/>
              </a:rPr>
              <a:t> : </a:t>
            </a:r>
            <a:r>
              <a:rPr lang="en-US" sz="1800" i="1" dirty="0" smtClean="0">
                <a:latin typeface="Arial" charset="0"/>
                <a:cs typeface="Arial" charset="0"/>
              </a:rPr>
              <a:t>genetic fingerprinting, DNA paternity testing </a:t>
            </a:r>
          </a:p>
          <a:p>
            <a:pPr marL="400050" lvl="2" indent="0">
              <a:buFont typeface="Arial" charset="0"/>
              <a:buNone/>
              <a:defRPr/>
            </a:pPr>
            <a:endParaRPr lang="en-US" sz="1800" dirty="0" smtClean="0">
              <a:latin typeface="Arial" charset="0"/>
              <a:cs typeface="Arial" charset="0"/>
            </a:endParaRPr>
          </a:p>
          <a:p>
            <a:pPr marL="457200" lvl="1" indent="-457200">
              <a:defRPr/>
            </a:pPr>
            <a:endParaRPr lang="en-US" sz="2000" dirty="0">
              <a:latin typeface="Arial" charset="0"/>
              <a:cs typeface="Arial" charset="0"/>
            </a:endParaRPr>
          </a:p>
        </p:txBody>
      </p:sp>
    </p:spTree>
    <p:extLst>
      <p:ext uri="{BB962C8B-B14F-4D97-AF65-F5344CB8AC3E}">
        <p14:creationId xmlns:p14="http://schemas.microsoft.com/office/powerpoint/2010/main" val="4102518654"/>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a:xfrm>
            <a:off x="533400" y="685800"/>
            <a:ext cx="8229600" cy="685800"/>
          </a:xfrm>
        </p:spPr>
        <p:txBody>
          <a:bodyPr/>
          <a:lstStyle/>
          <a:p>
            <a:pPr>
              <a:spcBef>
                <a:spcPct val="50000"/>
              </a:spcBef>
            </a:pPr>
            <a:endParaRPr lang="en-US" sz="3200" smtClean="0">
              <a:latin typeface="Arial" charset="0"/>
              <a:cs typeface="Arial" charset="0"/>
            </a:endParaRPr>
          </a:p>
        </p:txBody>
      </p:sp>
      <p:sp>
        <p:nvSpPr>
          <p:cNvPr id="20484" name="Content Placeholder 5"/>
          <p:cNvSpPr>
            <a:spLocks noGrp="1"/>
          </p:cNvSpPr>
          <p:nvPr>
            <p:ph idx="1"/>
          </p:nvPr>
        </p:nvSpPr>
        <p:spPr>
          <a:xfrm>
            <a:off x="457200" y="1524000"/>
            <a:ext cx="8229600" cy="4602163"/>
          </a:xfrm>
        </p:spPr>
        <p:txBody>
          <a:bodyPr/>
          <a:lstStyle/>
          <a:p>
            <a:pPr marL="457200" lvl="1" indent="-457200"/>
            <a:endParaRPr lang="en-US" sz="2000" smtClean="0">
              <a:latin typeface="Arial" charset="0"/>
              <a:cs typeface="Arial" charset="0"/>
            </a:endParaRPr>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1204913"/>
            <a:ext cx="3962400"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1233488" y="4953000"/>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Diagnostik untuk infeksi HIV</a:t>
            </a:r>
          </a:p>
        </p:txBody>
      </p:sp>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78000"/>
            <a:ext cx="37719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544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p:cNvSpPr>
            <a:spLocks noGrp="1"/>
          </p:cNvSpPr>
          <p:nvPr>
            <p:ph type="title"/>
          </p:nvPr>
        </p:nvSpPr>
        <p:spPr>
          <a:xfrm>
            <a:off x="533400" y="685800"/>
            <a:ext cx="8229600" cy="685800"/>
          </a:xfrm>
        </p:spPr>
        <p:txBody>
          <a:bodyPr/>
          <a:lstStyle/>
          <a:p>
            <a:pPr>
              <a:spcBef>
                <a:spcPct val="50000"/>
              </a:spcBef>
            </a:pPr>
            <a:endParaRPr lang="en-US" sz="3200" smtClean="0">
              <a:latin typeface="Arial" charset="0"/>
              <a:cs typeface="Arial" charset="0"/>
            </a:endParaRPr>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42545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1136650" y="1541463"/>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Teknologi vaksin influenza</a:t>
            </a:r>
          </a:p>
        </p:txBody>
      </p:sp>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09800"/>
            <a:ext cx="33004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5535613" y="1857375"/>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Paternity test</a:t>
            </a:r>
          </a:p>
        </p:txBody>
      </p:sp>
      <p:sp>
        <p:nvSpPr>
          <p:cNvPr id="12" name="TextBox 11"/>
          <p:cNvSpPr txBox="1">
            <a:spLocks noChangeArrowheads="1"/>
          </p:cNvSpPr>
          <p:nvPr/>
        </p:nvSpPr>
        <p:spPr bwMode="auto">
          <a:xfrm>
            <a:off x="5568950" y="5411788"/>
            <a:ext cx="2743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Can you guess???</a:t>
            </a:r>
          </a:p>
        </p:txBody>
      </p:sp>
    </p:spTree>
    <p:extLst>
      <p:ext uri="{BB962C8B-B14F-4D97-AF65-F5344CB8AC3E}">
        <p14:creationId xmlns:p14="http://schemas.microsoft.com/office/powerpoint/2010/main" val="1419283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
        <p:nvSpPr>
          <p:cNvPr id="4" name="Rectangle 3"/>
          <p:cNvSpPr/>
          <p:nvPr/>
        </p:nvSpPr>
        <p:spPr>
          <a:xfrm>
            <a:off x="2036691" y="2967335"/>
            <a:ext cx="507061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a:t>
            </a:r>
          </a:p>
        </p:txBody>
      </p:sp>
    </p:spTree>
    <p:extLst>
      <p:ext uri="{BB962C8B-B14F-4D97-AF65-F5344CB8AC3E}">
        <p14:creationId xmlns:p14="http://schemas.microsoft.com/office/powerpoint/2010/main" val="266347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Setelah</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09. </a:t>
            </a:r>
            <a:r>
              <a:rPr lang="en-US" dirty="0" err="1">
                <a:ln w="18415" cmpd="sng">
                  <a:solidFill>
                    <a:srgbClr val="FFFFFF"/>
                  </a:solidFill>
                  <a:prstDash val="solid"/>
                </a:ln>
                <a:solidFill>
                  <a:srgbClr val="FFFFFF"/>
                </a:solidFill>
                <a:cs typeface="Arial" pitchFamily="34" charset="0"/>
              </a:rPr>
              <a:t>Pembelahan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sel</a:t>
            </a:r>
            <a:r>
              <a:rPr lang="en-US" dirty="0">
                <a:ln w="18415" cmpd="sng">
                  <a:solidFill>
                    <a:srgbClr val="FFFFFF"/>
                  </a:solidFill>
                  <a:prstDash val="solid"/>
                </a:ln>
                <a:solidFill>
                  <a:srgbClr val="FFFFFF"/>
                </a:solidFill>
                <a:cs typeface="Arial" pitchFamily="34" charset="0"/>
              </a:rPr>
              <a:t> (2)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14. </a:t>
            </a:r>
            <a:r>
              <a:rPr lang="en-US" dirty="0" err="1">
                <a:ln w="18415" cmpd="sng">
                  <a:solidFill>
                    <a:srgbClr val="FFFFFF"/>
                  </a:solidFill>
                  <a:prstDash val="solid"/>
                </a:ln>
                <a:solidFill>
                  <a:srgbClr val="FFFFFF"/>
                </a:solidFill>
                <a:cs typeface="Arial" pitchFamily="34" charset="0"/>
              </a:rPr>
              <a:t>Ekologi</a:t>
            </a:r>
            <a:r>
              <a:rPr lang="en-US" dirty="0">
                <a:ln w="18415" cmpd="sng">
                  <a:solidFill>
                    <a:srgbClr val="FFFFFF"/>
                  </a:solidFill>
                  <a:prstDash val="solid"/>
                </a:ln>
                <a:solidFill>
                  <a:srgbClr val="FFFFFF"/>
                </a:solidFill>
                <a:cs typeface="Arial" pitchFamily="34" charset="0"/>
              </a:rPr>
              <a:t>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10. </a:t>
            </a:r>
            <a:r>
              <a:rPr lang="en-US" dirty="0" err="1">
                <a:ln w="18415" cmpd="sng">
                  <a:solidFill>
                    <a:srgbClr val="FFFFFF"/>
                  </a:solidFill>
                  <a:prstDash val="solid"/>
                </a:ln>
                <a:solidFill>
                  <a:srgbClr val="FFFFFF"/>
                </a:solidFill>
                <a:cs typeface="Arial" pitchFamily="34" charset="0"/>
              </a:rPr>
              <a:t>Pewarisan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sifat</a:t>
            </a:r>
            <a:endParaRPr lang="en-US"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11. </a:t>
            </a:r>
            <a:r>
              <a:rPr lang="en-US" dirty="0" err="1">
                <a:ln w="18415" cmpd="sng">
                  <a:solidFill>
                    <a:srgbClr val="FFFFFF"/>
                  </a:solidFill>
                  <a:prstDash val="solid"/>
                </a:ln>
                <a:solidFill>
                  <a:srgbClr val="FFFFFF"/>
                </a:solidFill>
                <a:cs typeface="Arial" pitchFamily="34" charset="0"/>
              </a:rPr>
              <a:t>Biologi</a:t>
            </a:r>
            <a:r>
              <a:rPr lang="en-US" dirty="0">
                <a:ln w="18415" cmpd="sng">
                  <a:solidFill>
                    <a:srgbClr val="FFFFFF"/>
                  </a:solidFill>
                  <a:prstDash val="solid"/>
                </a:ln>
                <a:solidFill>
                  <a:srgbClr val="FFFFFF"/>
                </a:solidFill>
                <a:cs typeface="Arial" pitchFamily="34" charset="0"/>
              </a:rPr>
              <a:t> modern (1)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Biologi</a:t>
            </a:r>
            <a:r>
              <a:rPr lang="en-US" dirty="0">
                <a:ln w="18415" cmpd="sng">
                  <a:solidFill>
                    <a:srgbClr val="FFFFFF"/>
                  </a:solidFill>
                  <a:prstDash val="solid"/>
                </a:ln>
                <a:solidFill>
                  <a:srgbClr val="FFFFFF"/>
                </a:solidFill>
                <a:cs typeface="Arial" pitchFamily="34" charset="0"/>
              </a:rPr>
              <a:t> modern (2)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13. Proses </a:t>
            </a:r>
            <a:r>
              <a:rPr lang="en-US" dirty="0" err="1">
                <a:ln w="18415" cmpd="sng">
                  <a:solidFill>
                    <a:srgbClr val="FFFFFF"/>
                  </a:solidFill>
                  <a:prstDash val="solid"/>
                </a:ln>
                <a:solidFill>
                  <a:srgbClr val="FFFFFF"/>
                </a:solidFill>
                <a:cs typeface="Arial" pitchFamily="34" charset="0"/>
              </a:rPr>
              <a:t>evolusi</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dan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kontroversinya</a:t>
            </a:r>
            <a:r>
              <a:rPr lang="en-US" dirty="0">
                <a:ln w="18415" cmpd="sng">
                  <a:solidFill>
                    <a:srgbClr val="FFFFFF"/>
                  </a:solidFill>
                  <a:prstDash val="solid"/>
                </a:ln>
                <a:solidFill>
                  <a:srgbClr val="FFFFFF"/>
                </a:solidFill>
                <a:cs typeface="Arial" pitchFamily="34" charset="0"/>
              </a:rPr>
              <a:t>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08. </a:t>
            </a:r>
            <a:r>
              <a:rPr lang="en-US" dirty="0" err="1">
                <a:ln w="18415" cmpd="sng">
                  <a:solidFill>
                    <a:srgbClr val="FFFFFF"/>
                  </a:solidFill>
                  <a:prstDash val="solid"/>
                </a:ln>
                <a:solidFill>
                  <a:srgbClr val="FFFFFF"/>
                </a:solidFill>
                <a:cs typeface="Arial" pitchFamily="34" charset="0"/>
              </a:rPr>
              <a:t>Pembelahan</a:t>
            </a:r>
            <a:r>
              <a:rPr lang="en-US" dirty="0">
                <a:ln w="18415" cmpd="sng">
                  <a:solidFill>
                    <a:srgbClr val="FFFFFF"/>
                  </a:solidFill>
                  <a:prstDash val="solid"/>
                </a:ln>
                <a:solidFill>
                  <a:srgbClr val="FFFFFF"/>
                </a:solidFill>
                <a:cs typeface="Arial" pitchFamily="34" charset="0"/>
              </a:rPr>
              <a:t> </a:t>
            </a:r>
            <a:r>
              <a:rPr lang="en-US" dirty="0" err="1">
                <a:ln w="18415" cmpd="sng">
                  <a:solidFill>
                    <a:srgbClr val="FFFFFF"/>
                  </a:solidFill>
                  <a:prstDash val="solid"/>
                </a:ln>
                <a:solidFill>
                  <a:srgbClr val="FFFFFF"/>
                </a:solidFill>
                <a:cs typeface="Arial" pitchFamily="34" charset="0"/>
              </a:rPr>
              <a:t>sel</a:t>
            </a:r>
            <a:r>
              <a:rPr lang="en-US" dirty="0">
                <a:ln w="18415" cmpd="sng">
                  <a:solidFill>
                    <a:srgbClr val="FFFFFF"/>
                  </a:solidFill>
                  <a:prstDash val="solid"/>
                </a:ln>
                <a:solidFill>
                  <a:srgbClr val="FFFFFF"/>
                </a:solidFill>
                <a:cs typeface="Arial" pitchFamily="34" charset="0"/>
              </a:rPr>
              <a:t> (1)</a:t>
            </a:r>
          </a:p>
        </p:txBody>
      </p:sp>
    </p:spTree>
    <p:extLst>
      <p:ext uri="{BB962C8B-B14F-4D97-AF65-F5344CB8AC3E}">
        <p14:creationId xmlns:p14="http://schemas.microsoft.com/office/powerpoint/2010/main" val="218592604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Bahan referensi</a:t>
            </a:r>
          </a:p>
        </p:txBody>
      </p:sp>
      <p:sp>
        <p:nvSpPr>
          <p:cNvPr id="5124" name="Content Placeholder 5"/>
          <p:cNvSpPr>
            <a:spLocks noGrp="1"/>
          </p:cNvSpPr>
          <p:nvPr>
            <p:ph idx="1"/>
          </p:nvPr>
        </p:nvSpPr>
        <p:spPr>
          <a:xfrm>
            <a:off x="155575" y="1676400"/>
            <a:ext cx="6550025" cy="4191000"/>
          </a:xfrm>
        </p:spPr>
        <p:txBody>
          <a:bodyPr/>
          <a:lstStyle/>
          <a:p>
            <a:r>
              <a:rPr lang="en-US" sz="2200" smtClean="0"/>
              <a:t>Campbell, N.A, J.B Reece, L.A.Urry, M.L Cain, S.A. Wasserman, P.V. Minorsky, R.B. Jackson. 2008. </a:t>
            </a:r>
            <a:r>
              <a:rPr lang="en-US" sz="2200" i="1" smtClean="0"/>
              <a:t>Biology</a:t>
            </a:r>
            <a:r>
              <a:rPr lang="en-US" sz="2200" smtClean="0"/>
              <a:t>. 8th ed. Pearson Benjamin Cummings. San Fransisco.</a:t>
            </a:r>
          </a:p>
          <a:p>
            <a:r>
              <a:rPr lang="en-US" sz="2200" smtClean="0"/>
              <a:t>Raven, P., G. Johnson, S.Singer. 2001. </a:t>
            </a:r>
            <a:r>
              <a:rPr lang="en-US" sz="2200" i="1" smtClean="0"/>
              <a:t>Biology</a:t>
            </a:r>
            <a:r>
              <a:rPr lang="en-US" sz="2200" smtClean="0"/>
              <a:t>. 6th Ed. Mc Graw-Hill Company. New York.</a:t>
            </a:r>
          </a:p>
          <a:p>
            <a:r>
              <a:rPr lang="en-US" sz="2200" smtClean="0">
                <a:cs typeface="Arial" panose="020B0604020202020204" pitchFamily="34" charset="0"/>
              </a:rPr>
              <a:t>Beberapa buku ajar yang ada di perpustakaan</a:t>
            </a:r>
          </a:p>
          <a:p>
            <a:r>
              <a:rPr lang="en-US" sz="2200" smtClean="0">
                <a:cs typeface="Arial" panose="020B0604020202020204" pitchFamily="34" charset="0"/>
              </a:rPr>
              <a:t>Sumber pembelajaran di website</a:t>
            </a:r>
            <a:endParaRPr lang="id-ID" sz="2200" smtClean="0">
              <a:cs typeface="Arial" panose="020B0604020202020204" pitchFamily="34" charset="0"/>
            </a:endParaRPr>
          </a:p>
        </p:txBody>
      </p:sp>
      <p:sp>
        <p:nvSpPr>
          <p:cNvPr id="5125" name="AutoShape 6" descr="https://www.pearsonhighered.com/assets/bigcovers/0/3/2/1/032177565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pic>
        <p:nvPicPr>
          <p:cNvPr id="51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238" y="1371600"/>
            <a:ext cx="2016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86200"/>
            <a:ext cx="20193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39388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Metode pembelajaran</a:t>
            </a:r>
          </a:p>
        </p:txBody>
      </p:sp>
      <p:sp>
        <p:nvSpPr>
          <p:cNvPr id="6148" name="Content Placeholder 5"/>
          <p:cNvSpPr>
            <a:spLocks noGrp="1"/>
          </p:cNvSpPr>
          <p:nvPr>
            <p:ph idx="1"/>
          </p:nvPr>
        </p:nvSpPr>
        <p:spPr>
          <a:xfrm>
            <a:off x="457200" y="1524000"/>
            <a:ext cx="8229600" cy="4602163"/>
          </a:xfrm>
        </p:spPr>
        <p:txBody>
          <a:bodyPr/>
          <a:lstStyle/>
          <a:p>
            <a:r>
              <a:rPr lang="en-US" sz="2200" smtClean="0">
                <a:latin typeface="Arial" panose="020B0604020202020204" pitchFamily="34" charset="0"/>
                <a:cs typeface="Arial" panose="020B0604020202020204" pitchFamily="34" charset="0"/>
              </a:rPr>
              <a:t>Tatap muka</a:t>
            </a:r>
          </a:p>
          <a:p>
            <a:r>
              <a:rPr lang="en-US" sz="2200" smtClean="0">
                <a:latin typeface="Arial" panose="020B0604020202020204" pitchFamily="34" charset="0"/>
                <a:cs typeface="Arial" panose="020B0604020202020204" pitchFamily="34" charset="0"/>
              </a:rPr>
              <a:t>Tanya jawab/diskusi </a:t>
            </a:r>
          </a:p>
          <a:p>
            <a:r>
              <a:rPr lang="en-US" sz="2200" smtClean="0">
                <a:latin typeface="Arial" panose="020B0604020202020204" pitchFamily="34" charset="0"/>
                <a:cs typeface="Arial" panose="020B0604020202020204" pitchFamily="34" charset="0"/>
              </a:rPr>
              <a:t>Tugas kelompok: pembuatan makalah, presentasi</a:t>
            </a:r>
          </a:p>
          <a:p>
            <a:r>
              <a:rPr lang="en-US" sz="2200" smtClean="0">
                <a:latin typeface="Arial" panose="020B0604020202020204" pitchFamily="34" charset="0"/>
                <a:cs typeface="Arial" panose="020B0604020202020204" pitchFamily="34" charset="0"/>
              </a:rPr>
              <a:t>Evaluasi: UTS dan UAS</a:t>
            </a:r>
          </a:p>
          <a:p>
            <a:endParaRPr lang="id-ID" sz="2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49402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Komponen penilaian</a:t>
            </a:r>
          </a:p>
        </p:txBody>
      </p:sp>
      <p:sp>
        <p:nvSpPr>
          <p:cNvPr id="7172" name="Content Placeholder 5"/>
          <p:cNvSpPr>
            <a:spLocks noGrp="1"/>
          </p:cNvSpPr>
          <p:nvPr>
            <p:ph idx="1"/>
          </p:nvPr>
        </p:nvSpPr>
        <p:spPr>
          <a:xfrm>
            <a:off x="457200" y="1524000"/>
            <a:ext cx="8229600" cy="4602163"/>
          </a:xfrm>
        </p:spPr>
        <p:txBody>
          <a:bodyPr/>
          <a:lstStyle/>
          <a:p>
            <a:r>
              <a:rPr lang="id-ID" sz="2400" smtClean="0"/>
              <a:t>Kehadiran = </a:t>
            </a:r>
            <a:r>
              <a:rPr lang="en-US" sz="2400" smtClean="0"/>
              <a:t>1</a:t>
            </a:r>
            <a:r>
              <a:rPr lang="id-ID" sz="2400" smtClean="0"/>
              <a:t>0 %</a:t>
            </a:r>
            <a:endParaRPr lang="en-US" sz="2400" smtClean="0"/>
          </a:p>
          <a:p>
            <a:r>
              <a:rPr lang="id-ID" sz="2400" smtClean="0"/>
              <a:t>Tugas = 20 %</a:t>
            </a:r>
            <a:endParaRPr lang="en-US" sz="2400" smtClean="0"/>
          </a:p>
          <a:p>
            <a:r>
              <a:rPr lang="id-ID" sz="2400" smtClean="0"/>
              <a:t>UTS = 30 %</a:t>
            </a:r>
            <a:endParaRPr lang="en-US" sz="2400" smtClean="0"/>
          </a:p>
          <a:p>
            <a:r>
              <a:rPr lang="id-ID" sz="2400" smtClean="0"/>
              <a:t>UAS = </a:t>
            </a:r>
            <a:r>
              <a:rPr lang="en-US" sz="2400" smtClean="0"/>
              <a:t>4</a:t>
            </a:r>
            <a:r>
              <a:rPr lang="id-ID" sz="2400" smtClean="0"/>
              <a:t>0 %</a:t>
            </a:r>
            <a:endParaRPr lang="en-US" sz="2400" smtClean="0"/>
          </a:p>
          <a:p>
            <a:endParaRPr lang="id-ID" sz="2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51476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Tata tertib selama masa perkuliahan</a:t>
            </a:r>
          </a:p>
        </p:txBody>
      </p:sp>
      <p:sp>
        <p:nvSpPr>
          <p:cNvPr id="8196" name="Content Placeholder 5"/>
          <p:cNvSpPr>
            <a:spLocks noGrp="1"/>
          </p:cNvSpPr>
          <p:nvPr>
            <p:ph idx="1"/>
          </p:nvPr>
        </p:nvSpPr>
        <p:spPr>
          <a:xfrm>
            <a:off x="457200" y="1524000"/>
            <a:ext cx="8229600" cy="4602163"/>
          </a:xfrm>
        </p:spPr>
        <p:txBody>
          <a:bodyPr/>
          <a:lstStyle/>
          <a:p>
            <a:r>
              <a:rPr lang="en-US" sz="2200" smtClean="0">
                <a:latin typeface="Arial" panose="020B0604020202020204" pitchFamily="34" charset="0"/>
                <a:cs typeface="Arial" panose="020B0604020202020204" pitchFamily="34" charset="0"/>
              </a:rPr>
              <a:t>Dosen dan mahasiswa wajib datang tepat waktu</a:t>
            </a:r>
          </a:p>
          <a:p>
            <a:r>
              <a:rPr lang="en-US" sz="2200" smtClean="0">
                <a:latin typeface="Arial" panose="020B0604020202020204" pitchFamily="34" charset="0"/>
                <a:cs typeface="Arial" panose="020B0604020202020204" pitchFamily="34" charset="0"/>
              </a:rPr>
              <a:t>Diberikan toleransi kedatangan 15 menit, setelah itu mahasiswa tidak diperkenankan mengikuti perkuliahan di dalam kelas untuk sesi tersebut</a:t>
            </a:r>
          </a:p>
          <a:p>
            <a:r>
              <a:rPr lang="en-US" sz="2200" smtClean="0">
                <a:latin typeface="Arial" panose="020B0604020202020204" pitchFamily="34" charset="0"/>
                <a:cs typeface="Arial" panose="020B0604020202020204" pitchFamily="34" charset="0"/>
              </a:rPr>
              <a:t>Wajib mengenakan pakaian sopan: mis. tidak menggunakan kaos oblong atau sandal</a:t>
            </a:r>
          </a:p>
          <a:p>
            <a:r>
              <a:rPr lang="en-US" sz="2200" smtClean="0">
                <a:latin typeface="Arial" panose="020B0604020202020204" pitchFamily="34" charset="0"/>
                <a:cs typeface="Arial" panose="020B0604020202020204" pitchFamily="34" charset="0"/>
              </a:rPr>
              <a:t>Apabila kuliah tidak bisa dilakukan sesuai jadwal akan dikenakan kelas pengganti (</a:t>
            </a:r>
            <a:r>
              <a:rPr lang="en-US" sz="2200" i="1" smtClean="0">
                <a:latin typeface="Arial" panose="020B0604020202020204" pitchFamily="34" charset="0"/>
                <a:cs typeface="Arial" panose="020B0604020202020204" pitchFamily="34" charset="0"/>
              </a:rPr>
              <a:t>make up class</a:t>
            </a:r>
            <a:r>
              <a:rPr lang="en-US" sz="2200" smtClean="0">
                <a:latin typeface="Arial" panose="020B0604020202020204" pitchFamily="34" charset="0"/>
                <a:cs typeface="Arial" panose="020B0604020202020204" pitchFamily="34" charset="0"/>
              </a:rPr>
              <a:t>)</a:t>
            </a:r>
          </a:p>
          <a:p>
            <a:r>
              <a:rPr lang="en-US" sz="2200" smtClean="0">
                <a:latin typeface="Arial" panose="020B0604020202020204" pitchFamily="34" charset="0"/>
                <a:cs typeface="Arial" panose="020B0604020202020204" pitchFamily="34" charset="0"/>
              </a:rPr>
              <a:t>TIDAK diperkenankan mencontek setiap UTS dan UAS</a:t>
            </a:r>
          </a:p>
          <a:p>
            <a:r>
              <a:rPr lang="en-US" sz="2200" smtClean="0">
                <a:latin typeface="Arial" panose="020B0604020202020204" pitchFamily="34" charset="0"/>
                <a:cs typeface="Arial" panose="020B0604020202020204" pitchFamily="34" charset="0"/>
              </a:rPr>
              <a:t>Apabila diketahui mencontek, nilai UTS atau UAS menjadi E</a:t>
            </a:r>
            <a:endParaRPr lang="id-ID" sz="2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7513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smtClean="0">
              <a:latin typeface="Arial" charset="0"/>
              <a:cs typeface="Arial" charset="0"/>
            </a:endParaRPr>
          </a:p>
        </p:txBody>
      </p:sp>
      <p:sp>
        <p:nvSpPr>
          <p:cNvPr id="4100" name="Content Placeholder 5"/>
          <p:cNvSpPr>
            <a:spLocks noGrp="1"/>
          </p:cNvSpPr>
          <p:nvPr>
            <p:ph idx="1"/>
          </p:nvPr>
        </p:nvSpPr>
        <p:spPr>
          <a:xfrm>
            <a:off x="457200" y="1524000"/>
            <a:ext cx="8229600" cy="4602163"/>
          </a:xfrm>
        </p:spPr>
        <p:txBody>
          <a:bodyPr/>
          <a:lstStyle/>
          <a:p>
            <a:endParaRPr lang="id-ID" sz="2200" smtClean="0">
              <a:latin typeface="Arial" charset="0"/>
              <a:cs typeface="Arial" charset="0"/>
            </a:endParaRPr>
          </a:p>
        </p:txBody>
      </p:sp>
      <p:sp>
        <p:nvSpPr>
          <p:cNvPr id="2" name="Rectangle 1"/>
          <p:cNvSpPr/>
          <p:nvPr/>
        </p:nvSpPr>
        <p:spPr>
          <a:xfrm>
            <a:off x="2025650" y="2438400"/>
            <a:ext cx="574675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 ??</a:t>
            </a:r>
          </a:p>
        </p:txBody>
      </p:sp>
      <p:sp>
        <p:nvSpPr>
          <p:cNvPr id="4102" name="AutoShape 6" descr="http://images.clipartpanda.com/person-thinking-with-question-mark-question_mark_person.jpg"/>
          <p:cNvSpPr>
            <a:spLocks noChangeAspect="1" noChangeArrowheads="1"/>
          </p:cNvSpPr>
          <p:nvPr/>
        </p:nvSpPr>
        <p:spPr bwMode="auto">
          <a:xfrm>
            <a:off x="155575" y="-3519488"/>
            <a:ext cx="7343775" cy="734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3657600"/>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97978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Apa itu biologi?</a:t>
            </a:r>
          </a:p>
        </p:txBody>
      </p:sp>
      <p:sp>
        <p:nvSpPr>
          <p:cNvPr id="5124" name="Content Placeholder 5"/>
          <p:cNvSpPr>
            <a:spLocks noGrp="1"/>
          </p:cNvSpPr>
          <p:nvPr>
            <p:ph idx="1"/>
          </p:nvPr>
        </p:nvSpPr>
        <p:spPr>
          <a:xfrm>
            <a:off x="457200" y="2133600"/>
            <a:ext cx="8229600" cy="3992563"/>
          </a:xfrm>
        </p:spPr>
        <p:txBody>
          <a:bodyPr/>
          <a:lstStyle/>
          <a:p>
            <a:pPr>
              <a:defRPr/>
            </a:pPr>
            <a:r>
              <a:rPr lang="en-US" sz="2200" dirty="0" err="1" smtClean="0">
                <a:latin typeface="Arial" charset="0"/>
                <a:cs typeface="Arial" charset="0"/>
              </a:rPr>
              <a:t>Berasal</a:t>
            </a:r>
            <a:r>
              <a:rPr lang="en-US" sz="2200" dirty="0" smtClean="0">
                <a:latin typeface="Arial" charset="0"/>
                <a:cs typeface="Arial" charset="0"/>
              </a:rPr>
              <a:t> </a:t>
            </a:r>
            <a:r>
              <a:rPr lang="en-US" sz="2200" dirty="0" err="1" smtClean="0">
                <a:latin typeface="Arial" charset="0"/>
                <a:cs typeface="Arial" charset="0"/>
              </a:rPr>
              <a:t>dari</a:t>
            </a:r>
            <a:r>
              <a:rPr lang="en-US" sz="2200" dirty="0" smtClean="0">
                <a:latin typeface="Arial" charset="0"/>
                <a:cs typeface="Arial" charset="0"/>
              </a:rPr>
              <a:t> </a:t>
            </a:r>
            <a:r>
              <a:rPr lang="en-US" sz="2200" dirty="0" err="1" smtClean="0">
                <a:latin typeface="Arial" charset="0"/>
                <a:cs typeface="Arial" charset="0"/>
              </a:rPr>
              <a:t>bahasa</a:t>
            </a:r>
            <a:r>
              <a:rPr lang="en-US" sz="2200" dirty="0" smtClean="0">
                <a:latin typeface="Arial" charset="0"/>
                <a:cs typeface="Arial" charset="0"/>
              </a:rPr>
              <a:t> </a:t>
            </a:r>
            <a:r>
              <a:rPr lang="en-US" sz="2200" dirty="0" err="1" smtClean="0">
                <a:latin typeface="Arial" charset="0"/>
                <a:cs typeface="Arial" charset="0"/>
              </a:rPr>
              <a:t>Yunani</a:t>
            </a:r>
            <a:r>
              <a:rPr lang="en-US" sz="2200" dirty="0" smtClean="0">
                <a:latin typeface="Arial" charset="0"/>
                <a:cs typeface="Arial" charset="0"/>
              </a:rPr>
              <a:t>:</a:t>
            </a:r>
          </a:p>
          <a:p>
            <a:pPr lvl="1">
              <a:defRPr/>
            </a:pPr>
            <a:r>
              <a:rPr lang="en-US" sz="1800" i="1" dirty="0" smtClean="0">
                <a:latin typeface="Arial" charset="0"/>
                <a:cs typeface="Arial" charset="0"/>
              </a:rPr>
              <a:t>Bios</a:t>
            </a:r>
            <a:r>
              <a:rPr lang="en-US" sz="1800" dirty="0" smtClean="0">
                <a:latin typeface="Arial" charset="0"/>
                <a:cs typeface="Arial" charset="0"/>
              </a:rPr>
              <a:t> </a:t>
            </a:r>
            <a:r>
              <a:rPr lang="en-US" sz="1800" dirty="0" smtClean="0">
                <a:latin typeface="Arial" charset="0"/>
                <a:cs typeface="Arial" charset="0"/>
                <a:sym typeface="Wingdings" pitchFamily="2" charset="2"/>
              </a:rPr>
              <a:t> </a:t>
            </a:r>
            <a:r>
              <a:rPr lang="en-US" sz="1800" dirty="0" err="1" smtClean="0">
                <a:latin typeface="Arial" charset="0"/>
                <a:cs typeface="Arial" charset="0"/>
                <a:sym typeface="Wingdings" pitchFamily="2" charset="2"/>
              </a:rPr>
              <a:t>hidup</a:t>
            </a:r>
            <a:endParaRPr lang="en-US" sz="1800" dirty="0" smtClean="0">
              <a:latin typeface="Arial" charset="0"/>
              <a:cs typeface="Arial" charset="0"/>
              <a:sym typeface="Wingdings" pitchFamily="2" charset="2"/>
            </a:endParaRPr>
          </a:p>
          <a:p>
            <a:pPr lvl="1">
              <a:defRPr/>
            </a:pPr>
            <a:r>
              <a:rPr lang="en-US" sz="1800" i="1" dirty="0" smtClean="0">
                <a:latin typeface="Arial" charset="0"/>
                <a:cs typeface="Arial" charset="0"/>
                <a:sym typeface="Wingdings" pitchFamily="2" charset="2"/>
              </a:rPr>
              <a:t>Logos</a:t>
            </a:r>
            <a:r>
              <a:rPr lang="en-US" sz="1800" dirty="0" smtClean="0">
                <a:latin typeface="Arial" charset="0"/>
                <a:cs typeface="Arial" charset="0"/>
                <a:sym typeface="Wingdings" pitchFamily="2" charset="2"/>
              </a:rPr>
              <a:t>  </a:t>
            </a:r>
            <a:r>
              <a:rPr lang="en-US" sz="1800" dirty="0" err="1" smtClean="0">
                <a:latin typeface="Arial" charset="0"/>
                <a:cs typeface="Arial" charset="0"/>
                <a:sym typeface="Wingdings" pitchFamily="2" charset="2"/>
              </a:rPr>
              <a:t>ilmu</a:t>
            </a:r>
            <a:endParaRPr lang="en-US" sz="1800" dirty="0">
              <a:latin typeface="Arial" charset="0"/>
              <a:cs typeface="Arial" charset="0"/>
              <a:sym typeface="Wingdings" pitchFamily="2" charset="2"/>
            </a:endParaRPr>
          </a:p>
          <a:p>
            <a:pPr marL="457200" lvl="1" indent="0">
              <a:buFont typeface="Arial" charset="0"/>
              <a:buNone/>
              <a:defRPr/>
            </a:pPr>
            <a:endParaRPr lang="en-US" sz="1800" dirty="0" smtClean="0">
              <a:latin typeface="Arial" charset="0"/>
              <a:cs typeface="Arial" charset="0"/>
              <a:sym typeface="Wingdings" pitchFamily="2" charset="2"/>
            </a:endParaRPr>
          </a:p>
          <a:p>
            <a:pPr marL="347663" lvl="1" indent="-347663">
              <a:buFont typeface="Arial" pitchFamily="34" charset="0"/>
              <a:buChar char="•"/>
              <a:defRPr/>
            </a:pPr>
            <a:r>
              <a:rPr lang="en-US" sz="2200" i="1" dirty="0" err="1">
                <a:latin typeface="Arial" charset="0"/>
                <a:cs typeface="Arial" charset="0"/>
                <a:sym typeface="Wingdings" pitchFamily="2" charset="2"/>
              </a:rPr>
              <a:t>Ilmu</a:t>
            </a:r>
            <a:r>
              <a:rPr lang="en-US" sz="2200" i="1" dirty="0">
                <a:latin typeface="Arial" charset="0"/>
                <a:cs typeface="Arial" charset="0"/>
                <a:sym typeface="Wingdings" pitchFamily="2" charset="2"/>
              </a:rPr>
              <a:t> yang </a:t>
            </a:r>
            <a:r>
              <a:rPr lang="en-US" sz="2200" i="1" dirty="0" err="1">
                <a:latin typeface="Arial" charset="0"/>
                <a:cs typeface="Arial" charset="0"/>
                <a:sym typeface="Wingdings" pitchFamily="2" charset="2"/>
              </a:rPr>
              <a:t>mempelajari</a:t>
            </a:r>
            <a:r>
              <a:rPr lang="en-US" sz="2200" i="1" dirty="0">
                <a:latin typeface="Arial" charset="0"/>
                <a:cs typeface="Arial" charset="0"/>
                <a:sym typeface="Wingdings" pitchFamily="2" charset="2"/>
              </a:rPr>
              <a:t> </a:t>
            </a:r>
            <a:r>
              <a:rPr lang="en-US" sz="2200" i="1" dirty="0" err="1" smtClean="0">
                <a:latin typeface="Arial" charset="0"/>
                <a:cs typeface="Arial" charset="0"/>
                <a:sym typeface="Wingdings" pitchFamily="2" charset="2"/>
              </a:rPr>
              <a:t>tentang</a:t>
            </a:r>
            <a:r>
              <a:rPr lang="en-US" sz="2200" i="1" dirty="0" smtClean="0">
                <a:latin typeface="Arial" charset="0"/>
                <a:cs typeface="Arial" charset="0"/>
                <a:sym typeface="Wingdings" pitchFamily="2" charset="2"/>
              </a:rPr>
              <a:t> </a:t>
            </a:r>
            <a:r>
              <a:rPr lang="en-US" sz="2200" i="1" dirty="0" err="1">
                <a:latin typeface="Arial" charset="0"/>
                <a:cs typeface="Arial" charset="0"/>
                <a:sym typeface="Wingdings" pitchFamily="2" charset="2"/>
              </a:rPr>
              <a:t>makhluk</a:t>
            </a:r>
            <a:r>
              <a:rPr lang="en-US" sz="2200" i="1" dirty="0">
                <a:latin typeface="Arial" charset="0"/>
                <a:cs typeface="Arial" charset="0"/>
                <a:sym typeface="Wingdings" pitchFamily="2" charset="2"/>
              </a:rPr>
              <a:t> </a:t>
            </a:r>
            <a:r>
              <a:rPr lang="en-US" sz="2200" i="1" dirty="0" err="1" smtClean="0">
                <a:latin typeface="Arial" charset="0"/>
                <a:cs typeface="Arial" charset="0"/>
                <a:sym typeface="Wingdings" pitchFamily="2" charset="2"/>
              </a:rPr>
              <a:t>hidup</a:t>
            </a:r>
            <a:r>
              <a:rPr lang="en-US" sz="2200" i="1" dirty="0" smtClean="0">
                <a:latin typeface="Arial" charset="0"/>
                <a:cs typeface="Arial" charset="0"/>
                <a:sym typeface="Wingdings" pitchFamily="2" charset="2"/>
              </a:rPr>
              <a:t> ~ the science of life</a:t>
            </a:r>
            <a:endParaRPr lang="en-US" sz="2200" i="1" dirty="0">
              <a:latin typeface="Arial" charset="0"/>
              <a:cs typeface="Arial" charset="0"/>
              <a:sym typeface="Wingdings" pitchFamily="2" charset="2"/>
            </a:endParaRPr>
          </a:p>
        </p:txBody>
      </p:sp>
    </p:spTree>
    <p:extLst>
      <p:ext uri="{BB962C8B-B14F-4D97-AF65-F5344CB8AC3E}">
        <p14:creationId xmlns:p14="http://schemas.microsoft.com/office/powerpoint/2010/main" val="282399304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1188</Words>
  <Application>Microsoft Office PowerPoint</Application>
  <PresentationFormat>On-screen Show (4:3)</PresentationFormat>
  <Paragraphs>176</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PowerPoint Presentation</vt:lpstr>
      <vt:lpstr>Bahan referensi</vt:lpstr>
      <vt:lpstr>Metode pembelajaran</vt:lpstr>
      <vt:lpstr>Komponen penilaian</vt:lpstr>
      <vt:lpstr>Tata tertib selama masa perkuliahan</vt:lpstr>
      <vt:lpstr>PowerPoint Presentation</vt:lpstr>
      <vt:lpstr>Apa itu biologi?</vt:lpstr>
      <vt:lpstr>Apa itu makhluk hidup?</vt:lpstr>
      <vt:lpstr>Makhluk hidup memiliki beberapa sifat</vt:lpstr>
      <vt:lpstr>Bidang ilmu lain yang terkait dengan biologi</vt:lpstr>
      <vt:lpstr>Pusing???</vt:lpstr>
      <vt:lpstr>Apa yang dipelajari dalam biologi?</vt:lpstr>
      <vt:lpstr>Beberapa cakupan yang dipelajari dalam biologi</vt:lpstr>
      <vt:lpstr>Mengapa kita belajar biologi??</vt:lpstr>
      <vt:lpstr>Overview topik pembelajaran </vt:lpstr>
      <vt:lpstr>Overview topik pembelajaran</vt:lpstr>
      <vt:lpstr>Overview pembelajaran</vt:lpstr>
      <vt:lpstr>Overview topik pembelajaran</vt:lpstr>
      <vt:lpstr>Overview topik pembelajaran</vt:lpstr>
      <vt:lpstr>Sejarah Biologi</vt:lpstr>
      <vt:lpstr>Biologi Molekuler</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HP</cp:lastModifiedBy>
  <cp:revision>3</cp:revision>
  <dcterms:created xsi:type="dcterms:W3CDTF">2017-07-10T06:12:27Z</dcterms:created>
  <dcterms:modified xsi:type="dcterms:W3CDTF">2017-07-11T02:45:44Z</dcterms:modified>
</cp:coreProperties>
</file>