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9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6" r:id="rId20"/>
    <p:sldId id="278" r:id="rId21"/>
    <p:sldId id="280" r:id="rId22"/>
    <p:sldId id="281" r:id="rId23"/>
    <p:sldId id="282" r:id="rId24"/>
    <p:sldId id="283" r:id="rId25"/>
    <p:sldId id="284" r:id="rId26"/>
    <p:sldId id="287" r:id="rId27"/>
    <p:sldId id="288" r:id="rId28"/>
    <p:sldId id="289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36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251D0A-4336-4BA8-B5F0-0C9726BDA354}" type="doc">
      <dgm:prSet loTypeId="urn:microsoft.com/office/officeart/2005/8/layout/hList7" loCatId="relationship" qsTypeId="urn:microsoft.com/office/officeart/2005/8/quickstyle/simple1" qsCatId="simple" csTypeId="urn:microsoft.com/office/officeart/2005/8/colors/colorful1" csCatId="colorful" phldr="1"/>
      <dgm:spPr/>
    </dgm:pt>
    <dgm:pt modelId="{A5103936-5B9A-4B87-B71D-2819787DDC32}">
      <dgm:prSet phldrT="[Text]" custT="1"/>
      <dgm:spPr/>
      <dgm:t>
        <a:bodyPr/>
        <a:lstStyle/>
        <a:p>
          <a:r>
            <a:rPr lang="en-US" sz="3200" b="1" dirty="0" err="1" smtClean="0">
              <a:solidFill>
                <a:schemeClr val="tx1"/>
              </a:solidFill>
            </a:rPr>
            <a:t>Biokimia</a:t>
          </a:r>
          <a:endParaRPr lang="en-US" sz="3200" b="1" dirty="0">
            <a:solidFill>
              <a:schemeClr val="tx1"/>
            </a:solidFill>
          </a:endParaRPr>
        </a:p>
      </dgm:t>
    </dgm:pt>
    <dgm:pt modelId="{9925DF97-5DB7-4859-984C-9C8D102704F5}" type="parTrans" cxnId="{3E7CE466-3DCD-4366-BFE9-8B3DA924130D}">
      <dgm:prSet/>
      <dgm:spPr/>
      <dgm:t>
        <a:bodyPr/>
        <a:lstStyle/>
        <a:p>
          <a:endParaRPr lang="en-US"/>
        </a:p>
      </dgm:t>
    </dgm:pt>
    <dgm:pt modelId="{71A9AC5D-901A-4F1F-A3F9-808B141DA54F}" type="sibTrans" cxnId="{3E7CE466-3DCD-4366-BFE9-8B3DA924130D}">
      <dgm:prSet/>
      <dgm:spPr/>
      <dgm:t>
        <a:bodyPr/>
        <a:lstStyle/>
        <a:p>
          <a:endParaRPr lang="en-US"/>
        </a:p>
      </dgm:t>
    </dgm:pt>
    <dgm:pt modelId="{28FB6EC2-D564-41FA-BA41-1F90913A5E33}">
      <dgm:prSet phldrT="[Text]" custT="1"/>
      <dgm:spPr/>
      <dgm:t>
        <a:bodyPr/>
        <a:lstStyle/>
        <a:p>
          <a:r>
            <a:rPr lang="en-US" sz="2800" b="1" dirty="0" err="1" smtClean="0">
              <a:solidFill>
                <a:schemeClr val="tx1"/>
              </a:solidFill>
            </a:rPr>
            <a:t>Biologi</a:t>
          </a:r>
          <a:r>
            <a:rPr lang="en-US" sz="2800" b="1" dirty="0" smtClean="0">
              <a:solidFill>
                <a:schemeClr val="tx1"/>
              </a:solidFill>
            </a:rPr>
            <a:t> </a:t>
          </a:r>
          <a:r>
            <a:rPr lang="en-US" sz="2800" b="1" dirty="0" err="1" smtClean="0">
              <a:solidFill>
                <a:schemeClr val="tx1"/>
              </a:solidFill>
            </a:rPr>
            <a:t>Molekuler</a:t>
          </a:r>
          <a:endParaRPr lang="en-US" sz="2800" b="1" dirty="0">
            <a:solidFill>
              <a:schemeClr val="tx1"/>
            </a:solidFill>
          </a:endParaRPr>
        </a:p>
      </dgm:t>
    </dgm:pt>
    <dgm:pt modelId="{8423D63A-FAAF-4109-99B2-A250B28E9AD5}" type="parTrans" cxnId="{88D806C2-00D6-4D27-BA75-930327F28FE9}">
      <dgm:prSet/>
      <dgm:spPr/>
      <dgm:t>
        <a:bodyPr/>
        <a:lstStyle/>
        <a:p>
          <a:endParaRPr lang="en-US"/>
        </a:p>
      </dgm:t>
    </dgm:pt>
    <dgm:pt modelId="{CC79674B-0256-4419-8BF7-59F53653DF97}" type="sibTrans" cxnId="{88D806C2-00D6-4D27-BA75-930327F28FE9}">
      <dgm:prSet/>
      <dgm:spPr/>
      <dgm:t>
        <a:bodyPr/>
        <a:lstStyle/>
        <a:p>
          <a:endParaRPr lang="en-US"/>
        </a:p>
      </dgm:t>
    </dgm:pt>
    <dgm:pt modelId="{C5851E1D-93BD-4348-972C-A9BFC1F94FA5}">
      <dgm:prSet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Bioinformatika</a:t>
          </a:r>
          <a:endParaRPr lang="en-US" b="1" dirty="0">
            <a:solidFill>
              <a:schemeClr val="tx1"/>
            </a:solidFill>
          </a:endParaRPr>
        </a:p>
      </dgm:t>
    </dgm:pt>
    <dgm:pt modelId="{F4F4AA90-7B19-4974-A611-85A012BC4E79}" type="parTrans" cxnId="{76C273AE-3CB3-4A3C-9393-3D2FC31A75B8}">
      <dgm:prSet/>
      <dgm:spPr/>
      <dgm:t>
        <a:bodyPr/>
        <a:lstStyle/>
        <a:p>
          <a:endParaRPr lang="en-US"/>
        </a:p>
      </dgm:t>
    </dgm:pt>
    <dgm:pt modelId="{6FDBEF17-4A88-41E7-872C-1D6073E1E36D}" type="sibTrans" cxnId="{76C273AE-3CB3-4A3C-9393-3D2FC31A75B8}">
      <dgm:prSet/>
      <dgm:spPr/>
      <dgm:t>
        <a:bodyPr/>
        <a:lstStyle/>
        <a:p>
          <a:endParaRPr lang="en-US"/>
        </a:p>
      </dgm:t>
    </dgm:pt>
    <dgm:pt modelId="{DCE14483-BFB9-4CEE-962B-22F5A64C766C}" type="pres">
      <dgm:prSet presAssocID="{8F251D0A-4336-4BA8-B5F0-0C9726BDA354}" presName="Name0" presStyleCnt="0">
        <dgm:presLayoutVars>
          <dgm:dir/>
          <dgm:resizeHandles val="exact"/>
        </dgm:presLayoutVars>
      </dgm:prSet>
      <dgm:spPr/>
    </dgm:pt>
    <dgm:pt modelId="{1B1072DD-AD20-4F88-8B49-CAEBA76BAD31}" type="pres">
      <dgm:prSet presAssocID="{8F251D0A-4336-4BA8-B5F0-0C9726BDA354}" presName="fgShape" presStyleLbl="fgShp" presStyleIdx="0" presStyleCnt="1"/>
      <dgm:spPr/>
    </dgm:pt>
    <dgm:pt modelId="{3E2EDB83-D943-4A9A-903A-249214D581E4}" type="pres">
      <dgm:prSet presAssocID="{8F251D0A-4336-4BA8-B5F0-0C9726BDA354}" presName="linComp" presStyleCnt="0"/>
      <dgm:spPr/>
    </dgm:pt>
    <dgm:pt modelId="{0958D31C-A1B7-4CEE-BD47-D8691C639751}" type="pres">
      <dgm:prSet presAssocID="{A5103936-5B9A-4B87-B71D-2819787DDC32}" presName="compNode" presStyleCnt="0"/>
      <dgm:spPr/>
    </dgm:pt>
    <dgm:pt modelId="{CB744468-0422-4508-B4B6-3AA99568498E}" type="pres">
      <dgm:prSet presAssocID="{A5103936-5B9A-4B87-B71D-2819787DDC32}" presName="bkgdShape" presStyleLbl="node1" presStyleIdx="0" presStyleCnt="3"/>
      <dgm:spPr/>
      <dgm:t>
        <a:bodyPr/>
        <a:lstStyle/>
        <a:p>
          <a:endParaRPr lang="en-US"/>
        </a:p>
      </dgm:t>
    </dgm:pt>
    <dgm:pt modelId="{5C607EB3-121A-4B5A-A948-61FCF4AD776E}" type="pres">
      <dgm:prSet presAssocID="{A5103936-5B9A-4B87-B71D-2819787DDC32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F20652-C628-4695-BD79-9BA70B7EF7E6}" type="pres">
      <dgm:prSet presAssocID="{A5103936-5B9A-4B87-B71D-2819787DDC32}" presName="invisiNode" presStyleLbl="node1" presStyleIdx="0" presStyleCnt="3"/>
      <dgm:spPr/>
    </dgm:pt>
    <dgm:pt modelId="{ECA4167A-F3E3-4F92-8637-03F1AED69B26}" type="pres">
      <dgm:prSet presAssocID="{A5103936-5B9A-4B87-B71D-2819787DDC32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7000" r="-137000"/>
          </a:stretch>
        </a:blipFill>
      </dgm:spPr>
    </dgm:pt>
    <dgm:pt modelId="{12D56A67-FFC2-4C58-A629-A60FEE632912}" type="pres">
      <dgm:prSet presAssocID="{71A9AC5D-901A-4F1F-A3F9-808B141DA54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73E799F-2DD6-4B06-B6C8-138B6043705A}" type="pres">
      <dgm:prSet presAssocID="{C5851E1D-93BD-4348-972C-A9BFC1F94FA5}" presName="compNode" presStyleCnt="0"/>
      <dgm:spPr/>
    </dgm:pt>
    <dgm:pt modelId="{272A109B-218C-4197-9A91-672529B87956}" type="pres">
      <dgm:prSet presAssocID="{C5851E1D-93BD-4348-972C-A9BFC1F94FA5}" presName="bkgdShape" presStyleLbl="node1" presStyleIdx="1" presStyleCnt="3"/>
      <dgm:spPr/>
      <dgm:t>
        <a:bodyPr/>
        <a:lstStyle/>
        <a:p>
          <a:endParaRPr lang="en-US"/>
        </a:p>
      </dgm:t>
    </dgm:pt>
    <dgm:pt modelId="{D0805F2B-1533-439A-9F20-79CE04DEE287}" type="pres">
      <dgm:prSet presAssocID="{C5851E1D-93BD-4348-972C-A9BFC1F94FA5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242C56-4354-49F4-851F-DB5D090E8D9D}" type="pres">
      <dgm:prSet presAssocID="{C5851E1D-93BD-4348-972C-A9BFC1F94FA5}" presName="invisiNode" presStyleLbl="node1" presStyleIdx="1" presStyleCnt="3"/>
      <dgm:spPr/>
    </dgm:pt>
    <dgm:pt modelId="{7642AEB4-CF30-4AEA-BE71-34C3DB3A2D8B}" type="pres">
      <dgm:prSet presAssocID="{C5851E1D-93BD-4348-972C-A9BFC1F94FA5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5000" r="-75000"/>
          </a:stretch>
        </a:blipFill>
      </dgm:spPr>
    </dgm:pt>
    <dgm:pt modelId="{73763A4C-8731-494F-BFB0-D3557CAEBA26}" type="pres">
      <dgm:prSet presAssocID="{6FDBEF17-4A88-41E7-872C-1D6073E1E36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9DB5481-8DE0-405A-B3EC-76A6A789D24A}" type="pres">
      <dgm:prSet presAssocID="{28FB6EC2-D564-41FA-BA41-1F90913A5E33}" presName="compNode" presStyleCnt="0"/>
      <dgm:spPr/>
    </dgm:pt>
    <dgm:pt modelId="{495D8CE3-717A-479E-BE70-81FEB639BBA9}" type="pres">
      <dgm:prSet presAssocID="{28FB6EC2-D564-41FA-BA41-1F90913A5E33}" presName="bkgdShape" presStyleLbl="node1" presStyleIdx="2" presStyleCnt="3"/>
      <dgm:spPr/>
      <dgm:t>
        <a:bodyPr/>
        <a:lstStyle/>
        <a:p>
          <a:endParaRPr lang="en-US"/>
        </a:p>
      </dgm:t>
    </dgm:pt>
    <dgm:pt modelId="{79A215D0-466B-45C0-BCB6-2D871A21FFC9}" type="pres">
      <dgm:prSet presAssocID="{28FB6EC2-D564-41FA-BA41-1F90913A5E33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C8E7CA-A319-4D41-8C22-A4D952595186}" type="pres">
      <dgm:prSet presAssocID="{28FB6EC2-D564-41FA-BA41-1F90913A5E33}" presName="invisiNode" presStyleLbl="node1" presStyleIdx="2" presStyleCnt="3"/>
      <dgm:spPr/>
    </dgm:pt>
    <dgm:pt modelId="{EB162C79-8952-43F6-9E7E-D5A06EFE10F0}" type="pres">
      <dgm:prSet presAssocID="{28FB6EC2-D564-41FA-BA41-1F90913A5E33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</dgm:spPr>
    </dgm:pt>
  </dgm:ptLst>
  <dgm:cxnLst>
    <dgm:cxn modelId="{2F4B2948-9282-4243-89F2-27667BEE1012}" type="presOf" srcId="{C5851E1D-93BD-4348-972C-A9BFC1F94FA5}" destId="{272A109B-218C-4197-9A91-672529B87956}" srcOrd="0" destOrd="0" presId="urn:microsoft.com/office/officeart/2005/8/layout/hList7"/>
    <dgm:cxn modelId="{88D806C2-00D6-4D27-BA75-930327F28FE9}" srcId="{8F251D0A-4336-4BA8-B5F0-0C9726BDA354}" destId="{28FB6EC2-D564-41FA-BA41-1F90913A5E33}" srcOrd="2" destOrd="0" parTransId="{8423D63A-FAAF-4109-99B2-A250B28E9AD5}" sibTransId="{CC79674B-0256-4419-8BF7-59F53653DF97}"/>
    <dgm:cxn modelId="{147CC491-26E5-4794-BC16-0D683ED07793}" type="presOf" srcId="{A5103936-5B9A-4B87-B71D-2819787DDC32}" destId="{5C607EB3-121A-4B5A-A948-61FCF4AD776E}" srcOrd="1" destOrd="0" presId="urn:microsoft.com/office/officeart/2005/8/layout/hList7"/>
    <dgm:cxn modelId="{87C18237-C05A-427D-B7D9-23837849DE7B}" type="presOf" srcId="{6FDBEF17-4A88-41E7-872C-1D6073E1E36D}" destId="{73763A4C-8731-494F-BFB0-D3557CAEBA26}" srcOrd="0" destOrd="0" presId="urn:microsoft.com/office/officeart/2005/8/layout/hList7"/>
    <dgm:cxn modelId="{98992B88-EF62-4632-A789-F2BED97E794B}" type="presOf" srcId="{71A9AC5D-901A-4F1F-A3F9-808B141DA54F}" destId="{12D56A67-FFC2-4C58-A629-A60FEE632912}" srcOrd="0" destOrd="0" presId="urn:microsoft.com/office/officeart/2005/8/layout/hList7"/>
    <dgm:cxn modelId="{282BD0BC-4775-4883-951D-2D41EC49AA88}" type="presOf" srcId="{28FB6EC2-D564-41FA-BA41-1F90913A5E33}" destId="{495D8CE3-717A-479E-BE70-81FEB639BBA9}" srcOrd="0" destOrd="0" presId="urn:microsoft.com/office/officeart/2005/8/layout/hList7"/>
    <dgm:cxn modelId="{063030B5-4AA4-482D-B76D-53CDE5627B54}" type="presOf" srcId="{C5851E1D-93BD-4348-972C-A9BFC1F94FA5}" destId="{D0805F2B-1533-439A-9F20-79CE04DEE287}" srcOrd="1" destOrd="0" presId="urn:microsoft.com/office/officeart/2005/8/layout/hList7"/>
    <dgm:cxn modelId="{551E5B4B-5A57-4AF7-9C0E-CF3799C26925}" type="presOf" srcId="{8F251D0A-4336-4BA8-B5F0-0C9726BDA354}" destId="{DCE14483-BFB9-4CEE-962B-22F5A64C766C}" srcOrd="0" destOrd="0" presId="urn:microsoft.com/office/officeart/2005/8/layout/hList7"/>
    <dgm:cxn modelId="{3E7CE466-3DCD-4366-BFE9-8B3DA924130D}" srcId="{8F251D0A-4336-4BA8-B5F0-0C9726BDA354}" destId="{A5103936-5B9A-4B87-B71D-2819787DDC32}" srcOrd="0" destOrd="0" parTransId="{9925DF97-5DB7-4859-984C-9C8D102704F5}" sibTransId="{71A9AC5D-901A-4F1F-A3F9-808B141DA54F}"/>
    <dgm:cxn modelId="{76C273AE-3CB3-4A3C-9393-3D2FC31A75B8}" srcId="{8F251D0A-4336-4BA8-B5F0-0C9726BDA354}" destId="{C5851E1D-93BD-4348-972C-A9BFC1F94FA5}" srcOrd="1" destOrd="0" parTransId="{F4F4AA90-7B19-4974-A611-85A012BC4E79}" sibTransId="{6FDBEF17-4A88-41E7-872C-1D6073E1E36D}"/>
    <dgm:cxn modelId="{8F402894-0107-4E2D-AE6C-390F07503FE6}" type="presOf" srcId="{A5103936-5B9A-4B87-B71D-2819787DDC32}" destId="{CB744468-0422-4508-B4B6-3AA99568498E}" srcOrd="0" destOrd="0" presId="urn:microsoft.com/office/officeart/2005/8/layout/hList7"/>
    <dgm:cxn modelId="{857CE2C8-7D12-418D-9F6D-78BCFFAE3254}" type="presOf" srcId="{28FB6EC2-D564-41FA-BA41-1F90913A5E33}" destId="{79A215D0-466B-45C0-BCB6-2D871A21FFC9}" srcOrd="1" destOrd="0" presId="urn:microsoft.com/office/officeart/2005/8/layout/hList7"/>
    <dgm:cxn modelId="{87FD138B-D22B-4DFF-AD78-A61831FE4CB6}" type="presParOf" srcId="{DCE14483-BFB9-4CEE-962B-22F5A64C766C}" destId="{1B1072DD-AD20-4F88-8B49-CAEBA76BAD31}" srcOrd="0" destOrd="0" presId="urn:microsoft.com/office/officeart/2005/8/layout/hList7"/>
    <dgm:cxn modelId="{E984AA1A-9A1E-4CD9-B1EB-75A26EA91C68}" type="presParOf" srcId="{DCE14483-BFB9-4CEE-962B-22F5A64C766C}" destId="{3E2EDB83-D943-4A9A-903A-249214D581E4}" srcOrd="1" destOrd="0" presId="urn:microsoft.com/office/officeart/2005/8/layout/hList7"/>
    <dgm:cxn modelId="{E5BCFC1E-8C02-455C-95B1-419519A05392}" type="presParOf" srcId="{3E2EDB83-D943-4A9A-903A-249214D581E4}" destId="{0958D31C-A1B7-4CEE-BD47-D8691C639751}" srcOrd="0" destOrd="0" presId="urn:microsoft.com/office/officeart/2005/8/layout/hList7"/>
    <dgm:cxn modelId="{3C54CAED-39F3-474D-B509-C34A9EFE6BA6}" type="presParOf" srcId="{0958D31C-A1B7-4CEE-BD47-D8691C639751}" destId="{CB744468-0422-4508-B4B6-3AA99568498E}" srcOrd="0" destOrd="0" presId="urn:microsoft.com/office/officeart/2005/8/layout/hList7"/>
    <dgm:cxn modelId="{565F33CB-5C5A-42A5-AC19-387D4F4882F8}" type="presParOf" srcId="{0958D31C-A1B7-4CEE-BD47-D8691C639751}" destId="{5C607EB3-121A-4B5A-A948-61FCF4AD776E}" srcOrd="1" destOrd="0" presId="urn:microsoft.com/office/officeart/2005/8/layout/hList7"/>
    <dgm:cxn modelId="{ED3125F4-0616-4D17-834D-68EEE81BD25A}" type="presParOf" srcId="{0958D31C-A1B7-4CEE-BD47-D8691C639751}" destId="{CAF20652-C628-4695-BD79-9BA70B7EF7E6}" srcOrd="2" destOrd="0" presId="urn:microsoft.com/office/officeart/2005/8/layout/hList7"/>
    <dgm:cxn modelId="{C44B0422-53AA-4B64-975C-EE632CA2BE43}" type="presParOf" srcId="{0958D31C-A1B7-4CEE-BD47-D8691C639751}" destId="{ECA4167A-F3E3-4F92-8637-03F1AED69B26}" srcOrd="3" destOrd="0" presId="urn:microsoft.com/office/officeart/2005/8/layout/hList7"/>
    <dgm:cxn modelId="{FAC2999C-0853-48BE-A756-6C8C26F4C1F4}" type="presParOf" srcId="{3E2EDB83-D943-4A9A-903A-249214D581E4}" destId="{12D56A67-FFC2-4C58-A629-A60FEE632912}" srcOrd="1" destOrd="0" presId="urn:microsoft.com/office/officeart/2005/8/layout/hList7"/>
    <dgm:cxn modelId="{07BD688C-A5ED-4D82-887E-28DBC7DFD1C8}" type="presParOf" srcId="{3E2EDB83-D943-4A9A-903A-249214D581E4}" destId="{D73E799F-2DD6-4B06-B6C8-138B6043705A}" srcOrd="2" destOrd="0" presId="urn:microsoft.com/office/officeart/2005/8/layout/hList7"/>
    <dgm:cxn modelId="{6B8CB90B-CF6D-42AC-82BA-CADC1AE456B6}" type="presParOf" srcId="{D73E799F-2DD6-4B06-B6C8-138B6043705A}" destId="{272A109B-218C-4197-9A91-672529B87956}" srcOrd="0" destOrd="0" presId="urn:microsoft.com/office/officeart/2005/8/layout/hList7"/>
    <dgm:cxn modelId="{8DB31EC2-9EE6-4C75-8338-94A788226D3D}" type="presParOf" srcId="{D73E799F-2DD6-4B06-B6C8-138B6043705A}" destId="{D0805F2B-1533-439A-9F20-79CE04DEE287}" srcOrd="1" destOrd="0" presId="urn:microsoft.com/office/officeart/2005/8/layout/hList7"/>
    <dgm:cxn modelId="{53150567-19E1-47B5-8878-A3E7E223B303}" type="presParOf" srcId="{D73E799F-2DD6-4B06-B6C8-138B6043705A}" destId="{D4242C56-4354-49F4-851F-DB5D090E8D9D}" srcOrd="2" destOrd="0" presId="urn:microsoft.com/office/officeart/2005/8/layout/hList7"/>
    <dgm:cxn modelId="{2FC8B777-3612-4679-9C5C-D14E8BBA5EDA}" type="presParOf" srcId="{D73E799F-2DD6-4B06-B6C8-138B6043705A}" destId="{7642AEB4-CF30-4AEA-BE71-34C3DB3A2D8B}" srcOrd="3" destOrd="0" presId="urn:microsoft.com/office/officeart/2005/8/layout/hList7"/>
    <dgm:cxn modelId="{0018207B-1451-46F7-9CF4-51A23D083065}" type="presParOf" srcId="{3E2EDB83-D943-4A9A-903A-249214D581E4}" destId="{73763A4C-8731-494F-BFB0-D3557CAEBA26}" srcOrd="3" destOrd="0" presId="urn:microsoft.com/office/officeart/2005/8/layout/hList7"/>
    <dgm:cxn modelId="{57C66DB6-D85B-4DC2-8A84-B9F83B13B035}" type="presParOf" srcId="{3E2EDB83-D943-4A9A-903A-249214D581E4}" destId="{49DB5481-8DE0-405A-B3EC-76A6A789D24A}" srcOrd="4" destOrd="0" presId="urn:microsoft.com/office/officeart/2005/8/layout/hList7"/>
    <dgm:cxn modelId="{B0C60352-F6B2-48A7-88AE-29FD366C0FDA}" type="presParOf" srcId="{49DB5481-8DE0-405A-B3EC-76A6A789D24A}" destId="{495D8CE3-717A-479E-BE70-81FEB639BBA9}" srcOrd="0" destOrd="0" presId="urn:microsoft.com/office/officeart/2005/8/layout/hList7"/>
    <dgm:cxn modelId="{6A816F78-C2EB-4037-9216-4001CF8C5345}" type="presParOf" srcId="{49DB5481-8DE0-405A-B3EC-76A6A789D24A}" destId="{79A215D0-466B-45C0-BCB6-2D871A21FFC9}" srcOrd="1" destOrd="0" presId="urn:microsoft.com/office/officeart/2005/8/layout/hList7"/>
    <dgm:cxn modelId="{4274D0A5-5C27-4EA0-8688-B99447FB76FD}" type="presParOf" srcId="{49DB5481-8DE0-405A-B3EC-76A6A789D24A}" destId="{CBC8E7CA-A319-4D41-8C22-A4D952595186}" srcOrd="2" destOrd="0" presId="urn:microsoft.com/office/officeart/2005/8/layout/hList7"/>
    <dgm:cxn modelId="{DC2C0736-0693-4976-9FD2-98E846CB9924}" type="presParOf" srcId="{49DB5481-8DE0-405A-B3EC-76A6A789D24A}" destId="{EB162C79-8952-43F6-9E7E-D5A06EFE10F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E2B97-4E8D-4278-81EE-8D703F9818C1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A148E-2E0F-4679-9DF8-66B178BB4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06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95A180-2AB2-4497-9884-014A57163BF4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50918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E4F277-7F18-416B-9C08-B99CD92F9D45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56045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95A180-2AB2-4497-9884-014A57163BF4}" type="slidenum">
              <a:rPr lang="id-ID" smtClean="0"/>
              <a:pPr>
                <a:defRPr/>
              </a:pPr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52524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D64D8-31C7-4D72-85CD-80CE2A78754D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FD27-D3E2-4D9A-A938-F7BCB67A9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5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D64D8-31C7-4D72-85CD-80CE2A78754D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FD27-D3E2-4D9A-A938-F7BCB67A9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44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D64D8-31C7-4D72-85CD-80CE2A78754D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FD27-D3E2-4D9A-A938-F7BCB67A9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64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D64D8-31C7-4D72-85CD-80CE2A78754D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FD27-D3E2-4D9A-A938-F7BCB67A9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23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D64D8-31C7-4D72-85CD-80CE2A78754D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FD27-D3E2-4D9A-A938-F7BCB67A9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67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D64D8-31C7-4D72-85CD-80CE2A78754D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FD27-D3E2-4D9A-A938-F7BCB67A9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32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D64D8-31C7-4D72-85CD-80CE2A78754D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FD27-D3E2-4D9A-A938-F7BCB67A9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82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D64D8-31C7-4D72-85CD-80CE2A78754D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FD27-D3E2-4D9A-A938-F7BCB67A9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9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D64D8-31C7-4D72-85CD-80CE2A78754D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FD27-D3E2-4D9A-A938-F7BCB67A9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79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D64D8-31C7-4D72-85CD-80CE2A78754D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FD27-D3E2-4D9A-A938-F7BCB67A9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93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D64D8-31C7-4D72-85CD-80CE2A78754D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FD27-D3E2-4D9A-A938-F7BCB67A9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09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D64D8-31C7-4D72-85CD-80CE2A78754D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5FD27-D3E2-4D9A-A938-F7BCB67A9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3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prot.org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00400" y="3896380"/>
            <a:ext cx="563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 smtClean="0">
                <a:solidFill>
                  <a:schemeClr val="bg1"/>
                </a:solidFill>
              </a:rPr>
              <a:t>Biologi</a:t>
            </a:r>
            <a:r>
              <a:rPr lang="en-US" sz="2800" b="1" dirty="0" smtClean="0">
                <a:solidFill>
                  <a:schemeClr val="bg1"/>
                </a:solidFill>
              </a:rPr>
              <a:t> di Era Modern</a:t>
            </a:r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4038600" y="4495800"/>
            <a:ext cx="419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chemeClr val="bg1"/>
                </a:solidFill>
              </a:rPr>
              <a:t>Dr. </a:t>
            </a:r>
            <a:r>
              <a:rPr lang="en-US" dirty="0" err="1">
                <a:solidFill>
                  <a:schemeClr val="bg1"/>
                </a:solidFill>
              </a:rPr>
              <a:t>Henny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Saraswati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M.Biomed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151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38200"/>
          </a:xfrm>
        </p:spPr>
        <p:txBody>
          <a:bodyPr/>
          <a:lstStyle/>
          <a:p>
            <a:r>
              <a:rPr lang="en-US" dirty="0" smtClean="0"/>
              <a:t>Data-data </a:t>
            </a:r>
            <a:r>
              <a:rPr lang="en-US" dirty="0" err="1" smtClean="0"/>
              <a:t>biologi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Data-data </a:t>
            </a:r>
            <a:r>
              <a:rPr lang="en-US" dirty="0" err="1" smtClean="0"/>
              <a:t>sekuen</a:t>
            </a:r>
            <a:r>
              <a:rPr lang="en-US" dirty="0" smtClean="0"/>
              <a:t> DNA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  <a:hlinkClick r:id="rId3"/>
              </a:rPr>
              <a:t>www.ncbi.nlm.nih.gov</a:t>
            </a:r>
            <a:r>
              <a:rPr lang="en-US" dirty="0" smtClean="0">
                <a:sym typeface="Wingdings" pitchFamily="2" charset="2"/>
              </a:rPr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6" y="2966898"/>
            <a:ext cx="5929313" cy="3125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457200"/>
            <a:ext cx="8229600" cy="1143000"/>
          </a:xfrm>
        </p:spPr>
        <p:txBody>
          <a:bodyPr/>
          <a:lstStyle/>
          <a:p>
            <a:r>
              <a:rPr lang="en-US" dirty="0" smtClean="0"/>
              <a:t>Data-data </a:t>
            </a:r>
            <a:r>
              <a:rPr lang="en-US" dirty="0" err="1" smtClean="0"/>
              <a:t>biologi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dirty="0" smtClean="0"/>
              <a:t>Data-data </a:t>
            </a:r>
            <a:r>
              <a:rPr lang="en-US" dirty="0" err="1" smtClean="0"/>
              <a:t>sekuen</a:t>
            </a:r>
            <a:r>
              <a:rPr lang="en-US" dirty="0" smtClean="0"/>
              <a:t> protein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  <a:hlinkClick r:id="rId3"/>
              </a:rPr>
              <a:t>www.uniprot.org</a:t>
            </a:r>
            <a:r>
              <a:rPr lang="en-US" dirty="0" smtClean="0">
                <a:sym typeface="Wingdings" pitchFamily="2" charset="2"/>
              </a:rPr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56396"/>
            <a:ext cx="8305800" cy="4272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32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bioinformatika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98637"/>
            <a:ext cx="8229600" cy="4221163"/>
          </a:xfrm>
        </p:spPr>
        <p:txBody>
          <a:bodyPr/>
          <a:lstStyle/>
          <a:p>
            <a:r>
              <a:rPr lang="en-US" dirty="0" err="1" smtClean="0"/>
              <a:t>Terapi</a:t>
            </a:r>
            <a:r>
              <a:rPr lang="en-US" dirty="0" smtClean="0"/>
              <a:t> gen</a:t>
            </a:r>
          </a:p>
          <a:p>
            <a:r>
              <a:rPr lang="en-US" dirty="0" err="1" smtClean="0"/>
              <a:t>Resistensi</a:t>
            </a:r>
            <a:r>
              <a:rPr lang="en-US" dirty="0" smtClean="0"/>
              <a:t> </a:t>
            </a:r>
            <a:r>
              <a:rPr lang="en-US" dirty="0" err="1" smtClean="0"/>
              <a:t>antibiotik</a:t>
            </a:r>
            <a:endParaRPr lang="en-US" dirty="0" smtClean="0"/>
          </a:p>
          <a:p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obat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/</a:t>
            </a:r>
            <a:r>
              <a:rPr lang="en-US" dirty="0" err="1" smtClean="0"/>
              <a:t>vaksin</a:t>
            </a:r>
            <a:endParaRPr lang="en-US" dirty="0" smtClean="0"/>
          </a:p>
          <a:p>
            <a:r>
              <a:rPr lang="en-US" dirty="0" err="1" smtClean="0"/>
              <a:t>Pencarian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energi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endParaRPr lang="en-US" dirty="0" smtClean="0"/>
          </a:p>
          <a:p>
            <a:r>
              <a:rPr lang="en-US" dirty="0" err="1" smtClean="0"/>
              <a:t>Forensik</a:t>
            </a:r>
            <a:endParaRPr lang="en-US" dirty="0" smtClean="0"/>
          </a:p>
          <a:p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Senjata</a:t>
            </a:r>
            <a:r>
              <a:rPr lang="en-US" dirty="0" smtClean="0"/>
              <a:t> </a:t>
            </a:r>
            <a:r>
              <a:rPr lang="en-US" dirty="0" err="1" smtClean="0"/>
              <a:t>biologi</a:t>
            </a:r>
            <a:endParaRPr lang="en-US" dirty="0" smtClean="0"/>
          </a:p>
          <a:p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unggul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53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Biologi</a:t>
            </a:r>
            <a:r>
              <a:rPr lang="en-US" dirty="0" smtClean="0"/>
              <a:t> </a:t>
            </a:r>
            <a:r>
              <a:rPr lang="en-US" dirty="0" err="1" smtClean="0"/>
              <a:t>molekuler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dirty="0" err="1" smtClean="0"/>
              <a:t>Mempelajari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biologis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molekuler</a:t>
            </a:r>
            <a:r>
              <a:rPr lang="en-US" dirty="0" smtClean="0"/>
              <a:t>, </a:t>
            </a:r>
            <a:r>
              <a:rPr lang="en-US" dirty="0" err="1" smtClean="0"/>
              <a:t>termasuk</a:t>
            </a:r>
            <a:r>
              <a:rPr lang="en-US" dirty="0" smtClean="0"/>
              <a:t> di </a:t>
            </a:r>
            <a:r>
              <a:rPr lang="en-US" dirty="0" err="1" smtClean="0"/>
              <a:t>dalamnya</a:t>
            </a:r>
            <a:r>
              <a:rPr lang="en-US" dirty="0" smtClean="0"/>
              <a:t>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DNA, RNA </a:t>
            </a:r>
            <a:r>
              <a:rPr lang="en-US" dirty="0" err="1" smtClean="0"/>
              <a:t>dan</a:t>
            </a:r>
            <a:r>
              <a:rPr lang="en-US" dirty="0" smtClean="0"/>
              <a:t> protein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sintesisnya</a:t>
            </a:r>
            <a:endParaRPr lang="en-US" dirty="0" smtClean="0"/>
          </a:p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gabungan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disiplin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: </a:t>
            </a:r>
            <a:r>
              <a:rPr lang="en-US" dirty="0" err="1" smtClean="0"/>
              <a:t>biologi</a:t>
            </a:r>
            <a:r>
              <a:rPr lang="en-US" dirty="0" smtClean="0"/>
              <a:t>, </a:t>
            </a:r>
            <a:r>
              <a:rPr lang="en-US" dirty="0" err="1" smtClean="0"/>
              <a:t>genetika</a:t>
            </a:r>
            <a:r>
              <a:rPr lang="en-US" dirty="0" smtClean="0"/>
              <a:t>, </a:t>
            </a:r>
            <a:r>
              <a:rPr lang="en-US" dirty="0" err="1" smtClean="0"/>
              <a:t>biokimia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6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3562"/>
            <a:ext cx="8229600" cy="960438"/>
          </a:xfrm>
        </p:spPr>
        <p:txBody>
          <a:bodyPr/>
          <a:lstStyle/>
          <a:p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biologi</a:t>
            </a:r>
            <a:r>
              <a:rPr lang="en-US" dirty="0" smtClean="0"/>
              <a:t> </a:t>
            </a:r>
            <a:r>
              <a:rPr lang="en-US" dirty="0" err="1" smtClean="0"/>
              <a:t>molekuler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vaksin</a:t>
            </a:r>
            <a:endParaRPr lang="en-US" dirty="0" smtClean="0"/>
          </a:p>
          <a:p>
            <a:r>
              <a:rPr lang="en-US" dirty="0" err="1" smtClean="0"/>
              <a:t>Terapi</a:t>
            </a:r>
            <a:r>
              <a:rPr lang="en-US" dirty="0" smtClean="0"/>
              <a:t> gen</a:t>
            </a:r>
          </a:p>
          <a:p>
            <a:r>
              <a:rPr lang="en-US" dirty="0" err="1" smtClean="0"/>
              <a:t>Forensik</a:t>
            </a:r>
            <a:endParaRPr lang="en-US" dirty="0" smtClean="0"/>
          </a:p>
          <a:p>
            <a:r>
              <a:rPr lang="en-US" dirty="0" err="1" smtClean="0"/>
              <a:t>Kloning</a:t>
            </a:r>
            <a:r>
              <a:rPr lang="en-US" dirty="0" smtClean="0"/>
              <a:t> gen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54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2819400"/>
            <a:ext cx="8229600" cy="960438"/>
          </a:xfrm>
        </p:spPr>
        <p:txBody>
          <a:bodyPr/>
          <a:lstStyle/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biologi</a:t>
            </a:r>
            <a:r>
              <a:rPr lang="en-US" dirty="0" smtClean="0"/>
              <a:t> </a:t>
            </a:r>
            <a:r>
              <a:rPr lang="en-US" dirty="0" err="1" smtClean="0"/>
              <a:t>molekuler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66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-1524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i="1" dirty="0" smtClean="0">
                <a:latin typeface="Arial" charset="0"/>
                <a:cs typeface="Arial" charset="0"/>
              </a:rPr>
              <a:t>Polymerase Chain Reaction</a:t>
            </a:r>
            <a:r>
              <a:rPr lang="en-US" sz="3200" dirty="0" smtClean="0">
                <a:latin typeface="Arial" charset="0"/>
                <a:cs typeface="Arial" charset="0"/>
              </a:rPr>
              <a:t> (PCR)</a:t>
            </a: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4343400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dirty="0" err="1" smtClean="0">
                <a:cs typeface="Arial" charset="0"/>
                <a:sym typeface="Wingdings" pitchFamily="2" charset="2"/>
              </a:rPr>
              <a:t>Merupakan</a:t>
            </a:r>
            <a:r>
              <a:rPr lang="en-US" dirty="0" smtClean="0"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cs typeface="Arial" charset="0"/>
                <a:sym typeface="Wingdings" pitchFamily="2" charset="2"/>
              </a:rPr>
              <a:t>metode</a:t>
            </a:r>
            <a:r>
              <a:rPr lang="en-US" dirty="0" smtClean="0"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cs typeface="Arial" charset="0"/>
                <a:sym typeface="Wingdings" pitchFamily="2" charset="2"/>
              </a:rPr>
              <a:t>perbanyakan</a:t>
            </a:r>
            <a:r>
              <a:rPr lang="en-US" dirty="0" smtClean="0">
                <a:cs typeface="Arial" charset="0"/>
                <a:sym typeface="Wingdings" pitchFamily="2" charset="2"/>
              </a:rPr>
              <a:t> gen (DNA) </a:t>
            </a:r>
            <a:r>
              <a:rPr lang="en-US" dirty="0" err="1" smtClean="0">
                <a:cs typeface="Arial" charset="0"/>
                <a:sym typeface="Wingdings" pitchFamily="2" charset="2"/>
              </a:rPr>
              <a:t>menggunakan</a:t>
            </a:r>
            <a:r>
              <a:rPr lang="en-US" dirty="0" smtClean="0"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cs typeface="Arial" charset="0"/>
                <a:sym typeface="Wingdings" pitchFamily="2" charset="2"/>
              </a:rPr>
              <a:t>reaksi</a:t>
            </a:r>
            <a:r>
              <a:rPr lang="en-US" dirty="0" smtClean="0"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cs typeface="Arial" charset="0"/>
                <a:sym typeface="Wingdings" pitchFamily="2" charset="2"/>
              </a:rPr>
              <a:t>berantai</a:t>
            </a:r>
            <a:r>
              <a:rPr lang="en-US" dirty="0" smtClean="0">
                <a:cs typeface="Arial" charset="0"/>
                <a:sym typeface="Wingdings" pitchFamily="2" charset="2"/>
              </a:rPr>
              <a:t> </a:t>
            </a:r>
          </a:p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dirty="0" err="1" smtClean="0">
                <a:cs typeface="Arial" charset="0"/>
                <a:sym typeface="Wingdings" pitchFamily="2" charset="2"/>
              </a:rPr>
              <a:t>Dibantu</a:t>
            </a:r>
            <a:r>
              <a:rPr lang="en-US" dirty="0" smtClean="0"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cs typeface="Arial" charset="0"/>
                <a:sym typeface="Wingdings" pitchFamily="2" charset="2"/>
              </a:rPr>
              <a:t>oleh</a:t>
            </a:r>
            <a:r>
              <a:rPr lang="en-US" dirty="0" smtClean="0"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cs typeface="Arial" charset="0"/>
                <a:sym typeface="Wingdings" pitchFamily="2" charset="2"/>
              </a:rPr>
              <a:t>enzim</a:t>
            </a:r>
            <a:r>
              <a:rPr lang="en-US" dirty="0" smtClean="0">
                <a:cs typeface="Arial" charset="0"/>
                <a:sym typeface="Wingdings" pitchFamily="2" charset="2"/>
              </a:rPr>
              <a:t> DNA </a:t>
            </a:r>
            <a:r>
              <a:rPr lang="en-US" dirty="0" err="1" smtClean="0">
                <a:cs typeface="Arial" charset="0"/>
                <a:sym typeface="Wingdings" pitchFamily="2" charset="2"/>
              </a:rPr>
              <a:t>polimerase</a:t>
            </a:r>
            <a:endParaRPr lang="en-US" dirty="0" smtClean="0">
              <a:cs typeface="Arial" charset="0"/>
              <a:sym typeface="Wingdings" pitchFamily="2" charset="2"/>
            </a:endParaRPr>
          </a:p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dirty="0" err="1" smtClean="0">
                <a:cs typeface="Arial" charset="0"/>
                <a:sym typeface="Wingdings" pitchFamily="2" charset="2"/>
              </a:rPr>
              <a:t>Memerlukan</a:t>
            </a:r>
            <a:r>
              <a:rPr lang="en-US" dirty="0" smtClean="0">
                <a:cs typeface="Arial" charset="0"/>
                <a:sym typeface="Wingdings" pitchFamily="2" charset="2"/>
              </a:rPr>
              <a:t> primer  DNA </a:t>
            </a:r>
            <a:r>
              <a:rPr lang="en-US" dirty="0" err="1" smtClean="0">
                <a:cs typeface="Arial" charset="0"/>
                <a:sym typeface="Wingdings" pitchFamily="2" charset="2"/>
              </a:rPr>
              <a:t>spesifik</a:t>
            </a:r>
            <a:r>
              <a:rPr lang="en-US" dirty="0" smtClean="0"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cs typeface="Arial" charset="0"/>
                <a:sym typeface="Wingdings" pitchFamily="2" charset="2"/>
              </a:rPr>
              <a:t>dengan</a:t>
            </a:r>
            <a:r>
              <a:rPr lang="en-US" dirty="0" smtClean="0"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cs typeface="Arial" charset="0"/>
                <a:sym typeface="Wingdings" pitchFamily="2" charset="2"/>
              </a:rPr>
              <a:t>panjang</a:t>
            </a:r>
            <a:r>
              <a:rPr lang="en-US" dirty="0" smtClean="0">
                <a:cs typeface="Arial" charset="0"/>
                <a:sym typeface="Wingdings" pitchFamily="2" charset="2"/>
              </a:rPr>
              <a:t> 18-24 </a:t>
            </a:r>
            <a:r>
              <a:rPr lang="en-US" dirty="0" err="1" smtClean="0">
                <a:cs typeface="Arial" charset="0"/>
                <a:sym typeface="Wingdings" pitchFamily="2" charset="2"/>
              </a:rPr>
              <a:t>pb</a:t>
            </a:r>
            <a:endParaRPr lang="en-US" dirty="0">
              <a:cs typeface="Arial" charset="0"/>
              <a:sym typeface="Wingdings" pitchFamily="2" charset="2"/>
            </a:endParaRPr>
          </a:p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dirty="0" err="1" smtClean="0">
                <a:cs typeface="Arial" charset="0"/>
                <a:sym typeface="Wingdings" pitchFamily="2" charset="2"/>
              </a:rPr>
              <a:t>Terdiri</a:t>
            </a:r>
            <a:r>
              <a:rPr lang="en-US" dirty="0" smtClean="0"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cs typeface="Arial" charset="0"/>
                <a:sym typeface="Wingdings" pitchFamily="2" charset="2"/>
              </a:rPr>
              <a:t>dari</a:t>
            </a:r>
            <a:r>
              <a:rPr lang="en-US" dirty="0" smtClean="0">
                <a:cs typeface="Arial" charset="0"/>
                <a:sym typeface="Wingdings" pitchFamily="2" charset="2"/>
              </a:rPr>
              <a:t> 3 </a:t>
            </a:r>
            <a:r>
              <a:rPr lang="en-US" dirty="0" err="1" smtClean="0">
                <a:cs typeface="Arial" charset="0"/>
                <a:sym typeface="Wingdings" pitchFamily="2" charset="2"/>
              </a:rPr>
              <a:t>tahap</a:t>
            </a:r>
            <a:r>
              <a:rPr lang="en-US" dirty="0" smtClean="0">
                <a:cs typeface="Arial" charset="0"/>
                <a:sym typeface="Wingdings" pitchFamily="2" charset="2"/>
              </a:rPr>
              <a:t> :</a:t>
            </a:r>
          </a:p>
          <a:p>
            <a:pPr marL="742950" lvl="2" indent="-342900">
              <a:defRPr/>
            </a:pPr>
            <a:r>
              <a:rPr lang="en-US" dirty="0" err="1" smtClean="0">
                <a:cs typeface="Arial" charset="0"/>
                <a:sym typeface="Wingdings" pitchFamily="2" charset="2"/>
              </a:rPr>
              <a:t>Denaturasi</a:t>
            </a:r>
            <a:r>
              <a:rPr lang="en-US" dirty="0" smtClean="0">
                <a:cs typeface="Arial" charset="0"/>
                <a:sym typeface="Wingdings" pitchFamily="2" charset="2"/>
              </a:rPr>
              <a:t>  </a:t>
            </a:r>
            <a:r>
              <a:rPr lang="en-US" dirty="0" err="1" smtClean="0">
                <a:cs typeface="Arial" charset="0"/>
                <a:sym typeface="Wingdings" pitchFamily="2" charset="2"/>
              </a:rPr>
              <a:t>pemisahan</a:t>
            </a:r>
            <a:r>
              <a:rPr lang="en-US" dirty="0" smtClean="0"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cs typeface="Arial" charset="0"/>
                <a:sym typeface="Wingdings" pitchFamily="2" charset="2"/>
              </a:rPr>
              <a:t>untai</a:t>
            </a:r>
            <a:r>
              <a:rPr lang="en-US" dirty="0" smtClean="0"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cs typeface="Arial" charset="0"/>
                <a:sym typeface="Wingdings" pitchFamily="2" charset="2"/>
              </a:rPr>
              <a:t>ganda</a:t>
            </a:r>
            <a:r>
              <a:rPr lang="en-US" dirty="0" smtClean="0">
                <a:cs typeface="Arial" charset="0"/>
                <a:sym typeface="Wingdings" pitchFamily="2" charset="2"/>
              </a:rPr>
              <a:t> DNA</a:t>
            </a:r>
          </a:p>
          <a:p>
            <a:pPr marL="742950" lvl="2" indent="-342900">
              <a:defRPr/>
            </a:pPr>
            <a:r>
              <a:rPr lang="en-US" i="1" dirty="0" smtClean="0">
                <a:cs typeface="Arial" charset="0"/>
                <a:sym typeface="Wingdings" pitchFamily="2" charset="2"/>
              </a:rPr>
              <a:t>Annealing</a:t>
            </a:r>
            <a:r>
              <a:rPr lang="en-US" dirty="0" smtClean="0">
                <a:cs typeface="Arial" charset="0"/>
                <a:sym typeface="Wingdings" pitchFamily="2" charset="2"/>
              </a:rPr>
              <a:t>  </a:t>
            </a:r>
            <a:r>
              <a:rPr lang="en-US" dirty="0" err="1" smtClean="0">
                <a:cs typeface="Arial" charset="0"/>
                <a:sym typeface="Wingdings" pitchFamily="2" charset="2"/>
              </a:rPr>
              <a:t>penempelan</a:t>
            </a:r>
            <a:r>
              <a:rPr lang="en-US" dirty="0" smtClean="0">
                <a:cs typeface="Arial" charset="0"/>
                <a:sym typeface="Wingdings" pitchFamily="2" charset="2"/>
              </a:rPr>
              <a:t> primer </a:t>
            </a:r>
            <a:r>
              <a:rPr lang="en-US" dirty="0" err="1" smtClean="0">
                <a:cs typeface="Arial" charset="0"/>
                <a:sym typeface="Wingdings" pitchFamily="2" charset="2"/>
              </a:rPr>
              <a:t>pada</a:t>
            </a:r>
            <a:r>
              <a:rPr lang="en-US" dirty="0" smtClean="0">
                <a:cs typeface="Arial" charset="0"/>
                <a:sym typeface="Wingdings" pitchFamily="2" charset="2"/>
              </a:rPr>
              <a:t> DNA </a:t>
            </a:r>
          </a:p>
          <a:p>
            <a:pPr marL="742950" lvl="2" indent="-342900">
              <a:defRPr/>
            </a:pPr>
            <a:r>
              <a:rPr lang="en-US" dirty="0" err="1" smtClean="0">
                <a:cs typeface="Arial" charset="0"/>
                <a:sym typeface="Wingdings" pitchFamily="2" charset="2"/>
              </a:rPr>
              <a:t>Elongasi</a:t>
            </a:r>
            <a:r>
              <a:rPr lang="en-US" dirty="0" smtClean="0">
                <a:cs typeface="Arial" charset="0"/>
                <a:sym typeface="Wingdings" pitchFamily="2" charset="2"/>
              </a:rPr>
              <a:t>  </a:t>
            </a:r>
            <a:r>
              <a:rPr lang="en-US" dirty="0" err="1" smtClean="0">
                <a:cs typeface="Arial" charset="0"/>
                <a:sym typeface="Wingdings" pitchFamily="2" charset="2"/>
              </a:rPr>
              <a:t>pembentukan</a:t>
            </a:r>
            <a:r>
              <a:rPr lang="en-US" dirty="0" smtClean="0">
                <a:cs typeface="Arial" charset="0"/>
                <a:sym typeface="Wingdings" pitchFamily="2" charset="2"/>
              </a:rPr>
              <a:t> DNA/gen </a:t>
            </a:r>
            <a:r>
              <a:rPr lang="en-US" dirty="0" err="1" smtClean="0">
                <a:cs typeface="Arial" charset="0"/>
                <a:sym typeface="Wingdings" pitchFamily="2" charset="2"/>
              </a:rPr>
              <a:t>baru</a:t>
            </a:r>
            <a:endParaRPr lang="en-US" dirty="0" smtClean="0">
              <a:cs typeface="Arial" charset="0"/>
              <a:sym typeface="Wingdings" pitchFamily="2" charset="2"/>
            </a:endParaRPr>
          </a:p>
          <a:p>
            <a:pPr marL="0" lvl="1" indent="0">
              <a:buNone/>
              <a:defRPr/>
            </a:pPr>
            <a:endParaRPr lang="en-US" sz="2200" dirty="0" smtClean="0">
              <a:latin typeface="Arial" charset="0"/>
              <a:cs typeface="Arial" charset="0"/>
              <a:sym typeface="Wingdings" pitchFamily="2" charset="2"/>
            </a:endParaRPr>
          </a:p>
          <a:p>
            <a:pPr marL="0" lvl="1" indent="0">
              <a:buNone/>
              <a:defRPr/>
            </a:pPr>
            <a:endParaRPr lang="en-US" sz="2200" dirty="0">
              <a:latin typeface="Arial" charset="0"/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1973348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0"/>
            <a:ext cx="3124200" cy="23622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Tahapan</a:t>
            </a:r>
            <a:r>
              <a:rPr lang="en-US" dirty="0" smtClean="0"/>
              <a:t> PCR</a:t>
            </a:r>
          </a:p>
          <a:p>
            <a:pPr marL="514350" indent="-514350">
              <a:buAutoNum type="alphaUcParenBoth"/>
            </a:pPr>
            <a:r>
              <a:rPr lang="en-US" dirty="0" err="1" smtClean="0"/>
              <a:t>Denaturasi</a:t>
            </a:r>
            <a:endParaRPr lang="en-US" dirty="0" smtClean="0"/>
          </a:p>
          <a:p>
            <a:pPr marL="514350" indent="-514350">
              <a:buAutoNum type="alphaUcParenBoth"/>
            </a:pPr>
            <a:r>
              <a:rPr lang="en-US" i="1" dirty="0" smtClean="0"/>
              <a:t>Annealing</a:t>
            </a:r>
          </a:p>
          <a:p>
            <a:pPr marL="514350" indent="-514350">
              <a:buAutoNum type="alphaUcParenBoth"/>
            </a:pPr>
            <a:r>
              <a:rPr lang="en-US" dirty="0" err="1" smtClean="0"/>
              <a:t>Elongasi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-15240"/>
            <a:ext cx="5715000" cy="664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08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-1524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Elektroforesis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DNA </a:t>
            </a:r>
            <a:r>
              <a:rPr lang="en-US" dirty="0" err="1" smtClean="0"/>
              <a:t>atau</a:t>
            </a:r>
            <a:r>
              <a:rPr lang="en-US" dirty="0" smtClean="0"/>
              <a:t> protein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 </a:t>
            </a:r>
            <a:r>
              <a:rPr lang="en-US" dirty="0" err="1" smtClean="0"/>
              <a:t>basa</a:t>
            </a:r>
            <a:r>
              <a:rPr lang="en-US" dirty="0" smtClean="0"/>
              <a:t> (DNA)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molekulnya</a:t>
            </a:r>
            <a:r>
              <a:rPr lang="en-US" dirty="0" smtClean="0"/>
              <a:t> (protein)</a:t>
            </a:r>
          </a:p>
          <a:p>
            <a:r>
              <a:rPr lang="en-US" dirty="0" err="1" smtClean="0"/>
              <a:t>Memanfaatkan</a:t>
            </a:r>
            <a:r>
              <a:rPr lang="en-US" dirty="0" smtClean="0"/>
              <a:t> </a:t>
            </a:r>
            <a:r>
              <a:rPr lang="en-US" dirty="0" err="1" smtClean="0"/>
              <a:t>muatan</a:t>
            </a:r>
            <a:r>
              <a:rPr lang="en-US" dirty="0" smtClean="0"/>
              <a:t> </a:t>
            </a:r>
            <a:r>
              <a:rPr lang="en-US" dirty="0" err="1" smtClean="0"/>
              <a:t>negatif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DNA </a:t>
            </a:r>
            <a:r>
              <a:rPr lang="en-US" dirty="0" err="1" smtClean="0"/>
              <a:t>atau</a:t>
            </a:r>
            <a:r>
              <a:rPr lang="en-US" dirty="0" smtClean="0"/>
              <a:t> protein</a:t>
            </a:r>
          </a:p>
          <a:p>
            <a:r>
              <a:rPr lang="en-US" dirty="0" err="1" smtClean="0"/>
              <a:t>Pada</a:t>
            </a:r>
            <a:r>
              <a:rPr lang="en-US" dirty="0" smtClean="0"/>
              <a:t> protein </a:t>
            </a:r>
            <a:r>
              <a:rPr lang="en-US" dirty="0" err="1" smtClean="0"/>
              <a:t>dinamakan</a:t>
            </a:r>
            <a:r>
              <a:rPr lang="en-US" dirty="0" smtClean="0"/>
              <a:t> SDS-PAGE (</a:t>
            </a:r>
            <a:r>
              <a:rPr lang="en-US" i="1" dirty="0" smtClean="0"/>
              <a:t>Sodium Dodecyl Sulfate Polyacrylamide Gel Electrophoresis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7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-1524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Restriksi</a:t>
            </a:r>
            <a:r>
              <a:rPr lang="en-US" dirty="0" smtClean="0"/>
              <a:t>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marL="285750" lvl="1"/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pemotongan</a:t>
            </a:r>
            <a:r>
              <a:rPr lang="en-US" dirty="0" smtClean="0"/>
              <a:t> DNA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enzim</a:t>
            </a:r>
            <a:r>
              <a:rPr lang="en-US" dirty="0" smtClean="0"/>
              <a:t> DNA </a:t>
            </a:r>
            <a:r>
              <a:rPr lang="en-US" dirty="0" err="1" smtClean="0"/>
              <a:t>restriksi</a:t>
            </a:r>
            <a:endParaRPr lang="en-US" dirty="0" smtClean="0"/>
          </a:p>
          <a:p>
            <a:pPr marL="285750" lvl="1"/>
            <a:r>
              <a:rPr lang="en-US" dirty="0" smtClean="0"/>
              <a:t>Ada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macam</a:t>
            </a:r>
            <a:r>
              <a:rPr lang="en-US" dirty="0" smtClean="0"/>
              <a:t> </a:t>
            </a:r>
            <a:r>
              <a:rPr lang="en-US" dirty="0" err="1" smtClean="0"/>
              <a:t>enzim</a:t>
            </a:r>
            <a:r>
              <a:rPr lang="en-US" dirty="0" smtClean="0"/>
              <a:t> DNA </a:t>
            </a:r>
            <a:r>
              <a:rPr lang="en-US" dirty="0" err="1" smtClean="0"/>
              <a:t>restriksi</a:t>
            </a:r>
            <a:r>
              <a:rPr lang="en-US" dirty="0" smtClean="0"/>
              <a:t> </a:t>
            </a:r>
            <a:r>
              <a:rPr lang="en-US" dirty="0" err="1" smtClean="0"/>
              <a:t>endonuklease</a:t>
            </a:r>
            <a:r>
              <a:rPr lang="en-US" dirty="0" smtClean="0"/>
              <a:t>, </a:t>
            </a:r>
            <a:r>
              <a:rPr lang="en-US" dirty="0" err="1" smtClean="0"/>
              <a:t>contohnya</a:t>
            </a:r>
            <a:r>
              <a:rPr lang="en-US" dirty="0" smtClean="0"/>
              <a:t> </a:t>
            </a:r>
            <a:r>
              <a:rPr lang="en-US" i="1" dirty="0" err="1" smtClean="0"/>
              <a:t>BamHI</a:t>
            </a:r>
            <a:r>
              <a:rPr lang="en-US" i="1" dirty="0" smtClean="0"/>
              <a:t>, </a:t>
            </a:r>
            <a:r>
              <a:rPr lang="en-US" i="1" dirty="0" err="1" smtClean="0"/>
              <a:t>SalI</a:t>
            </a:r>
            <a:r>
              <a:rPr lang="en-US" i="1" dirty="0" smtClean="0"/>
              <a:t>, </a:t>
            </a:r>
            <a:r>
              <a:rPr lang="en-US" i="1" dirty="0" err="1" smtClean="0"/>
              <a:t>XhoI</a:t>
            </a:r>
            <a:r>
              <a:rPr lang="en-US" dirty="0"/>
              <a:t> </a:t>
            </a:r>
            <a:r>
              <a:rPr lang="en-US" dirty="0" err="1" smtClean="0"/>
              <a:t>dll</a:t>
            </a:r>
            <a:endParaRPr lang="en-US" dirty="0" smtClean="0"/>
          </a:p>
          <a:p>
            <a:pPr marL="285750" lvl="1"/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enzim</a:t>
            </a:r>
            <a:r>
              <a:rPr lang="en-US" dirty="0" smtClean="0"/>
              <a:t> </a:t>
            </a:r>
            <a:r>
              <a:rPr lang="en-US" dirty="0" err="1" smtClean="0"/>
              <a:t>spesifik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genetik</a:t>
            </a:r>
            <a:r>
              <a:rPr lang="en-US" dirty="0" smtClean="0"/>
              <a:t> DNA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misal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i="1" dirty="0" err="1" smtClean="0">
                <a:sym typeface="Wingdings" pitchFamily="2" charset="2"/>
              </a:rPr>
              <a:t>BamHI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hanya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memotong</a:t>
            </a:r>
            <a:r>
              <a:rPr lang="en-US" dirty="0" smtClean="0">
                <a:sym typeface="Wingdings" pitchFamily="2" charset="2"/>
              </a:rPr>
              <a:t> DNA </a:t>
            </a:r>
            <a:r>
              <a:rPr lang="en-US" dirty="0" err="1" smtClean="0">
                <a:sym typeface="Wingdings" pitchFamily="2" charset="2"/>
              </a:rPr>
              <a:t>dengan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kode</a:t>
            </a:r>
            <a:r>
              <a:rPr lang="en-US" dirty="0" smtClean="0">
                <a:sym typeface="Wingdings" pitchFamily="2" charset="2"/>
              </a:rPr>
              <a:t> GGATCC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5143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yang </a:t>
            </a:r>
            <a:r>
              <a:rPr lang="en-US" dirty="0" err="1" smtClean="0"/>
              <a:t>Diharapkan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1652"/>
            <a:ext cx="8229600" cy="4335511"/>
          </a:xfrm>
        </p:spPr>
        <p:txBody>
          <a:bodyPr/>
          <a:lstStyle/>
          <a:p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bioteknologi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biologi</a:t>
            </a:r>
            <a:r>
              <a:rPr lang="en-US" dirty="0"/>
              <a:t> modern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73720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-1524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727" y="381000"/>
            <a:ext cx="8229600" cy="1143000"/>
          </a:xfrm>
        </p:spPr>
        <p:txBody>
          <a:bodyPr/>
          <a:lstStyle/>
          <a:p>
            <a:r>
              <a:rPr lang="en-US" dirty="0" err="1" smtClean="0"/>
              <a:t>Ligasi</a:t>
            </a:r>
            <a:r>
              <a:rPr lang="en-US" dirty="0" smtClean="0"/>
              <a:t>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Penggabungan</a:t>
            </a:r>
            <a:r>
              <a:rPr lang="en-US" dirty="0" smtClean="0"/>
              <a:t> DNA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enzim</a:t>
            </a:r>
            <a:r>
              <a:rPr lang="en-US" dirty="0" smtClean="0"/>
              <a:t> DNA ligase</a:t>
            </a:r>
          </a:p>
          <a:p>
            <a:r>
              <a:rPr lang="en-US" dirty="0" smtClean="0"/>
              <a:t>Proses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memerlukan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genetik</a:t>
            </a:r>
            <a:r>
              <a:rPr lang="en-US" dirty="0" smtClean="0"/>
              <a:t> yang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 DNA yang </a:t>
            </a:r>
            <a:r>
              <a:rPr lang="en-US" dirty="0" err="1" smtClean="0"/>
              <a:t>digabungkan</a:t>
            </a:r>
            <a:endParaRPr lang="en-US" dirty="0" smtClean="0"/>
          </a:p>
          <a:p>
            <a:r>
              <a:rPr lang="en-US" dirty="0" err="1" smtClean="0"/>
              <a:t>Bersama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restriksi</a:t>
            </a:r>
            <a:r>
              <a:rPr lang="en-US" dirty="0" smtClean="0"/>
              <a:t> DNA, proses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berperan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kloning</a:t>
            </a:r>
            <a:r>
              <a:rPr lang="en-US" dirty="0" smtClean="0"/>
              <a:t> gen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29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Kloning</a:t>
            </a:r>
            <a:r>
              <a:rPr lang="en-US" dirty="0" smtClean="0"/>
              <a:t> 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dirty="0" err="1" smtClean="0"/>
              <a:t>Memasukkan</a:t>
            </a:r>
            <a:r>
              <a:rPr lang="en-US" dirty="0" smtClean="0"/>
              <a:t> gen yang </a:t>
            </a:r>
            <a:r>
              <a:rPr lang="en-US" dirty="0" err="1" smtClean="0"/>
              <a:t>diinginkan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DNA </a:t>
            </a:r>
            <a:r>
              <a:rPr lang="en-US" dirty="0" err="1" smtClean="0"/>
              <a:t>vektor</a:t>
            </a:r>
            <a:r>
              <a:rPr lang="en-US" dirty="0" smtClean="0"/>
              <a:t> (plasmid),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diperbanyak</a:t>
            </a:r>
            <a:r>
              <a:rPr lang="en-US" dirty="0" smtClean="0"/>
              <a:t> di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endParaRPr lang="en-US" dirty="0" smtClean="0"/>
          </a:p>
          <a:p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didapatkan</a:t>
            </a:r>
            <a:r>
              <a:rPr lang="en-US" dirty="0" smtClean="0"/>
              <a:t> protein </a:t>
            </a:r>
            <a:r>
              <a:rPr lang="en-US" dirty="0" err="1" smtClean="0"/>
              <a:t>tertentu</a:t>
            </a:r>
            <a:r>
              <a:rPr lang="en-US" dirty="0" smtClean="0"/>
              <a:t> yang </a:t>
            </a:r>
            <a:r>
              <a:rPr lang="en-US" dirty="0" err="1" smtClean="0"/>
              <a:t>diinginkan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25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90600"/>
          </a:xfrm>
        </p:spPr>
        <p:txBody>
          <a:bodyPr/>
          <a:lstStyle/>
          <a:p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kloning</a:t>
            </a:r>
            <a:r>
              <a:rPr lang="en-US" dirty="0" smtClean="0"/>
              <a:t> 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19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8" y="1981200"/>
            <a:ext cx="6896887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11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kloning</a:t>
            </a:r>
            <a:r>
              <a:rPr lang="en-US" dirty="0" smtClean="0"/>
              <a:t> 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protein </a:t>
            </a:r>
            <a:r>
              <a:rPr lang="en-US" dirty="0" err="1" smtClean="0"/>
              <a:t>rekombinan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produksi</a:t>
            </a:r>
            <a:r>
              <a:rPr lang="en-US" dirty="0" smtClean="0">
                <a:sym typeface="Wingdings" pitchFamily="2" charset="2"/>
              </a:rPr>
              <a:t> insulin </a:t>
            </a:r>
            <a:r>
              <a:rPr lang="en-US" dirty="0" err="1" smtClean="0">
                <a:sym typeface="Wingdings" pitchFamily="2" charset="2"/>
              </a:rPr>
              <a:t>bagi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penderita</a:t>
            </a:r>
            <a:r>
              <a:rPr lang="en-US" dirty="0" smtClean="0">
                <a:sym typeface="Wingdings" pitchFamily="2" charset="2"/>
              </a:rPr>
              <a:t> diabetes</a:t>
            </a:r>
          </a:p>
          <a:p>
            <a:r>
              <a:rPr lang="en-US" dirty="0" err="1" smtClean="0">
                <a:sym typeface="Wingdings" pitchFamily="2" charset="2"/>
              </a:rPr>
              <a:t>Untuk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produksi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vaksin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dirty="0" err="1" smtClean="0">
                <a:sym typeface="Wingdings" pitchFamily="2" charset="2"/>
              </a:rPr>
              <a:t>vaksin</a:t>
            </a:r>
            <a:r>
              <a:rPr lang="en-US" dirty="0" smtClean="0">
                <a:sym typeface="Wingdings" pitchFamily="2" charset="2"/>
              </a:rPr>
              <a:t> Hepatitis B, </a:t>
            </a:r>
            <a:r>
              <a:rPr lang="en-US" dirty="0" err="1" smtClean="0">
                <a:sym typeface="Wingdings" pitchFamily="2" charset="2"/>
              </a:rPr>
              <a:t>vaksin</a:t>
            </a:r>
            <a:r>
              <a:rPr lang="en-US" dirty="0" smtClean="0">
                <a:sym typeface="Wingdings" pitchFamily="2" charset="2"/>
              </a:rPr>
              <a:t> influenza</a:t>
            </a:r>
          </a:p>
          <a:p>
            <a:r>
              <a:rPr lang="en-US" dirty="0" smtClean="0">
                <a:sym typeface="Wingdings" pitchFamily="2" charset="2"/>
              </a:rPr>
              <a:t>Diagnosis </a:t>
            </a:r>
            <a:r>
              <a:rPr lang="en-US" dirty="0" err="1" smtClean="0">
                <a:sym typeface="Wingdings" pitchFamily="2" charset="2"/>
              </a:rPr>
              <a:t>beberapa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penyakit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diturunkan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dari</a:t>
            </a:r>
            <a:r>
              <a:rPr lang="en-US" dirty="0" smtClean="0">
                <a:sym typeface="Wingdings" pitchFamily="2" charset="2"/>
              </a:rPr>
              <a:t> orang </a:t>
            </a:r>
            <a:r>
              <a:rPr lang="en-US" dirty="0" err="1" smtClean="0">
                <a:sym typeface="Wingdings" pitchFamily="2" charset="2"/>
              </a:rPr>
              <a:t>tua</a:t>
            </a:r>
            <a:r>
              <a:rPr lang="en-US" dirty="0" smtClean="0">
                <a:sym typeface="Wingdings" pitchFamily="2" charset="2"/>
              </a:rPr>
              <a:t> </a:t>
            </a:r>
          </a:p>
          <a:p>
            <a:r>
              <a:rPr lang="en-US" dirty="0" err="1" smtClean="0">
                <a:sym typeface="Wingdings" pitchFamily="2" charset="2"/>
              </a:rPr>
              <a:t>Forensik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Produksi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antibiotik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baru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04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punca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punca</a:t>
            </a:r>
            <a:r>
              <a:rPr lang="en-US" dirty="0" smtClean="0"/>
              <a:t> (stem cells)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berdiferensiasi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,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organ </a:t>
            </a:r>
            <a:r>
              <a:rPr lang="en-US" dirty="0" err="1" smtClean="0"/>
              <a:t>tertentu</a:t>
            </a:r>
            <a:r>
              <a:rPr lang="en-US" dirty="0" smtClean="0"/>
              <a:t>  </a:t>
            </a:r>
          </a:p>
          <a:p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punca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dikembangkan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perbaikan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luka</a:t>
            </a:r>
            <a:r>
              <a:rPr lang="en-US" dirty="0" smtClean="0"/>
              <a:t> (trauma)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81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punca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44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punca</a:t>
            </a:r>
            <a:r>
              <a:rPr lang="en-US" dirty="0" smtClean="0"/>
              <a:t> </a:t>
            </a:r>
            <a:r>
              <a:rPr lang="en-US" dirty="0" err="1" smtClean="0"/>
              <a:t>embrionik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berasal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dari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embrio</a:t>
            </a:r>
            <a:r>
              <a:rPr lang="en-US" dirty="0">
                <a:sym typeface="Wingdings" pitchFamily="2" charset="2"/>
              </a:rPr>
              <a:t> (</a:t>
            </a:r>
            <a:r>
              <a:rPr lang="en-US" dirty="0" err="1">
                <a:sym typeface="Wingdings" pitchFamily="2" charset="2"/>
              </a:rPr>
              <a:t>tahap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blastosis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dirty="0" err="1">
                <a:sym typeface="Wingdings" pitchFamily="2" charset="2"/>
              </a:rPr>
              <a:t>usia</a:t>
            </a:r>
            <a:r>
              <a:rPr lang="en-US" dirty="0">
                <a:sym typeface="Wingdings" pitchFamily="2" charset="2"/>
              </a:rPr>
              <a:t> 3-5 </a:t>
            </a:r>
            <a:r>
              <a:rPr lang="en-US" dirty="0" err="1">
                <a:sym typeface="Wingdings" pitchFamily="2" charset="2"/>
              </a:rPr>
              <a:t>hari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790" y="3084424"/>
            <a:ext cx="6938010" cy="37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71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punca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punca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tali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r>
              <a:rPr lang="en-US" dirty="0" smtClean="0"/>
              <a:t> (</a:t>
            </a:r>
            <a:r>
              <a:rPr lang="en-US" i="1" dirty="0" smtClean="0"/>
              <a:t>umbilical cord stem cells</a:t>
            </a:r>
            <a:r>
              <a:rPr lang="en-US" dirty="0" smtClean="0"/>
              <a:t>)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diambil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dari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tali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pusat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berpotensi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untuk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membentuk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sel-sel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darah</a:t>
            </a:r>
            <a:r>
              <a:rPr lang="en-US" dirty="0" smtClean="0">
                <a:sym typeface="Wingdings" pitchFamily="2" charset="2"/>
              </a:rPr>
              <a:t>. </a:t>
            </a:r>
            <a:r>
              <a:rPr lang="en-US" dirty="0" err="1" smtClean="0">
                <a:sym typeface="Wingdings" pitchFamily="2" charset="2"/>
              </a:rPr>
              <a:t>Dilakukan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untuk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terapi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pasien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kanker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mendapatkan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kemoterapi</a:t>
            </a:r>
            <a:r>
              <a:rPr lang="en-US" dirty="0" smtClean="0">
                <a:sym typeface="Wingdings" pitchFamily="2" charset="2"/>
              </a:rPr>
              <a:t> </a:t>
            </a:r>
            <a:endParaRPr lang="en-US" dirty="0"/>
          </a:p>
        </p:txBody>
      </p:sp>
      <p:pic>
        <p:nvPicPr>
          <p:cNvPr id="6146" name="Picture 2" descr="http://www.eurostemcell.org/sites/default/files/inline-images/Umbilicalcord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077" y="3733800"/>
            <a:ext cx="198806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72200" y="5791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eurostemcell.org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60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punca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21163"/>
          </a:xfrm>
        </p:spPr>
        <p:txBody>
          <a:bodyPr/>
          <a:lstStyle/>
          <a:p>
            <a:r>
              <a:rPr lang="en-US" b="1" dirty="0" err="1" smtClean="0">
                <a:sym typeface="Wingdings" pitchFamily="2" charset="2"/>
              </a:rPr>
              <a:t>Sel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punca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somatik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dirty="0" err="1" smtClean="0">
                <a:sym typeface="Wingdings" pitchFamily="2" charset="2"/>
              </a:rPr>
              <a:t>sekumpulan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pada</a:t>
            </a:r>
            <a:r>
              <a:rPr lang="en-US" dirty="0" smtClean="0">
                <a:sym typeface="Wingdings" pitchFamily="2" charset="2"/>
              </a:rPr>
              <a:t> organ </a:t>
            </a:r>
            <a:r>
              <a:rPr lang="en-US" dirty="0" err="1" smtClean="0">
                <a:sym typeface="Wingdings" pitchFamily="2" charset="2"/>
              </a:rPr>
              <a:t>tertentu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masih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bisa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berdiferensiasi</a:t>
            </a:r>
            <a:endParaRPr lang="en-US" dirty="0" smtClean="0">
              <a:sym typeface="Wingdings" pitchFamily="2" charset="2"/>
            </a:endParaRPr>
          </a:p>
          <a:p>
            <a:endParaRPr lang="en-US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121" y="2743200"/>
            <a:ext cx="3809129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74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punca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i="1" dirty="0" smtClean="0">
                <a:sym typeface="Wingdings" pitchFamily="2" charset="2"/>
              </a:rPr>
              <a:t>Induced Pluripotent Stem Cells </a:t>
            </a:r>
            <a:r>
              <a:rPr lang="en-US" sz="2800" b="1" dirty="0" smtClean="0">
                <a:sym typeface="Wingdings" pitchFamily="2" charset="2"/>
              </a:rPr>
              <a:t>(</a:t>
            </a:r>
            <a:r>
              <a:rPr lang="en-US" sz="2800" b="1" dirty="0" err="1" smtClean="0">
                <a:sym typeface="Wingdings" pitchFamily="2" charset="2"/>
              </a:rPr>
              <a:t>iPSCs</a:t>
            </a:r>
            <a:r>
              <a:rPr lang="en-US" sz="2800" b="1" dirty="0" smtClean="0">
                <a:sym typeface="Wingdings" pitchFamily="2" charset="2"/>
              </a:rPr>
              <a:t>) 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err="1" smtClean="0">
                <a:sym typeface="Wingdings" pitchFamily="2" charset="2"/>
              </a:rPr>
              <a:t>sel</a:t>
            </a:r>
            <a:r>
              <a:rPr lang="en-US" sz="2800" dirty="0" smtClean="0">
                <a:sym typeface="Wingdings" pitchFamily="2" charset="2"/>
              </a:rPr>
              <a:t> “</a:t>
            </a:r>
            <a:r>
              <a:rPr lang="en-US" sz="2800" dirty="0" err="1" smtClean="0">
                <a:sym typeface="Wingdings" pitchFamily="2" charset="2"/>
              </a:rPr>
              <a:t>dewasa</a:t>
            </a:r>
            <a:r>
              <a:rPr lang="en-US" sz="2800" dirty="0" smtClean="0">
                <a:sym typeface="Wingdings" pitchFamily="2" charset="2"/>
              </a:rPr>
              <a:t>” yang </a:t>
            </a:r>
            <a:r>
              <a:rPr lang="en-US" sz="2800" dirty="0" err="1" smtClean="0">
                <a:sym typeface="Wingdings" pitchFamily="2" charset="2"/>
              </a:rPr>
              <a:t>diprogram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kembali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sehingga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masih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bisa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berdiferensiasi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menjadi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sel-sel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tertentu</a:t>
            </a:r>
            <a:endParaRPr lang="en-US" sz="2800" dirty="0" smtClean="0"/>
          </a:p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027" y="3027045"/>
            <a:ext cx="6477000" cy="3853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64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67610" y="2967335"/>
            <a:ext cx="28087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Tugas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??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101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685800"/>
            <a:ext cx="8229600" cy="1143000"/>
          </a:xfrm>
        </p:spPr>
        <p:txBody>
          <a:bodyPr/>
          <a:lstStyle/>
          <a:p>
            <a:r>
              <a:rPr lang="en-US" dirty="0" err="1" smtClean="0"/>
              <a:t>Biologi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5837"/>
            <a:ext cx="8229600" cy="3078163"/>
          </a:xfrm>
        </p:spPr>
        <p:txBody>
          <a:bodyPr>
            <a:normAutofit/>
          </a:bodyPr>
          <a:lstStyle/>
          <a:p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yang </a:t>
            </a:r>
            <a:r>
              <a:rPr lang="en-US" dirty="0" err="1" smtClean="0"/>
              <a:t>mempelajari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makhluk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err="1" smtClean="0"/>
              <a:t>Struktur</a:t>
            </a:r>
            <a:r>
              <a:rPr lang="en-US" dirty="0" smtClean="0"/>
              <a:t>, </a:t>
            </a:r>
            <a:r>
              <a:rPr lang="en-US" dirty="0" err="1" smtClean="0"/>
              <a:t>fungsi</a:t>
            </a:r>
            <a:r>
              <a:rPr lang="en-US" dirty="0" smtClean="0"/>
              <a:t>, </a:t>
            </a:r>
            <a:r>
              <a:rPr lang="en-US" dirty="0" err="1" smtClean="0"/>
              <a:t>evolusi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ekosistemnya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847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Biologi</a:t>
            </a:r>
            <a:r>
              <a:rPr lang="en-US" dirty="0" smtClean="0"/>
              <a:t> di era modern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dirty="0" err="1" smtClean="0"/>
              <a:t>Biologi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era modern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bersinergi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lain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mempelajari</a:t>
            </a:r>
            <a:r>
              <a:rPr lang="en-US" dirty="0" smtClean="0"/>
              <a:t> </a:t>
            </a:r>
            <a:r>
              <a:rPr lang="en-US" dirty="0" err="1" smtClean="0"/>
              <a:t>makhluk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yang </a:t>
            </a:r>
            <a:r>
              <a:rPr lang="en-US" dirty="0" err="1" smtClean="0"/>
              <a:t>mempengaruhinya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617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5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62913" cy="9144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 smtClean="0">
                <a:latin typeface="Arial" charset="0"/>
                <a:cs typeface="Arial" charset="0"/>
              </a:rPr>
              <a:t>Beberapa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latin typeface="Arial" charset="0"/>
                <a:cs typeface="Arial" charset="0"/>
              </a:rPr>
              <a:t>cabang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latin typeface="Arial" charset="0"/>
                <a:cs typeface="Arial" charset="0"/>
              </a:rPr>
              <a:t>ilmu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latin typeface="Arial" charset="0"/>
                <a:cs typeface="Arial" charset="0"/>
              </a:rPr>
              <a:t>biologi</a:t>
            </a:r>
            <a:endParaRPr lang="en-US" sz="3600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7243861"/>
              </p:ext>
            </p:extLst>
          </p:nvPr>
        </p:nvGraphicFramePr>
        <p:xfrm>
          <a:off x="152400" y="1600200"/>
          <a:ext cx="8915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162831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" y="-3597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820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Biokimia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yang </a:t>
            </a:r>
            <a:r>
              <a:rPr lang="en-US" dirty="0" err="1" smtClean="0"/>
              <a:t>mempelajari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proses-proses </a:t>
            </a:r>
            <a:r>
              <a:rPr lang="en-US" dirty="0" err="1" smtClean="0"/>
              <a:t>kimia</a:t>
            </a:r>
            <a:r>
              <a:rPr lang="en-US" dirty="0" smtClean="0"/>
              <a:t> di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makhluk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endParaRPr lang="en-US" dirty="0" smtClean="0"/>
          </a:p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perpaduan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biologi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endParaRPr lang="en-US" dirty="0" smtClean="0"/>
          </a:p>
          <a:p>
            <a:r>
              <a:rPr lang="en-US" dirty="0" err="1" smtClean="0"/>
              <a:t>Mempelajari</a:t>
            </a:r>
            <a:r>
              <a:rPr lang="en-US" dirty="0" smtClean="0"/>
              <a:t> proses </a:t>
            </a:r>
            <a:r>
              <a:rPr lang="en-US" dirty="0" err="1" smtClean="0"/>
              <a:t>kimia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molekul</a:t>
            </a:r>
            <a:r>
              <a:rPr lang="en-US" dirty="0" smtClean="0"/>
              <a:t>, </a:t>
            </a:r>
            <a:r>
              <a:rPr lang="en-US" dirty="0" err="1" smtClean="0"/>
              <a:t>mempelajari</a:t>
            </a:r>
            <a:r>
              <a:rPr lang="en-US" dirty="0" smtClean="0"/>
              <a:t> </a:t>
            </a:r>
            <a:r>
              <a:rPr lang="en-US" dirty="0" err="1" smtClean="0"/>
              <a:t>molekul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(</a:t>
            </a:r>
            <a:r>
              <a:rPr lang="en-US" dirty="0" err="1" smtClean="0"/>
              <a:t>protein,lipid,karbohidrat</a:t>
            </a:r>
            <a:r>
              <a:rPr lang="en-US" dirty="0" smtClean="0"/>
              <a:t>),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8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biokimia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/>
          </a:bodyPr>
          <a:lstStyle/>
          <a:p>
            <a:pPr marL="285750" lvl="1">
              <a:buFont typeface="Arial" pitchFamily="34" charset="0"/>
              <a:buChar char="•"/>
            </a:pPr>
            <a:r>
              <a:rPr lang="en-US" sz="3200" dirty="0" err="1" smtClean="0"/>
              <a:t>Saat</a:t>
            </a:r>
            <a:r>
              <a:rPr lang="en-US" sz="3200" dirty="0" smtClean="0"/>
              <a:t> </a:t>
            </a:r>
            <a:r>
              <a:rPr lang="en-US" sz="3200" dirty="0" err="1" smtClean="0"/>
              <a:t>ini</a:t>
            </a:r>
            <a:r>
              <a:rPr lang="en-US" sz="3200" dirty="0" smtClean="0"/>
              <a:t> </a:t>
            </a:r>
            <a:r>
              <a:rPr lang="en-US" sz="3200" dirty="0" err="1" smtClean="0"/>
              <a:t>perkembangan</a:t>
            </a:r>
            <a:r>
              <a:rPr lang="en-US" sz="3200" dirty="0" smtClean="0"/>
              <a:t> </a:t>
            </a:r>
            <a:r>
              <a:rPr lang="en-US" sz="3200" dirty="0" err="1" smtClean="0"/>
              <a:t>biokimia</a:t>
            </a:r>
            <a:r>
              <a:rPr lang="en-US" sz="3200" dirty="0" smtClean="0"/>
              <a:t> </a:t>
            </a:r>
            <a:r>
              <a:rPr lang="en-US" sz="3200" dirty="0" err="1" smtClean="0"/>
              <a:t>berfokus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peran</a:t>
            </a:r>
            <a:r>
              <a:rPr lang="en-US" sz="3200" dirty="0" smtClean="0"/>
              <a:t> </a:t>
            </a:r>
            <a:r>
              <a:rPr lang="en-US" sz="3200" dirty="0" err="1" smtClean="0"/>
              <a:t>molekul-molekul</a:t>
            </a:r>
            <a:r>
              <a:rPr lang="en-US" sz="3200" dirty="0" smtClean="0"/>
              <a:t> </a:t>
            </a:r>
            <a:r>
              <a:rPr lang="en-US" sz="3200" dirty="0" err="1" smtClean="0"/>
              <a:t>biologi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proses </a:t>
            </a:r>
            <a:r>
              <a:rPr lang="en-US" sz="3200" dirty="0" err="1" smtClean="0"/>
              <a:t>kehidupan</a:t>
            </a:r>
            <a:r>
              <a:rPr lang="en-US" sz="3200" dirty="0" smtClean="0"/>
              <a:t> </a:t>
            </a:r>
            <a:r>
              <a:rPr lang="en-US" sz="3200" dirty="0" err="1" smtClean="0"/>
              <a:t>organisme</a:t>
            </a:r>
            <a:endParaRPr lang="en-US" sz="3200" dirty="0" smtClean="0"/>
          </a:p>
          <a:p>
            <a:pPr marL="285750" lvl="1">
              <a:buFont typeface="Arial" pitchFamily="34" charset="0"/>
              <a:buChar char="•"/>
            </a:pPr>
            <a:r>
              <a:rPr lang="en-US" sz="3200" dirty="0" err="1" smtClean="0"/>
              <a:t>Contoh</a:t>
            </a:r>
            <a:r>
              <a:rPr lang="en-US" sz="3200" dirty="0" smtClean="0"/>
              <a:t>: </a:t>
            </a:r>
            <a:r>
              <a:rPr lang="en-US" sz="3200" dirty="0" err="1" smtClean="0"/>
              <a:t>memahami</a:t>
            </a:r>
            <a:r>
              <a:rPr lang="en-US" sz="3200" dirty="0" smtClean="0"/>
              <a:t> proses </a:t>
            </a:r>
            <a:r>
              <a:rPr lang="en-US" sz="3200" dirty="0" err="1" smtClean="0"/>
              <a:t>penuaan</a:t>
            </a:r>
            <a:r>
              <a:rPr lang="en-US" sz="3200" dirty="0" smtClean="0"/>
              <a:t> </a:t>
            </a:r>
            <a:r>
              <a:rPr lang="en-US" sz="3200" dirty="0" err="1" smtClean="0"/>
              <a:t>sel</a:t>
            </a:r>
            <a:r>
              <a:rPr lang="en-US" sz="3200" dirty="0" smtClean="0"/>
              <a:t>, proses apoptosis yang </a:t>
            </a:r>
            <a:r>
              <a:rPr lang="en-US" sz="3200" dirty="0" err="1" smtClean="0"/>
              <a:t>belum</a:t>
            </a:r>
            <a:r>
              <a:rPr lang="en-US" sz="3200" dirty="0" smtClean="0"/>
              <a:t> </a:t>
            </a:r>
            <a:r>
              <a:rPr lang="en-US" sz="3200" dirty="0" err="1" smtClean="0"/>
              <a:t>seluruhnya</a:t>
            </a:r>
            <a:r>
              <a:rPr lang="en-US" sz="3200" dirty="0" smtClean="0"/>
              <a:t> </a:t>
            </a:r>
            <a:r>
              <a:rPr lang="en-US" sz="3200" dirty="0" err="1" smtClean="0"/>
              <a:t>dipahami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7479771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1487" y="762000"/>
            <a:ext cx="8229600" cy="960438"/>
          </a:xfrm>
        </p:spPr>
        <p:txBody>
          <a:bodyPr/>
          <a:lstStyle/>
          <a:p>
            <a:r>
              <a:rPr lang="en-US" dirty="0" err="1" smtClean="0"/>
              <a:t>Bioinformatika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biologi</a:t>
            </a:r>
            <a:r>
              <a:rPr lang="en-US" dirty="0" smtClean="0"/>
              <a:t> </a:t>
            </a:r>
            <a:r>
              <a:rPr lang="en-US" dirty="0" err="1" smtClean="0"/>
              <a:t>molekuler</a:t>
            </a:r>
            <a:r>
              <a:rPr lang="en-US" dirty="0" smtClean="0"/>
              <a:t> yang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penggabungan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biologi</a:t>
            </a:r>
            <a:r>
              <a:rPr lang="en-US" dirty="0" smtClean="0"/>
              <a:t>, </a:t>
            </a:r>
            <a:r>
              <a:rPr lang="en-US" dirty="0" err="1" smtClean="0"/>
              <a:t>genetika</a:t>
            </a:r>
            <a:r>
              <a:rPr lang="en-US" dirty="0" smtClean="0"/>
              <a:t>,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38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bioinformatika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Mengumpulkan</a:t>
            </a:r>
            <a:r>
              <a:rPr lang="en-US" dirty="0" smtClean="0"/>
              <a:t> data-data </a:t>
            </a:r>
            <a:r>
              <a:rPr lang="en-US" dirty="0" err="1" smtClean="0"/>
              <a:t>seperti</a:t>
            </a:r>
            <a:r>
              <a:rPr lang="en-US" dirty="0" smtClean="0"/>
              <a:t> data </a:t>
            </a:r>
            <a:r>
              <a:rPr lang="en-US" dirty="0" err="1" smtClean="0"/>
              <a:t>atau</a:t>
            </a:r>
            <a:r>
              <a:rPr lang="en-US" dirty="0" smtClean="0"/>
              <a:t> data DNA protein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bermacam-macam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analisa</a:t>
            </a:r>
            <a:r>
              <a:rPr lang="en-US" dirty="0" smtClean="0"/>
              <a:t> data-data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misalnya</a:t>
            </a:r>
            <a:r>
              <a:rPr lang="en-US" dirty="0" smtClean="0"/>
              <a:t> software PSI-BLAST yang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membandingkan</a:t>
            </a:r>
            <a:r>
              <a:rPr lang="en-US" dirty="0" smtClean="0"/>
              <a:t> protein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endParaRPr lang="en-US" dirty="0" smtClean="0"/>
          </a:p>
          <a:p>
            <a:r>
              <a:rPr lang="en-US" dirty="0" err="1" smtClean="0"/>
              <a:t>Mengolah</a:t>
            </a:r>
            <a:r>
              <a:rPr lang="en-US" dirty="0" smtClean="0"/>
              <a:t> data-data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menginterpretasikannya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biologi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78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656</Words>
  <Application>Microsoft Office PowerPoint</Application>
  <PresentationFormat>On-screen Show (4:3)</PresentationFormat>
  <Paragraphs>100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Wingdings</vt:lpstr>
      <vt:lpstr>Office Theme</vt:lpstr>
      <vt:lpstr>PowerPoint Presentation</vt:lpstr>
      <vt:lpstr>Kemampuan Akhir yang Diharapkan</vt:lpstr>
      <vt:lpstr>Biologi</vt:lpstr>
      <vt:lpstr>Biologi di era modern</vt:lpstr>
      <vt:lpstr>Beberapa cabang ilmu biologi</vt:lpstr>
      <vt:lpstr>Biokimia</vt:lpstr>
      <vt:lpstr>Perkembangan biokimia </vt:lpstr>
      <vt:lpstr>Bioinformatika</vt:lpstr>
      <vt:lpstr>Perkembangan bioinformatika</vt:lpstr>
      <vt:lpstr>Data-data biologi</vt:lpstr>
      <vt:lpstr>Data-data biologi</vt:lpstr>
      <vt:lpstr>Manfaat bioinformatika</vt:lpstr>
      <vt:lpstr>Biologi molekuler</vt:lpstr>
      <vt:lpstr>Manfaat biologi molekuler</vt:lpstr>
      <vt:lpstr>Beberapa teknik biologi molekuler</vt:lpstr>
      <vt:lpstr>Polymerase Chain Reaction (PCR)</vt:lpstr>
      <vt:lpstr>PowerPoint Presentation</vt:lpstr>
      <vt:lpstr>Elektroforesis </vt:lpstr>
      <vt:lpstr>Restriksi DNA</vt:lpstr>
      <vt:lpstr>Ligasi DNA</vt:lpstr>
      <vt:lpstr>Kloning gen</vt:lpstr>
      <vt:lpstr>Mekanisme kloning gen</vt:lpstr>
      <vt:lpstr>Aplikasi kloning gen</vt:lpstr>
      <vt:lpstr>Teknologi sel punca</vt:lpstr>
      <vt:lpstr>Jenis sel punca</vt:lpstr>
      <vt:lpstr>Jenis sel punca</vt:lpstr>
      <vt:lpstr>Jenis sel punca</vt:lpstr>
      <vt:lpstr>Jenis sel punca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Henny Saraswati</dc:creator>
  <cp:lastModifiedBy>HP</cp:lastModifiedBy>
  <cp:revision>41</cp:revision>
  <dcterms:created xsi:type="dcterms:W3CDTF">2016-12-19T02:43:49Z</dcterms:created>
  <dcterms:modified xsi:type="dcterms:W3CDTF">2017-08-29T07:15:36Z</dcterms:modified>
</cp:coreProperties>
</file>