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6" r:id="rId2"/>
    <p:sldId id="33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50" autoAdjust="0"/>
  </p:normalViewPr>
  <p:slideViewPr>
    <p:cSldViewPr>
      <p:cViewPr varScale="1">
        <p:scale>
          <a:sx n="67" d="100"/>
          <a:sy n="67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B7B948-6D69-49D4-9365-06AC0E674E77}" type="datetimeFigureOut">
              <a:rPr lang="id-ID"/>
              <a:pPr>
                <a:defRPr/>
              </a:pPr>
              <a:t>25/09/2017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B96CFB-7229-48FA-B560-B43177AA669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963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EE0769-19E7-41D6-B3F3-F32C173BCB2C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7A2851-B821-4A1B-BAFB-BB4CD8ACCB0B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9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211253-F545-4CC4-808F-1A725C66C391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4775C6-3D54-42DB-84E6-3454B614CE0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44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53307E-0CC7-4E79-87C6-8B473DB6A91C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0C0F3-47B8-4E89-A6A2-E6F78D6ED073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8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0F0C0-4E76-483A-B188-E4BE888115D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1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6F32DF-B91B-4DF4-A52A-6C56B2C658B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5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884D82-400E-4E65-B967-D79881810225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7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9902AC-695B-4CB6-BD1E-4D8230CDC0B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7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31C4D9-6DDA-4B15-9168-DF3BCB28FCB7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8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4FE60-D08D-46C7-A361-5649E9F5835F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6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DC2E51-BE65-4E20-9862-E6EF218B5EFE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87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5A3394-8D5E-494E-8260-D0D3F6B189F1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1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C868E5-303B-4970-9856-27A78366CB19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42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ED8C55-784E-4C53-B0C2-A441099E4D44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82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998B2-B798-4289-B1A7-630DCC76ABC6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5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2BB9EF-9A7E-4385-B290-2D23CA6F8D3C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61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B23DA2-C5D8-4DF1-AE42-CAB4893383FB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27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0C2B9C-AF3D-4FCF-B0DE-4D6869B34523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14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BB0AB3-6F2C-4DCA-825E-E117A9D17E85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57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15AAE6-6222-48B2-975D-8FAB1053EFF9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6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0180E4-D0E4-4434-A32C-2BF9751B1A5D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13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E2A66D-B9EB-440A-875C-79135FE0E92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39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2387CD-40C6-4520-85BB-019A70880AAE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6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07B2C0-B167-480B-8FA2-E88B62B3B44A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2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8FD12E-A190-4C5F-BD09-5E71B7397154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13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0100C8-DDC5-465D-8A87-A94A9148D770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36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8F9202-F422-4223-B51E-376FAB09437C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56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714A30-1B0C-4898-A66B-5A29BBE0D6AC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70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B8FAE7-DCFD-4A5C-9074-9F4BE8C87180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4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45601F-205B-4789-AB45-82A250157452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05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58435C-B9D8-4E19-8DB9-9DF49FBBBBA6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3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2A5623-C193-473B-B4C9-CC9BFB0BF327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28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E6FF03-82E5-4442-86C2-37D4FABAA73F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88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6A4A9B-89A4-4935-9F13-107775DE73F5}" type="slidenum">
              <a:rPr lang="id-ID">
                <a:latin typeface="Calibri" panose="020F0502020204030204" pitchFamily="34" charset="0"/>
              </a:rPr>
              <a:pPr eaLnBrk="1" hangingPunct="1"/>
              <a:t>42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9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86E566-2862-4B19-A3C2-3D438B000BB1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5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BE917A-207E-4464-9EC7-D376C14E2B3B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8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CC4E35-8A45-4ACD-BEAD-19EC20DBD7FA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C4C9D8-034F-4A72-A1AB-F75145FEAF95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11FE25-A0F5-4F4A-B613-961B937D857C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B104-8124-4A16-A4C4-3217184EA1B1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D9B52-0113-4E88-95BA-70E51A059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94B8-030D-407D-AD98-4E1ADC4D60EC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E607-59A5-4733-AB30-5ADD624D3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F108-7ABC-48B6-80E3-881CA104EEF5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8C35-CD97-485F-B150-0B964BF6D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D689-829C-4B91-9868-E5DCB79615D1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24749-0473-4332-ABA5-C2EE1E385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58A0-19EA-4D03-B08D-588F3CAE9454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FAC4-CC8C-4D88-89EF-B96CA3FE2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D97D-E562-4973-9D6D-45887F6ABB93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F531B-B776-48CF-A451-FAC2586C9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E522-3923-4B36-B461-8283168862B9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ECDF-99CC-4DEB-A043-132F07060C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B761-E722-4BA4-ADF5-5A590CBBFE50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AF11E-067F-4B50-8666-B67D6D9E2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4F18-EAE3-45D5-B86A-70D3AF0A8BE9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3CFE-1CA4-4D4F-9172-8E2A82E7F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5EF8-9209-488B-B374-8FA7F54F45C6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5FC77-FA89-49EA-B986-FD2FD4121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E907-B765-4F7E-9FF2-169275F821C0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975D-AB0A-47D2-B421-E79EFD024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13C81-B78B-4C0B-B2E6-3D4579B402BF}" type="datetime1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89FB0FE-B4EE-48BF-B53B-9DC5310AAF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G:\Bu%20Imbang%20New\lipid-lanjut_files\lipid_files\glycer3.gif" TargetMode="Externa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G:\Bu%20Imbang%20New\lipid-lanjut_files\lipid_files\spmyelin.gif" TargetMode="Externa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MOLEKUL BIOLOGI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PERTEMUAN 2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ARIYO P. HIDAYANTO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PRODI BIOTEKNOLOGI FAKULTAS ILMU </a:t>
            </a: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KESEHATAN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SAKARIDA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 eaLnBrk="1" hangingPunct="1"/>
            <a:endParaRPr lang="id-ID" sz="2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52600"/>
            <a:ext cx="8986838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Content Placeholder 2"/>
          <p:cNvSpPr txBox="1">
            <a:spLocks/>
          </p:cNvSpPr>
          <p:nvPr/>
        </p:nvSpPr>
        <p:spPr bwMode="auto">
          <a:xfrm>
            <a:off x="-523875" y="5867400"/>
            <a:ext cx="952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800">
                <a:cs typeface="Arial" panose="020B0604020202020204" pitchFamily="34" charset="0"/>
              </a:rPr>
              <a:t>	</a:t>
            </a:r>
            <a:r>
              <a:rPr lang="id-ID" sz="1300">
                <a:cs typeface="Arial" panose="020B0604020202020204" pitchFamily="34" charset="0"/>
              </a:rPr>
              <a:t>Campbell, et.al., (2008). </a:t>
            </a:r>
            <a:r>
              <a:rPr lang="id-ID" sz="1300" i="1">
                <a:cs typeface="Arial" panose="020B0604020202020204" pitchFamily="34" charset="0"/>
              </a:rPr>
              <a:t>Campbell Biology</a:t>
            </a:r>
            <a:r>
              <a:rPr lang="id-ID" sz="1300">
                <a:cs typeface="Arial" panose="020B0604020202020204" pitchFamily="34" charset="0"/>
              </a:rPr>
              <a:t>. Biology. 9</a:t>
            </a:r>
            <a:r>
              <a:rPr lang="id-ID" sz="1300" baseline="30000">
                <a:cs typeface="Arial" panose="020B0604020202020204" pitchFamily="34" charset="0"/>
              </a:rPr>
              <a:t>th</a:t>
            </a:r>
            <a:r>
              <a:rPr lang="id-ID" sz="1300">
                <a:cs typeface="Arial" panose="020B0604020202020204" pitchFamily="34" charset="0"/>
              </a:rPr>
              <a:t> ed. Pearson Benjamin Cummings. San Fransisco.  USA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SAKARIDA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berat molekul yang besar dengan struktur rantai panjang</a:t>
            </a: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Terdapat dua macam polisakarida :</a:t>
            </a:r>
          </a:p>
          <a:p>
            <a:pPr marL="623888" indent="-258763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Homopolisakarida = terdiri dari satu jenis monomer yaitu dalam pati (unit glukosa)</a:t>
            </a:r>
          </a:p>
          <a:p>
            <a:pPr marL="623888" indent="-258763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Heteropolisakarida = terdiri lebih dari satu macam monomer yaitu dalam asam Hialuronat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SAKARIDA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Polisakarida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1666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Penyimpan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bakar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glikogen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623888" indent="-1666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Pembentukan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unsur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struktural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ekstraseluler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dinding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selulosa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623888" indent="-1666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623888" indent="-1666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SAKARIDA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 eaLnBrk="1" hangingPunct="1"/>
            <a:endParaRPr lang="id-ID" sz="2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600200"/>
            <a:ext cx="85232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-381000" y="5649913"/>
            <a:ext cx="952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800">
                <a:solidFill>
                  <a:srgbClr val="7F7F7F"/>
                </a:solidFill>
                <a:cs typeface="Arial" panose="020B0604020202020204" pitchFamily="34" charset="0"/>
              </a:rPr>
              <a:t>	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Campbell, et.al., (2008). </a:t>
            </a:r>
            <a:r>
              <a:rPr lang="id-ID" sz="1300" i="1">
                <a:solidFill>
                  <a:srgbClr val="7F7F7F"/>
                </a:solidFill>
                <a:cs typeface="Arial" panose="020B0604020202020204" pitchFamily="34" charset="0"/>
              </a:rPr>
              <a:t>Campbell Biology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. Biology. 9</a:t>
            </a:r>
            <a:r>
              <a:rPr lang="id-ID" sz="1300" baseline="30000">
                <a:solidFill>
                  <a:srgbClr val="7F7F7F"/>
                </a:solidFill>
                <a:cs typeface="Arial" panose="020B0604020202020204" pitchFamily="34" charset="0"/>
              </a:rPr>
              <a:t>th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 ed. Pearson Benjamin Cummings. San Fransisco.  USA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SELULOSA  PADA SEL TANAMAN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 eaLnBrk="1" hangingPunct="1"/>
            <a:endParaRPr lang="id-ID" sz="2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-381000" y="5992813"/>
            <a:ext cx="952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800">
                <a:solidFill>
                  <a:srgbClr val="7F7F7F"/>
                </a:solidFill>
                <a:cs typeface="Arial" panose="020B0604020202020204" pitchFamily="34" charset="0"/>
              </a:rPr>
              <a:t>	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Campbell, et.al., (2008). </a:t>
            </a:r>
            <a:r>
              <a:rPr lang="id-ID" sz="1300" i="1">
                <a:solidFill>
                  <a:srgbClr val="7F7F7F"/>
                </a:solidFill>
                <a:cs typeface="Arial" panose="020B0604020202020204" pitchFamily="34" charset="0"/>
              </a:rPr>
              <a:t>Campbell Biology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. Biology. 9</a:t>
            </a:r>
            <a:r>
              <a:rPr lang="id-ID" sz="1300" baseline="30000">
                <a:solidFill>
                  <a:srgbClr val="7F7F7F"/>
                </a:solidFill>
                <a:cs typeface="Arial" panose="020B0604020202020204" pitchFamily="34" charset="0"/>
              </a:rPr>
              <a:t>th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 ed. Pearson Benjamin Cummings. San Fransisco.  USA 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066800"/>
            <a:ext cx="739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FUNGSI ESENSIAL GLUKOSA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Memiliki rumus molekul C</a:t>
            </a:r>
            <a:r>
              <a:rPr lang="id-ID" sz="260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d-ID" sz="260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id-ID" sz="260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Glukosa akan diubah pada hati menjadi molekul glikogen pada hati dan otot sebagai cadangan </a:t>
            </a:r>
            <a:r>
              <a:rPr lang="pt-BR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energi</a:t>
            </a: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Beberapa penyakit yang berhubungan :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Diabetes melitus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Galaktosemia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Glycogen storage disease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UJI KANDUNGAN KARBOHIDRAT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Beberapa uji kandungan karbohidrat pada bahan pangan :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Uji Molisch → uji adanya karbohidrat pada bahan pangan yang dibuktikan munculnya warna keunguan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Uji Benedict → uji adanya kandungan glukosa yang dibuktikan dengan warna merah sebagai indikator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Uji Barfoed → uji adanya kandungan monosakarida pada bahan pangan yang dibuktikan adanya endapan merah bata (Cu</a:t>
            </a:r>
            <a:r>
              <a:rPr lang="id-ID" sz="220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O)</a:t>
            </a:r>
          </a:p>
          <a:p>
            <a:pPr marL="633413" indent="-3683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Uji Iodin → uji adanya polisakarida </a:t>
            </a:r>
          </a:p>
          <a:p>
            <a:pPr marL="1165225" indent="-177800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Amilum = warna biru</a:t>
            </a:r>
          </a:p>
          <a:p>
            <a:pPr marL="1165225" indent="-177800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Glikogen merah coklat</a:t>
            </a:r>
          </a:p>
          <a:p>
            <a:pPr marL="722313" indent="-45720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Uji Seliwanoff → uji adanya kandungan ketosa yang dibuktikan dengan warna merah oranye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rotein merupakan molekul yg sangat vital untuk organisme yang terdapat di semua sel yang disusun oleh unsur C, H, O dan 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Merupakan suatu polimer yang disusun oleh 20 asam amino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Berfungsi :</a:t>
            </a:r>
          </a:p>
          <a:p>
            <a:pPr marL="811213" indent="-3683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Reaksi kimia → enzim</a:t>
            </a:r>
          </a:p>
          <a:p>
            <a:pPr marL="811213" indent="-3683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Sistem kekebalan → antibodi, molekul globulin</a:t>
            </a:r>
          </a:p>
          <a:p>
            <a:pPr marL="811213" indent="-3683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Hormon → insulin</a:t>
            </a:r>
          </a:p>
          <a:p>
            <a:pPr marL="811213" indent="-3683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Sebagai penyusun struktur gerak → tendon</a:t>
            </a:r>
          </a:p>
          <a:p>
            <a:pPr marL="811213" indent="-3683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Medium penghantar pada saraf → ion channel</a:t>
            </a:r>
          </a:p>
          <a:p>
            <a:pPr marL="811213" indent="-3683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Penglihatan → lensa mata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sz="22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5724525" y="2057400"/>
            <a:ext cx="2962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sz="3200">
                <a:cs typeface="Arial" panose="020B0604020202020204" pitchFamily="34" charset="0"/>
              </a:rPr>
              <a:t>ASAM AMINO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7245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5724525" y="4267200"/>
            <a:ext cx="3433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Campbell, et.al., (2008). </a:t>
            </a:r>
            <a:r>
              <a:rPr lang="id-ID" sz="1300" i="1">
                <a:solidFill>
                  <a:srgbClr val="7F7F7F"/>
                </a:solidFill>
                <a:cs typeface="Arial" panose="020B0604020202020204" pitchFamily="34" charset="0"/>
              </a:rPr>
              <a:t>Campbell Biology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. Biology. 9</a:t>
            </a:r>
            <a:r>
              <a:rPr lang="id-ID" sz="1300" baseline="30000">
                <a:solidFill>
                  <a:srgbClr val="7F7F7F"/>
                </a:solidFill>
                <a:cs typeface="Arial" panose="020B0604020202020204" pitchFamily="34" charset="0"/>
              </a:rPr>
              <a:t>th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 ed. Pearson Benjamin Cummings. San Fransisco.  USA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sz="22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19800" y="2362200"/>
            <a:ext cx="3321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"/>
            <a:ext cx="6654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54800" y="4267200"/>
            <a:ext cx="2503488" cy="685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dirty="0" smtClean="0">
              <a:latin typeface="Segoe UI"/>
              <a:ea typeface="Times New Roman"/>
            </a:endParaRPr>
          </a:p>
          <a:p>
            <a:pPr marL="0" indent="0">
              <a:buFont typeface="Arial" charset="0"/>
              <a:buNone/>
              <a:defRPr/>
            </a:pPr>
            <a:r>
              <a:rPr lang="id-ID" dirty="0" smtClean="0">
                <a:latin typeface="Segoe UI"/>
                <a:ea typeface="Times New Roman"/>
              </a:rPr>
              <a:t>Mahasiswa mampu untuk menguraikan karbohidrat</a:t>
            </a:r>
            <a:r>
              <a:rPr lang="id-ID" dirty="0">
                <a:latin typeface="Segoe UI"/>
                <a:ea typeface="Times New Roman"/>
              </a:rPr>
              <a:t>, protein,lemak dan asam nukleat serta strukturnya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SUMBER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025" y="1524000"/>
            <a:ext cx="6711950" cy="46021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STRUKTUR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protein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primer,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sekunder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tersier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kuate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ner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Susunan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linier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amino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protein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primer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protein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sekunder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tersier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STRUKTUR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700088" y="1371600"/>
            <a:ext cx="342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000">
                <a:solidFill>
                  <a:srgbClr val="FF0000"/>
                </a:solidFill>
                <a:cs typeface="Arial" panose="020B0604020202020204" pitchFamily="34" charset="0"/>
              </a:rPr>
              <a:t>STRUKTUR PRIMER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824413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905000"/>
            <a:ext cx="4046538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Content Placeholder 2"/>
          <p:cNvSpPr txBox="1">
            <a:spLocks/>
          </p:cNvSpPr>
          <p:nvPr/>
        </p:nvSpPr>
        <p:spPr bwMode="auto">
          <a:xfrm>
            <a:off x="5514975" y="1371600"/>
            <a:ext cx="342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000">
                <a:solidFill>
                  <a:srgbClr val="FF0000"/>
                </a:solidFill>
                <a:cs typeface="Arial" panose="020B0604020202020204" pitchFamily="34" charset="0"/>
              </a:rPr>
              <a:t>STRUKTUR SEKUNDER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STRUKTUR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24581" name="Content Placeholder 2"/>
          <p:cNvSpPr txBox="1">
            <a:spLocks/>
          </p:cNvSpPr>
          <p:nvPr/>
        </p:nvSpPr>
        <p:spPr bwMode="auto">
          <a:xfrm>
            <a:off x="735013" y="1676400"/>
            <a:ext cx="342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000">
                <a:solidFill>
                  <a:srgbClr val="FF0000"/>
                </a:solidFill>
                <a:cs typeface="Arial" panose="020B0604020202020204" pitchFamily="34" charset="0"/>
              </a:rPr>
              <a:t>STRUKTUR TERSIER</a:t>
            </a:r>
          </a:p>
        </p:txBody>
      </p:sp>
      <p:sp>
        <p:nvSpPr>
          <p:cNvPr id="24582" name="Content Placeholder 2"/>
          <p:cNvSpPr txBox="1">
            <a:spLocks/>
          </p:cNvSpPr>
          <p:nvPr/>
        </p:nvSpPr>
        <p:spPr bwMode="auto">
          <a:xfrm>
            <a:off x="5548313" y="1676400"/>
            <a:ext cx="342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000">
                <a:solidFill>
                  <a:srgbClr val="FF0000"/>
                </a:solidFill>
                <a:cs typeface="Arial" panose="020B0604020202020204" pitchFamily="34" charset="0"/>
              </a:rPr>
              <a:t>STRUKTUR KUATERNER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2578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411413"/>
            <a:ext cx="26035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432050"/>
            <a:ext cx="38639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STRUKTUR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905000"/>
            <a:ext cx="9144001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DENATURASI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just">
              <a:buFont typeface="Arial" charset="0"/>
              <a:buNone/>
              <a:defRPr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protein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kompleks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diakibatkan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kimia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Dapat juga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melibatkan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urutan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asam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amino</a:t>
            </a:r>
          </a:p>
          <a:p>
            <a:pPr algn="just">
              <a:buFont typeface="Arial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DENATURASI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Font typeface="Arial" charset="0"/>
              <a:buNone/>
              <a:defRPr/>
            </a:pPr>
            <a:endParaRPr lang="id-ID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Denaturasi protein akibat panas akan menyebabkan ikatan hidrogen dan interaksi hidrofobik menjadi rusak </a:t>
            </a:r>
          </a:p>
          <a:p>
            <a:pPr algn="just">
              <a:buFont typeface="Arial" charset="0"/>
              <a:buChar char="•"/>
              <a:defRPr/>
            </a:pPr>
            <a:endParaRPr lang="id-ID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Hal ini terjadi karena suhu tinggi dapat meningkatkan energi kinetik dan menyebabkan molekul penyusun protein bergerak atau bergetar sangat cepat sehingga mengacaukan ikatan molekul tersebut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pemasakan makanan digunakan untuk mendenaturasi protein yang terkandung didalamnya</a:t>
            </a:r>
          </a:p>
          <a:p>
            <a:pPr algn="just">
              <a:buFont typeface="Arial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DENATURASI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id-ID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id-ID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Denaturasi akan menimbulkan perubahan beberapa sifat fisik dan fungsional seperti berikut :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Protein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putih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telur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akan menjadi busa jika ter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denaturasi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gaya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mekanis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Protein 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daging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akan berubah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tekstur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kekenyalan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nya jika ter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denaturasi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suhu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57 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2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APLIKASI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 luas, protein dapat diaplikasikan pada industri berikut :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angan → digunakan dalam proses pembuatan bahan pangan sebagai berikut :</a:t>
            </a:r>
          </a:p>
          <a:p>
            <a:pPr marL="900113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pembuatan gelatin dan susu bubuk tanpa lemak karena protein dapat mengikat air</a:t>
            </a:r>
          </a:p>
          <a:p>
            <a:pPr marL="900113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dapat diaplikasikan pada proses penambahan gluten pada roti supaya bertekstur lembut</a:t>
            </a:r>
          </a:p>
          <a:p>
            <a:pPr marL="900113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dapat diaplikasikan pada pembuatan pemanis buatan </a:t>
            </a:r>
          </a:p>
          <a:p>
            <a:pPr marL="633412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Kesehatan → digunakan untuk pembuatan agen antibodi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APLIKASI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2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1913"/>
            <a:ext cx="51054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86388" y="2209800"/>
            <a:ext cx="2503487" cy="685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970463"/>
            <a:ext cx="5257800" cy="685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3D STRUCTURE OF ANTIBODY VS PROTEIN FROM INFLUENZA VIRUS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MOLEKUL BIOLOGI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Molekul biologi merupakan penyusun utama dari semua kehidupan di bumi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Terdiri dari :</a:t>
            </a:r>
          </a:p>
          <a:p>
            <a:pPr marL="900113" indent="-3698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Karbohidrat</a:t>
            </a:r>
          </a:p>
          <a:p>
            <a:pPr marL="900113" indent="-3698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Protein</a:t>
            </a:r>
          </a:p>
          <a:p>
            <a:pPr marL="900113" indent="-3698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Lemak</a:t>
            </a:r>
          </a:p>
          <a:p>
            <a:pPr marL="900113" indent="-3698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Asam Nukleat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PENYAKIT AKIBAT DEFISIENSI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arasmus 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Kwashiorkor 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Edema 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Rambut rontok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Gangguan otak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Penyakit jantung</a:t>
            </a:r>
          </a:p>
          <a:p>
            <a:pPr marL="530225" indent="-354013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Kelelahan 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ipid (lemak) merupakan molekul biologi yang tidak termasuk dalam kelompok makromolekul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Lipid memiliki karakteristik hidrofobik yang memiliki interaksi polar dengan oksigen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Komposisi : C, H dan O (umum), N, P yang merupakan ester dari asam karboksilat rantai panjang dengan alkohol (gliserol)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54013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ungsi lipid :</a:t>
            </a:r>
          </a:p>
          <a:p>
            <a:pPr marL="457200" indent="-2809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Sebagai cadangan energi dalam bentuk sel lemak</a:t>
            </a:r>
          </a:p>
          <a:p>
            <a:pPr marL="457200" indent="-2809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Menopang fungsi senyawa organik sebagai penghantar sinyal, seperti pada prostaglandin dan steroid</a:t>
            </a:r>
          </a:p>
          <a:p>
            <a:pPr marL="457200" indent="-2809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Pelindung tubuh dari suhu luar yang ekstrim</a:t>
            </a:r>
          </a:p>
          <a:p>
            <a:pPr marL="457200" indent="-280988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Font typeface="Arial" charset="0"/>
              <a:buNone/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adanya ikatan rangkap yang dimiliki pada rantai panjangnya, lipid digolongkan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ipid jenuh (tidak ada ikatan rangkap)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Lipid tidak jenuh (mengandung ikatan rangkap)</a:t>
            </a: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6725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624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Content Placeholder 2"/>
          <p:cNvSpPr txBox="1">
            <a:spLocks/>
          </p:cNvSpPr>
          <p:nvPr/>
        </p:nvSpPr>
        <p:spPr bwMode="auto">
          <a:xfrm>
            <a:off x="228600" y="6019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Campbell, et.al., (2008). </a:t>
            </a:r>
            <a:r>
              <a:rPr lang="id-ID" sz="1300" i="1">
                <a:solidFill>
                  <a:srgbClr val="7F7F7F"/>
                </a:solidFill>
                <a:cs typeface="Arial" panose="020B0604020202020204" pitchFamily="34" charset="0"/>
              </a:rPr>
              <a:t>Campbell Biology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. Biology. 9</a:t>
            </a:r>
            <a:r>
              <a:rPr lang="id-ID" sz="1300" baseline="30000">
                <a:solidFill>
                  <a:srgbClr val="7F7F7F"/>
                </a:solidFill>
                <a:cs typeface="Arial" panose="020B0604020202020204" pitchFamily="34" charset="0"/>
              </a:rPr>
              <a:t>th</a:t>
            </a:r>
            <a:r>
              <a:rPr lang="id-ID" sz="1300">
                <a:solidFill>
                  <a:srgbClr val="7F7F7F"/>
                </a:solidFill>
                <a:cs typeface="Arial" panose="020B0604020202020204" pitchFamily="34" charset="0"/>
              </a:rPr>
              <a:t> ed. Pearson Benjamin Cummings. San Fransisco.  USA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54013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produk hasil hidrolisisnya, lipid digolongkan </a:t>
            </a: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ipid sederhana : hasil hidrolisis berupa asam lemak dan alkohol rantai panjang</a:t>
            </a:r>
          </a:p>
          <a:p>
            <a:pPr marL="1168400" algn="just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Lemak netral (trigliserida) : hasil hidrolisis berupa gliserol dan 3 molekul asam lemak</a:t>
            </a:r>
          </a:p>
          <a:p>
            <a:pPr marL="1168400" algn="just" eaLnBrk="1" fontAlgn="auto" hangingPunct="1">
              <a:spcAft>
                <a:spcPts val="0"/>
              </a:spcAft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Malam (wax) : hasil hidrolisis berupa satu asam lemak rantai panjang dan alkohol non gliserol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Lipid majemuk : hasil hidrolisis berupa asam lemak, alkohol serta satu atau lebih senyawa lain</a:t>
            </a:r>
          </a:p>
          <a:p>
            <a:pPr marL="442913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Contoh : Spingomyelin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G:\Bu Imbang New\lipid-lanjut_files\lipid_files\glycer3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592388"/>
            <a:ext cx="1828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6743700" y="3008313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 </a:t>
            </a:r>
            <a:r>
              <a:rPr lang="id-ID" sz="2000"/>
              <a:t>   </a:t>
            </a:r>
            <a:r>
              <a:rPr lang="en-US" sz="2000"/>
              <a:t>3R-C-OH</a:t>
            </a:r>
          </a:p>
        </p:txBody>
      </p:sp>
      <p:sp>
        <p:nvSpPr>
          <p:cNvPr id="37895" name="Text Box 20"/>
          <p:cNvSpPr txBox="1">
            <a:spLocks noChangeArrowheads="1"/>
          </p:cNvSpPr>
          <p:nvPr/>
        </p:nvSpPr>
        <p:spPr bwMode="auto">
          <a:xfrm>
            <a:off x="2566988" y="304641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+ 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</p:txBody>
      </p:sp>
      <p:sp>
        <p:nvSpPr>
          <p:cNvPr id="37896" name="Line 21"/>
          <p:cNvSpPr>
            <a:spLocks noChangeShapeType="1"/>
          </p:cNvSpPr>
          <p:nvPr/>
        </p:nvSpPr>
        <p:spPr bwMode="auto">
          <a:xfrm>
            <a:off x="3719513" y="32623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897" name="Text Box 22"/>
          <p:cNvSpPr txBox="1">
            <a:spLocks noChangeArrowheads="1"/>
          </p:cNvSpPr>
          <p:nvPr/>
        </p:nvSpPr>
        <p:spPr bwMode="auto">
          <a:xfrm>
            <a:off x="333375" y="4100513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Trigliserida</a:t>
            </a:r>
          </a:p>
        </p:txBody>
      </p:sp>
      <p:sp>
        <p:nvSpPr>
          <p:cNvPr id="37898" name="Content Placeholder 2"/>
          <p:cNvSpPr txBox="1">
            <a:spLocks/>
          </p:cNvSpPr>
          <p:nvPr/>
        </p:nvSpPr>
        <p:spPr bwMode="auto">
          <a:xfrm>
            <a:off x="34925" y="51435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400">
                <a:solidFill>
                  <a:srgbClr val="FF0000"/>
                </a:solidFill>
                <a:cs typeface="Arial" panose="020B0604020202020204" pitchFamily="34" charset="0"/>
              </a:rPr>
              <a:t>LIPID SEDERHANA</a:t>
            </a:r>
          </a:p>
        </p:txBody>
      </p:sp>
      <p:sp>
        <p:nvSpPr>
          <p:cNvPr id="37899" name="Rectangle 37"/>
          <p:cNvSpPr>
            <a:spLocks noChangeArrowheads="1"/>
          </p:cNvSpPr>
          <p:nvPr/>
        </p:nvSpPr>
        <p:spPr bwMode="auto">
          <a:xfrm>
            <a:off x="263525" y="2397125"/>
            <a:ext cx="2447925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                 O                                           CH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id-ID"/>
              <a:t> </a:t>
            </a:r>
            <a:r>
              <a:rPr lang="en-US"/>
              <a:t>– O – C – R’                                                                                         </a:t>
            </a:r>
          </a:p>
          <a:p>
            <a:pPr eaLnBrk="1" hangingPunct="1"/>
            <a:r>
              <a:rPr lang="en-US"/>
              <a:t>                 O                                      </a:t>
            </a:r>
          </a:p>
          <a:p>
            <a:pPr eaLnBrk="1" hangingPunct="1"/>
            <a:r>
              <a:rPr lang="en-US"/>
              <a:t>CH </a:t>
            </a:r>
            <a:r>
              <a:rPr lang="id-ID"/>
              <a:t>  </a:t>
            </a:r>
            <a:r>
              <a:rPr lang="en-US"/>
              <a:t>– O – C – R’’</a:t>
            </a:r>
          </a:p>
          <a:p>
            <a:pPr eaLnBrk="1" hangingPunct="1"/>
            <a:r>
              <a:rPr lang="en-US"/>
              <a:t>                </a:t>
            </a:r>
            <a:r>
              <a:rPr lang="id-ID"/>
              <a:t> </a:t>
            </a:r>
            <a:r>
              <a:rPr lang="en-US"/>
              <a:t> O                                                                                     CH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id-ID"/>
              <a:t> </a:t>
            </a:r>
            <a:r>
              <a:rPr lang="en-US"/>
              <a:t>– O – C – R’’’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sz="1600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1558925" y="2613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558925" y="3189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487488" y="3189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630363" y="3694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558925" y="3694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1487488" y="2613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6" name="Line 13"/>
          <p:cNvSpPr>
            <a:spLocks noChangeShapeType="1"/>
          </p:cNvSpPr>
          <p:nvPr/>
        </p:nvSpPr>
        <p:spPr bwMode="auto">
          <a:xfrm>
            <a:off x="533400" y="29654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7" name="Line 13"/>
          <p:cNvSpPr>
            <a:spLocks noChangeShapeType="1"/>
          </p:cNvSpPr>
          <p:nvPr/>
        </p:nvSpPr>
        <p:spPr bwMode="auto">
          <a:xfrm>
            <a:off x="511175" y="34798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08" name="Text Box 6"/>
          <p:cNvSpPr txBox="1">
            <a:spLocks noChangeArrowheads="1"/>
          </p:cNvSpPr>
          <p:nvPr/>
        </p:nvSpPr>
        <p:spPr bwMode="auto">
          <a:xfrm>
            <a:off x="7558088" y="255905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O</a:t>
            </a:r>
          </a:p>
        </p:txBody>
      </p:sp>
      <p:sp>
        <p:nvSpPr>
          <p:cNvPr id="37909" name="Line 7"/>
          <p:cNvSpPr>
            <a:spLocks noChangeShapeType="1"/>
          </p:cNvSpPr>
          <p:nvPr/>
        </p:nvSpPr>
        <p:spPr bwMode="auto">
          <a:xfrm>
            <a:off x="7704138" y="2884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910" name="Line 8"/>
          <p:cNvSpPr>
            <a:spLocks noChangeShapeType="1"/>
          </p:cNvSpPr>
          <p:nvPr/>
        </p:nvSpPr>
        <p:spPr bwMode="auto">
          <a:xfrm>
            <a:off x="7775575" y="2884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LIPID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Content Placeholder 2"/>
          <p:cNvSpPr txBox="1">
            <a:spLocks/>
          </p:cNvSpPr>
          <p:nvPr/>
        </p:nvSpPr>
        <p:spPr bwMode="auto">
          <a:xfrm>
            <a:off x="-14288" y="5791200"/>
            <a:ext cx="91440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400">
                <a:solidFill>
                  <a:srgbClr val="FF0000"/>
                </a:solidFill>
                <a:cs typeface="Arial" panose="020B0604020202020204" pitchFamily="34" charset="0"/>
              </a:rPr>
              <a:t>LIPID MAJEMUK</a:t>
            </a:r>
          </a:p>
        </p:txBody>
      </p:sp>
      <p:pic>
        <p:nvPicPr>
          <p:cNvPr id="38918" name="Picture 4" descr="G:\Bu Imbang New\lipid-lanjut_files\lipid_files\spmyelin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295400"/>
            <a:ext cx="58324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ASAM NUKLEAT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sam nukleat merupakan makromolekul dalam inti sel yg mengandung semua informasi untuk aktivitas maupun reproduksi sel</a:t>
            </a: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Asam nukleat dibentuk dari kumpulan nukleotida yg terdiri dari gula, basa nitrogen, dan fosfat</a:t>
            </a:r>
          </a:p>
          <a:p>
            <a:pPr marL="0" indent="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Berperan: </a:t>
            </a:r>
          </a:p>
          <a:p>
            <a:pPr marL="633413" indent="-279400" algn="just">
              <a:buFont typeface="Arial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a) Menyimpan informasi genetik</a:t>
            </a:r>
          </a:p>
          <a:p>
            <a:pPr marL="633413" indent="-279400" algn="just">
              <a:buFont typeface="Arial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b) Proses replikasi dan transkripsi </a:t>
            </a: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ASAM NUKLEAT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5" name="Picture 5" descr="cellgreense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7910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Karbohidrat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Biokimia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yang m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elambangkan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latin typeface="Arial" pitchFamily="34" charset="0"/>
                <a:cs typeface="Arial" pitchFamily="34" charset="0"/>
              </a:rPr>
              <a:t>bagian utama kalori total yang dikonsumsi oleh makhluk hidup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atau sumber energi pokok pada makhluk hidup</a:t>
            </a: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Memiliki komponen penyusun karbon, hidrogen dan “ate” yang berarti oksigen dengan perbandingan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 : H : O adalah 1 : 2 : 1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→ (C</a:t>
            </a:r>
            <a:r>
              <a:rPr lang="id-ID" sz="28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sz="2800" baseline="-25000" dirty="0" smtClean="0">
                <a:latin typeface="Arial" pitchFamily="34" charset="0"/>
                <a:cs typeface="Arial" pitchFamily="34" charset="0"/>
              </a:rPr>
              <a:t>2n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id-ID" sz="28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fi-FI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fi-FI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sv-SE" sz="2800" dirty="0" smtClean="0">
                <a:latin typeface="Arial" pitchFamily="34" charset="0"/>
                <a:cs typeface="Arial" pitchFamily="34" charset="0"/>
              </a:rPr>
              <a:t>Terdapat dalam dinding sel bakteri dan tanaman, pelumas sendi kerangka hewan, senyawa perekat antar sel, d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an sebagainya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KOMPONEN ASAM NUKLEAT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783013" y="3228975"/>
            <a:ext cx="1981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2"/>
                </a:solidFill>
              </a:rPr>
              <a:t>Sugar</a:t>
            </a:r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4773613" y="1489075"/>
            <a:ext cx="1981200" cy="990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2"/>
                </a:solidFill>
              </a:rPr>
              <a:t>Base</a:t>
            </a:r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1878013" y="2632075"/>
            <a:ext cx="1219200" cy="1219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2"/>
                </a:solidFill>
              </a:rPr>
              <a:t>PO</a:t>
            </a:r>
            <a:r>
              <a:rPr lang="en-US" sz="2400" b="1" baseline="-25000">
                <a:solidFill>
                  <a:schemeClr val="bg2"/>
                </a:solidFill>
              </a:rPr>
              <a:t>4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097213" y="3241675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V="1">
            <a:off x="5764213" y="2479675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3249613" y="1717675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KOMPONEN ASAM NUKLEAT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Komponen basa nitrogen : </a:t>
            </a:r>
          </a:p>
          <a:p>
            <a:pPr marL="633413" indent="-279400" algn="just">
              <a:buFont typeface="Arial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a) Purin : Adenin (A) dan Guanin (G)</a:t>
            </a:r>
          </a:p>
          <a:p>
            <a:pPr marL="633413" indent="-279400" algn="just">
              <a:buFont typeface="Arial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b) Pirimidin : Sitosin (C), Timin (T), dan Urasil (U) </a:t>
            </a:r>
          </a:p>
          <a:p>
            <a:pPr marL="633413" indent="-27940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Molekul gula pada nukleotida : </a:t>
            </a:r>
          </a:p>
          <a:p>
            <a:pPr marL="633413" indent="-279400" algn="just">
              <a:buFont typeface="Arial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a) DNA</a:t>
            </a:r>
          </a:p>
          <a:p>
            <a:pPr marL="633413" indent="-279400" algn="just">
              <a:buFont typeface="Arial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b) RNA </a:t>
            </a: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Febrianto, A.,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Protein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Power Point Slide. Jurusan Teknologi Industri Pertanian. Fakultas Teknologi Pangan. Universitas Brawijaya. Malang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Hudiyono, S.,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Struktur dan Sifat Protein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Power Point Slide. Departemen Kimia. Fakultas MIPA. Universitas Indonesia. Depok (Unpublished)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Julistia, P.,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Asam Nukleat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Power Point Slide. Departemen Biokimia. Fakultas MIPA. Institut  Pertanian Bogor. Bogor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Lehninger, A.L., (1997).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Dasar-dasar Biokimia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Edisi V. Jilid 1, Penerbit Erlangga. Jakarta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Nuringtyas, T.R.,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Asam Amino dan Protein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Power Point  Slide. Universitas Gajah Mada. Yogyakarta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ocw.usu.ac.id/course/download/bio206_slide_kuliah_1_-_karbohidrat.pdf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 (akses : 10 / 09 / 2016 ; 16 : 00)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Rahayu, I. D., (2010). 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Lipid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Power Point Slide.  Universitas Muhammadiyah Malang. Malang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Rangga, R., 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Lipid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Power Point Slide. Universitas Negeri Semarang. Semarang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Reece, J.B.,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et.al., (2008).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9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ed. Pearson Benjamin Cummings. San Fran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isco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USA 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KARBOHIDRAT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dimiliki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Karbohidrat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diklasifikasikan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indent="-43497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sederhana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indent="-43497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Oligosakarida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pendek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indent="-43497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Polisakarida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panjang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komponen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paling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sederhana</a:t>
            </a: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Ciri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800100" indent="-25082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Berasa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manis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800100" indent="-25082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berwarna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800100" indent="-25082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kristal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padat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larut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pelarut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polar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d-ID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golongan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258763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Aldosa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aldehid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gugus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karbonil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ujung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: glukosa, galaktosa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623888" indent="-258763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Ketosa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keton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gugus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karbonil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selain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ujung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: fruktosa 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 eaLnBrk="1" hangingPunct="1"/>
            <a:endParaRPr lang="id-ID" sz="2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8863"/>
            <a:ext cx="66294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-352425" y="5797550"/>
            <a:ext cx="952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800">
                <a:cs typeface="Arial" panose="020B0604020202020204" pitchFamily="34" charset="0"/>
              </a:rPr>
              <a:t>	</a:t>
            </a:r>
            <a:r>
              <a:rPr lang="id-ID" sz="1300">
                <a:cs typeface="Arial" panose="020B0604020202020204" pitchFamily="34" charset="0"/>
              </a:rPr>
              <a:t>Campbell, et.al., (2008). </a:t>
            </a:r>
            <a:r>
              <a:rPr lang="id-ID" sz="1300" i="1">
                <a:cs typeface="Arial" panose="020B0604020202020204" pitchFamily="34" charset="0"/>
              </a:rPr>
              <a:t>Campbell Biology</a:t>
            </a:r>
            <a:r>
              <a:rPr lang="id-ID" sz="1300">
                <a:cs typeface="Arial" panose="020B0604020202020204" pitchFamily="34" charset="0"/>
              </a:rPr>
              <a:t>. Biology. 9</a:t>
            </a:r>
            <a:r>
              <a:rPr lang="id-ID" sz="1300" baseline="30000">
                <a:cs typeface="Arial" panose="020B0604020202020204" pitchFamily="34" charset="0"/>
              </a:rPr>
              <a:t>th</a:t>
            </a:r>
            <a:r>
              <a:rPr lang="id-ID" sz="1300">
                <a:cs typeface="Arial" panose="020B0604020202020204" pitchFamily="34" charset="0"/>
              </a:rPr>
              <a:t> ed. Pearson Benjamin Cummings. San Fransisco.  USA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SAKARIDA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erdiri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2 unit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dihubungkan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ikatan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kovalen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sesamanya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disakarida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3492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Maltosa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malt) =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mengandung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glukosa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623888" indent="-3492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Laktosa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susu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disusun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galaktosa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glukosa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623888" indent="-3492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Sukrosa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tebu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disusun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glukosa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fruktosa</a:t>
            </a:r>
            <a:r>
              <a:rPr lang="id-ID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1468</Words>
  <Application>Microsoft Office PowerPoint</Application>
  <PresentationFormat>On-screen Show (4:3)</PresentationFormat>
  <Paragraphs>324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Segoe UI</vt:lpstr>
      <vt:lpstr>Times New Roman</vt:lpstr>
      <vt:lpstr>Wingdings</vt:lpstr>
      <vt:lpstr>Office Theme</vt:lpstr>
      <vt:lpstr>PowerPoint Presentation</vt:lpstr>
      <vt:lpstr>KEMAMPUAN AKHIR YANG DIHARAPKAN</vt:lpstr>
      <vt:lpstr>MOLEKUL BIOLOGI</vt:lpstr>
      <vt:lpstr>KARBOHIDRAT</vt:lpstr>
      <vt:lpstr>KLASIFIKASI KARBOHIDRAT</vt:lpstr>
      <vt:lpstr>MONOSAKARIDA</vt:lpstr>
      <vt:lpstr>MONOSAKARIDA</vt:lpstr>
      <vt:lpstr>MONOSAKARIDA</vt:lpstr>
      <vt:lpstr>DISAKARIDA</vt:lpstr>
      <vt:lpstr>DISAKARIDA</vt:lpstr>
      <vt:lpstr>POLISAKARIDA</vt:lpstr>
      <vt:lpstr>POLISAKARIDA</vt:lpstr>
      <vt:lpstr>POLISAKARIDA</vt:lpstr>
      <vt:lpstr>SELULOSA  PADA SEL TANAMAN</vt:lpstr>
      <vt:lpstr>FUNGSI ESENSIAL GLUKOSA</vt:lpstr>
      <vt:lpstr>UJI KANDUNGAN KARBOHIDRAT</vt:lpstr>
      <vt:lpstr>PROTEIN</vt:lpstr>
      <vt:lpstr>PowerPoint Presentation</vt:lpstr>
      <vt:lpstr>PowerPoint Presentation</vt:lpstr>
      <vt:lpstr>SUMBER PROTEIN</vt:lpstr>
      <vt:lpstr>STRUKTUR PROTEIN</vt:lpstr>
      <vt:lpstr>STRUKTUR PROTEIN</vt:lpstr>
      <vt:lpstr>STRUKTUR PROTEIN</vt:lpstr>
      <vt:lpstr>STRUKTUR PROTEIN</vt:lpstr>
      <vt:lpstr>DENATURASI PROTEIN</vt:lpstr>
      <vt:lpstr>DENATURASI PROTEIN</vt:lpstr>
      <vt:lpstr>DENATURASI PROTEIN</vt:lpstr>
      <vt:lpstr>APLIKASI PROTEIN</vt:lpstr>
      <vt:lpstr>APLIKASI PROTEIN</vt:lpstr>
      <vt:lpstr>PENYAKIT AKIBAT DEFISIENSI PROTEIN</vt:lpstr>
      <vt:lpstr>LIPID</vt:lpstr>
      <vt:lpstr>LIPID</vt:lpstr>
      <vt:lpstr>KLASIFIKASI LIPID</vt:lpstr>
      <vt:lpstr>KLASIFIKASI LIPID</vt:lpstr>
      <vt:lpstr>KLASIFIKASI LIPID</vt:lpstr>
      <vt:lpstr>KLASIFIKASI LIPID</vt:lpstr>
      <vt:lpstr>KLASIFIKASI LIPID</vt:lpstr>
      <vt:lpstr>ASAM NUKLEAT</vt:lpstr>
      <vt:lpstr>ASAM NUKLEAT</vt:lpstr>
      <vt:lpstr>KOMPONEN ASAM NUKLEAT</vt:lpstr>
      <vt:lpstr>KOMPONEN ASAM NUKLEAT</vt:lpstr>
      <vt:lpstr>REFERENCE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HP</cp:lastModifiedBy>
  <cp:revision>212</cp:revision>
  <dcterms:created xsi:type="dcterms:W3CDTF">2010-08-24T06:47:44Z</dcterms:created>
  <dcterms:modified xsi:type="dcterms:W3CDTF">2017-09-25T04:48:21Z</dcterms:modified>
</cp:coreProperties>
</file>