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16" r:id="rId2"/>
    <p:sldId id="335" r:id="rId3"/>
    <p:sldId id="363" r:id="rId4"/>
    <p:sldId id="337" r:id="rId5"/>
    <p:sldId id="338" r:id="rId6"/>
    <p:sldId id="339" r:id="rId7"/>
    <p:sldId id="340" r:id="rId8"/>
    <p:sldId id="341" r:id="rId9"/>
    <p:sldId id="359" r:id="rId10"/>
    <p:sldId id="343" r:id="rId11"/>
    <p:sldId id="344" r:id="rId12"/>
    <p:sldId id="360" r:id="rId13"/>
    <p:sldId id="361" r:id="rId14"/>
    <p:sldId id="362" r:id="rId15"/>
    <p:sldId id="345" r:id="rId16"/>
    <p:sldId id="379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348" r:id="rId33"/>
    <p:sldId id="349" r:id="rId34"/>
    <p:sldId id="350" r:id="rId35"/>
    <p:sldId id="351" r:id="rId36"/>
    <p:sldId id="352" r:id="rId37"/>
    <p:sldId id="353" r:id="rId38"/>
    <p:sldId id="354" r:id="rId39"/>
    <p:sldId id="355" r:id="rId40"/>
    <p:sldId id="356" r:id="rId41"/>
    <p:sldId id="358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250" autoAdjust="0"/>
  </p:normalViewPr>
  <p:slideViewPr>
    <p:cSldViewPr>
      <p:cViewPr varScale="1">
        <p:scale>
          <a:sx n="67" d="100"/>
          <a:sy n="67" d="100"/>
        </p:scale>
        <p:origin x="14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6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7370EB-4748-48AE-ABA4-D6651C2FB11B}" type="datetimeFigureOut">
              <a:rPr lang="id-ID"/>
              <a:pPr>
                <a:defRPr/>
              </a:pPr>
              <a:t>19/07/2017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2F43562-EF07-4706-A014-F576FE9F5586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4286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F5003E-0B81-448F-95CD-08C0D4221BD8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466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DF2886-1F22-4302-AC7C-A001315EAF89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0627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BD9D1C-6154-47CC-BA7B-673CFA7162F7}" type="slidenum">
              <a:rPr 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9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F6B1BC-D2CA-4AC1-855B-FCFFEA473D75}" type="slidenum">
              <a:rPr lang="id-ID">
                <a:latin typeface="Calibri" panose="020F0502020204030204" pitchFamily="34" charset="0"/>
              </a:rPr>
              <a:pPr eaLnBrk="1" hangingPunct="1"/>
              <a:t>16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125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95A180-2AB2-4497-9884-014A57163BF4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6999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E4F277-7F18-416B-9C08-B99CD92F9D45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6560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223A42-B83B-45C0-8DF2-3D171310646C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0683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D9C314-CFC8-4BBA-9612-59D85E48F405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6841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9FBAD-7AB1-4164-9B3B-5AF9C6D3C51A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40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F722A4-7176-4E49-94C4-D1CBBA4291C8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2964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32CFA2-E429-48F6-BC06-1DEC131F3491}" type="slidenum">
              <a:rPr lang="id-ID" smtClean="0"/>
              <a:pPr>
                <a:defRPr/>
              </a:pPr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7854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Apa itu biologi? </a:t>
            </a:r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C9655A-D04D-4B83-8C4E-605D02F4A40F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8077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5B75ED-1CA4-44F7-B083-DB56F0981117}" type="slidenum">
              <a:rPr lang="id-ID" smtClean="0"/>
              <a:pPr>
                <a:defRPr/>
              </a:pPr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89598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57753-C04C-4112-ABFC-2A3EC7D5B57A}" type="slidenum">
              <a:rPr lang="id-ID" smtClean="0"/>
              <a:pPr>
                <a:defRPr/>
              </a:pPr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99582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57753-C04C-4112-ABFC-2A3EC7D5B57A}" type="slidenum">
              <a:rPr lang="id-ID" smtClean="0"/>
              <a:pPr>
                <a:defRPr/>
              </a:pPr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27261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18E2D5-320D-4CE9-B528-1A1C6840DC45}" type="slidenum">
              <a:rPr lang="id-ID" smtClean="0"/>
              <a:pPr>
                <a:defRPr/>
              </a:pPr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85672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33703-16E0-46BF-A8AD-10C1C7B0BBBF}" type="slidenum">
              <a:rPr lang="id-ID" smtClean="0"/>
              <a:pPr>
                <a:defRPr/>
              </a:pPr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44189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11113A-583F-49F9-A5C0-73AFCB39C697}" type="slidenum">
              <a:rPr lang="id-ID" smtClean="0"/>
              <a:pPr>
                <a:defRPr/>
              </a:pPr>
              <a:t>30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74093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7F154B-DFEE-40C0-B159-20F42BB98606}" type="slidenum">
              <a:rPr lang="id-ID" smtClean="0"/>
              <a:pPr>
                <a:defRPr/>
              </a:pPr>
              <a:t>31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601312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EB0A84-1453-4B83-8C4B-BEE7A65D1120}" type="slidenum">
              <a:rPr lang="id-ID">
                <a:latin typeface="Calibri" panose="020F0502020204030204" pitchFamily="34" charset="0"/>
              </a:rPr>
              <a:pPr eaLnBrk="1" hangingPunct="1"/>
              <a:t>32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6032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2C9707-99C5-46DC-B9A5-EB8CF3F0B0D8}" type="slidenum">
              <a:rPr lang="id-ID">
                <a:latin typeface="Calibri" panose="020F0502020204030204" pitchFamily="34" charset="0"/>
              </a:rPr>
              <a:pPr eaLnBrk="1" hangingPunct="1"/>
              <a:t>33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2146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2682DEB-2294-444A-86C6-63A2224C2C06}" type="slidenum">
              <a:rPr lang="id-ID">
                <a:latin typeface="Calibri" panose="020F0502020204030204" pitchFamily="34" charset="0"/>
              </a:rPr>
              <a:pPr eaLnBrk="1" hangingPunct="1"/>
              <a:t>34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003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2EDAA90-BB0D-4F89-ADA6-43EF6E30E5BE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869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3CC574-FD29-497E-BF2B-C73FA30DDDBD}" type="slidenum">
              <a:rPr lang="id-ID">
                <a:latin typeface="Calibri" panose="020F0502020204030204" pitchFamily="34" charset="0"/>
              </a:rPr>
              <a:pPr eaLnBrk="1" hangingPunct="1"/>
              <a:t>35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0754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0489792-2B0F-47A1-8DA8-B6F26D4BBF16}" type="slidenum">
              <a:rPr lang="id-ID">
                <a:latin typeface="Calibri" panose="020F0502020204030204" pitchFamily="34" charset="0"/>
              </a:rPr>
              <a:pPr eaLnBrk="1" hangingPunct="1"/>
              <a:t>36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7702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D55C99-E669-4813-A42F-33BACC598604}" type="slidenum">
              <a:rPr lang="id-ID">
                <a:latin typeface="Calibri" panose="020F0502020204030204" pitchFamily="34" charset="0"/>
              </a:rPr>
              <a:pPr eaLnBrk="1" hangingPunct="1"/>
              <a:t>37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7423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CC3E97-96E4-4C5F-9C82-A6834FB61494}" type="slidenum">
              <a:rPr lang="id-ID">
                <a:latin typeface="Calibri" panose="020F0502020204030204" pitchFamily="34" charset="0"/>
              </a:rPr>
              <a:pPr eaLnBrk="1" hangingPunct="1"/>
              <a:t>38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112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E13BB7-3E66-4481-B8E1-EBE095001686}" type="slidenum">
              <a:rPr lang="id-ID">
                <a:latin typeface="Calibri" panose="020F0502020204030204" pitchFamily="34" charset="0"/>
              </a:rPr>
              <a:pPr eaLnBrk="1" hangingPunct="1"/>
              <a:t>39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862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E09E422-CA52-4C6A-B8FF-367355AF5BB5}" type="slidenum">
              <a:rPr lang="id-ID">
                <a:latin typeface="Calibri" panose="020F0502020204030204" pitchFamily="34" charset="0"/>
              </a:rPr>
              <a:pPr eaLnBrk="1" hangingPunct="1"/>
              <a:t>40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385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7230A4-01E4-4E80-9F16-D66A452893B0}" type="slidenum">
              <a:rPr lang="id-ID">
                <a:latin typeface="Calibri" panose="020F0502020204030204" pitchFamily="34" charset="0"/>
              </a:rPr>
              <a:pPr eaLnBrk="1" hangingPunct="1"/>
              <a:t>41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906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3C50DA9-B788-4F42-A7F1-8A1856CD986A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274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D17F920-218E-445D-BB4E-8B223F2234DA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301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DB979E-6514-46C8-80C2-066656A2CFF3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159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35FC7F8-2297-4E66-9C33-C0510235F3AD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914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A3C1B9-2F9C-4798-B86D-92D66F8F93A7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219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CDBBF8E-DA62-4A8A-9241-A1B918D6B898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88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38C1C-65AF-40E9-99D7-9F91A1C90D91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49D32-A08A-4126-B40B-66553BAFE3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9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264B7-30F6-4F92-9896-48A77ED9B271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004E8-8901-4245-900B-E69B39054C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5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72B47-5C0F-4EC1-9738-707590E6B064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CE38D-63E5-4B66-BF34-362C8CE4B6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3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41EE6-8E5F-4BA2-9228-25F458674860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22AA8-CAD3-4516-AD41-7C0FB6A518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9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89178-E893-4084-9755-5D9D009444F6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04FCF-0519-4EFC-9259-F78E2208EE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37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388F4-C50C-4A30-991E-F67B4A55CACE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BF03D-22D2-4725-A7D7-9892EC5E7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7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6E027-BB22-4AB5-9773-282D344636BB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A3D09-1381-42C7-A460-AB84BB6564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55B89-D778-4684-9540-F0CEFE2D6951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1DA3D-D114-454F-B800-6A34E36FB4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3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DCE76-5843-40A6-950E-9F417774F692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575BD-EEB4-4206-95FB-B63EFDB4F0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0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D1DB5-DAD6-4693-B656-1691456A4A98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46C26-2F89-4852-B320-FC30CA8EDC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E2A1B-B947-499D-A087-A99814F160BC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783CA-E4DA-4BBB-B393-71C2AF820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8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83BEA3-267C-4789-97EB-43B1BDA1202E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32DA7CA-8C8C-4AA6-9E2C-F8588C04C5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657600"/>
            <a:ext cx="5638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METABOLISME SEL &amp; ENZIM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PERTEMUAN 5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ARIYO P. </a:t>
            </a:r>
            <a:r>
              <a:rPr lang="id-ID" sz="2000" b="1" dirty="0" smtClean="0">
                <a:solidFill>
                  <a:schemeClr val="bg1"/>
                </a:solidFill>
              </a:rPr>
              <a:t>HIDAYANTO</a:t>
            </a:r>
            <a:r>
              <a:rPr lang="en-US" sz="2000" b="1" smtClean="0">
                <a:solidFill>
                  <a:schemeClr val="bg1"/>
                </a:solidFill>
              </a:rPr>
              <a:t> &amp; HENNY SARASWATI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PRODI BIOTEKNOLOGI FAKULTAS ILMU </a:t>
            </a: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KESEHATAN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SEJARAH PENEMUAN FOTOSINTESIS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defRPr/>
            </a:pPr>
            <a:r>
              <a:rPr lang="id-ID" sz="1800" dirty="0" smtClean="0"/>
              <a:t>Jan Ingenhousz (1779), ahli fisiologi dari Jerman melakukan eksperimen dengan menggunakan tumbuhan air (</a:t>
            </a:r>
            <a:r>
              <a:rPr lang="id-ID" sz="1800" i="1" dirty="0" smtClean="0"/>
              <a:t>Hydrila verticilata</a:t>
            </a:r>
            <a:r>
              <a:rPr lang="id-ID" sz="1800" dirty="0" smtClean="0"/>
              <a:t>) dan ditemukan bahwa </a:t>
            </a:r>
          </a:p>
          <a:p>
            <a:pPr marL="1165225" indent="-442913">
              <a:buFont typeface="+mj-lt"/>
              <a:buAutoNum type="arabicPeriod"/>
              <a:defRPr/>
            </a:pPr>
            <a:r>
              <a:rPr lang="id-ID" sz="1800" dirty="0" smtClean="0"/>
              <a:t>Gas yang dikeluarkan oleh tumbuhan itu ternyata adalah O</a:t>
            </a:r>
            <a:r>
              <a:rPr lang="id-ID" sz="1800" baseline="-25000" dirty="0" smtClean="0"/>
              <a:t>2</a:t>
            </a:r>
            <a:endParaRPr lang="id-ID" sz="1800" dirty="0" smtClean="0"/>
          </a:p>
          <a:p>
            <a:pPr marL="1165225" indent="-442913">
              <a:buFont typeface="+mj-lt"/>
              <a:buAutoNum type="arabicPeriod"/>
              <a:defRPr/>
            </a:pPr>
            <a:r>
              <a:rPr lang="id-ID" sz="1800" dirty="0" smtClean="0"/>
              <a:t>Cahaya matahari dibutuhkan untuk proses tersebut</a:t>
            </a:r>
          </a:p>
          <a:p>
            <a:pPr marL="1165225" indent="-442913">
              <a:buFont typeface="+mj-lt"/>
              <a:buAutoNum type="arabicPeriod"/>
              <a:defRPr/>
            </a:pPr>
            <a:r>
              <a:rPr lang="id-ID" sz="1800" dirty="0" smtClean="0"/>
              <a:t>Bagian yang berhijau daun saja yang menghasilkan O</a:t>
            </a:r>
            <a:r>
              <a:rPr lang="id-ID" sz="1800" baseline="-25000" dirty="0" smtClean="0"/>
              <a:t>2</a:t>
            </a:r>
          </a:p>
          <a:p>
            <a:pPr>
              <a:defRPr/>
            </a:pPr>
            <a:r>
              <a:rPr lang="id-ID" sz="1800" dirty="0" smtClean="0"/>
              <a:t>Nicholas de Saussure (1804), Ahli kimia dan ahli fisiologi Swiss menemukan bahwa tanaman tumbuh dari air dan CO</a:t>
            </a:r>
            <a:r>
              <a:rPr lang="id-ID" sz="1800" baseline="-25000" dirty="0" smtClean="0"/>
              <a:t>2</a:t>
            </a:r>
            <a:r>
              <a:rPr lang="id-ID" sz="1800" dirty="0" smtClean="0"/>
              <a:t> yang diserapnya</a:t>
            </a:r>
          </a:p>
          <a:p>
            <a:pPr>
              <a:defRPr/>
            </a:pPr>
            <a:r>
              <a:rPr lang="en-US" sz="1800" dirty="0" smtClean="0"/>
              <a:t>Sachs (1860) </a:t>
            </a:r>
            <a:r>
              <a:rPr lang="en-US" sz="1800" dirty="0" err="1" smtClean="0"/>
              <a:t>menunjukkan</a:t>
            </a:r>
            <a:r>
              <a:rPr lang="en-US" sz="1800" dirty="0" smtClean="0"/>
              <a:t> </a:t>
            </a:r>
            <a:r>
              <a:rPr lang="en-US" sz="1800" dirty="0" err="1" smtClean="0"/>
              <a:t>bahwa</a:t>
            </a:r>
            <a:r>
              <a:rPr lang="en-US" sz="1800" dirty="0" smtClean="0"/>
              <a:t> </a:t>
            </a:r>
            <a:r>
              <a:rPr lang="en-US" sz="1800" dirty="0" err="1" smtClean="0"/>
              <a:t>fotosintesis</a:t>
            </a:r>
            <a:r>
              <a:rPr lang="en-US" sz="1800" dirty="0" smtClean="0"/>
              <a:t> </a:t>
            </a:r>
            <a:r>
              <a:rPr lang="id-ID" sz="1800" dirty="0" smtClean="0"/>
              <a:t>akan </a:t>
            </a:r>
            <a:r>
              <a:rPr lang="en-US" sz="1800" dirty="0" err="1" smtClean="0"/>
              <a:t>menghasilkan</a:t>
            </a:r>
            <a:r>
              <a:rPr lang="en-US" sz="1800" dirty="0" smtClean="0"/>
              <a:t> </a:t>
            </a:r>
            <a:r>
              <a:rPr lang="en-US" sz="1800" dirty="0" err="1" smtClean="0"/>
              <a:t>zat</a:t>
            </a:r>
            <a:r>
              <a:rPr lang="en-US" sz="1800" dirty="0" smtClean="0"/>
              <a:t> </a:t>
            </a:r>
            <a:r>
              <a:rPr lang="en-US" sz="1800" dirty="0" err="1" smtClean="0"/>
              <a:t>gula</a:t>
            </a:r>
            <a:r>
              <a:rPr lang="id-ID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karbohidrat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disebut</a:t>
            </a:r>
            <a:r>
              <a:rPr lang="en-US" sz="1800" dirty="0" smtClean="0"/>
              <a:t> </a:t>
            </a:r>
            <a:r>
              <a:rPr lang="en-US" sz="1800" dirty="0" err="1" smtClean="0"/>
              <a:t>amilum</a:t>
            </a:r>
            <a:endParaRPr lang="id-ID" sz="1800" dirty="0" smtClean="0"/>
          </a:p>
          <a:p>
            <a:pPr>
              <a:defRPr/>
            </a:pPr>
            <a:r>
              <a:rPr lang="sv-SE" sz="1800" dirty="0" smtClean="0"/>
              <a:t>Ruben dan</a:t>
            </a:r>
            <a:r>
              <a:rPr lang="id-ID" sz="1800" dirty="0" smtClean="0"/>
              <a:t> </a:t>
            </a:r>
            <a:r>
              <a:rPr lang="sv-SE" sz="1800" dirty="0" smtClean="0"/>
              <a:t>Kamen </a:t>
            </a:r>
            <a:r>
              <a:rPr lang="id-ID" sz="1800" dirty="0" smtClean="0"/>
              <a:t>(1941) </a:t>
            </a:r>
            <a:r>
              <a:rPr lang="sv-SE" sz="1800" dirty="0" smtClean="0"/>
              <a:t>melakukan percobaan fotosintesis dengan menggunakan air bertanda</a:t>
            </a:r>
            <a:endParaRPr lang="id-ID" sz="1800" dirty="0" smtClean="0"/>
          </a:p>
          <a:p>
            <a:pPr>
              <a:defRPr/>
            </a:pPr>
            <a:r>
              <a:rPr lang="id-ID" sz="1800" dirty="0" smtClean="0"/>
              <a:t>Joseph Priestley (1972), seorang ahli kimia Inggris menemukan bahwa tumbuhan mengeluarkan suatu gas yang membuat api lilin dapat menyala walaupun dalam tabung gelas yang tertutup tumbuhan berklorofil</a:t>
            </a:r>
            <a:r>
              <a:rPr lang="id-ID" sz="1800" dirty="0" smtClean="0">
                <a:sym typeface="Symbol" pitchFamily="18" charset="2"/>
              </a:rPr>
              <a:t>	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SEJARAH PENEMUAN FOTOSINTESIS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endParaRPr lang="id-ID" sz="1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9" name="Content Placeholder 2"/>
          <p:cNvSpPr txBox="1">
            <a:spLocks/>
          </p:cNvSpPr>
          <p:nvPr/>
        </p:nvSpPr>
        <p:spPr bwMode="auto">
          <a:xfrm>
            <a:off x="41275" y="5561013"/>
            <a:ext cx="8991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20000"/>
              </a:spcBef>
              <a:defRPr/>
            </a:pPr>
            <a:r>
              <a:rPr lang="id-ID" smtClean="0">
                <a:latin typeface="Calibri" pitchFamily="34" charset="0"/>
              </a:rPr>
              <a:t>Percobaan Ingenhousz</a:t>
            </a:r>
            <a:r>
              <a:rPr lang="en-US" dirty="0" smtClean="0">
                <a:latin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</a:rPr>
            </a:br>
            <a:endParaRPr lang="id-ID" dirty="0" smtClean="0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id-ID" dirty="0" smtClean="0">
                <a:latin typeface="Calibri" pitchFamily="34" charset="0"/>
                <a:sym typeface="Symbol" pitchFamily="18" charset="2"/>
              </a:rPr>
              <a:t>	</a:t>
            </a:r>
            <a:endParaRPr lang="en-US" dirty="0" smtClean="0">
              <a:cs typeface="Arial" charset="0"/>
            </a:endParaRPr>
          </a:p>
          <a:p>
            <a:pPr algn="just">
              <a:spcBef>
                <a:spcPct val="20000"/>
              </a:spcBef>
              <a:buFont typeface="Arial" charset="0"/>
              <a:buNone/>
              <a:defRPr/>
            </a:pPr>
            <a:endParaRPr lang="en-US" dirty="0" smtClean="0">
              <a:cs typeface="Arial" charset="0"/>
            </a:endParaRPr>
          </a:p>
          <a:p>
            <a:pPr algn="just">
              <a:spcBef>
                <a:spcPct val="20000"/>
              </a:spcBef>
              <a:buFont typeface="Arial" charset="0"/>
              <a:buNone/>
              <a:defRPr/>
            </a:pPr>
            <a:endParaRPr lang="en-US" dirty="0" smtClean="0">
              <a:cs typeface="Arial" charset="0"/>
            </a:endParaRPr>
          </a:p>
          <a:p>
            <a:pPr algn="just">
              <a:spcBef>
                <a:spcPct val="20000"/>
              </a:spcBef>
              <a:buFont typeface="Arial" charset="0"/>
              <a:buNone/>
              <a:defRPr/>
            </a:pPr>
            <a:endParaRPr lang="en-US" dirty="0" smtClean="0">
              <a:cs typeface="Arial" charset="0"/>
            </a:endParaRP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1751013"/>
            <a:ext cx="3090863" cy="358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Letak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Kloroplas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285750" lvl="1">
              <a:buFont typeface="Arial" pitchFamily="34" charset="0"/>
              <a:buChar char="•"/>
              <a:defRPr/>
            </a:pPr>
            <a:endParaRPr lang="en-US" sz="1800" dirty="0"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4"/>
          <a:stretch/>
        </p:blipFill>
        <p:spPr bwMode="auto">
          <a:xfrm>
            <a:off x="0" y="1838324"/>
            <a:ext cx="89916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2064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Kloroplas</a:t>
            </a:r>
            <a:endParaRPr lang="en-US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Bagian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kloroplas</a:t>
            </a:r>
            <a:r>
              <a:rPr lang="en-US" sz="2800" dirty="0" smtClean="0"/>
              <a:t> </a:t>
            </a:r>
            <a:r>
              <a:rPr lang="en-US" sz="2800" dirty="0" err="1" smtClean="0"/>
              <a:t>terdapat</a:t>
            </a:r>
            <a:r>
              <a:rPr lang="en-US" sz="2800" dirty="0" smtClean="0"/>
              <a:t> </a:t>
            </a:r>
            <a:r>
              <a:rPr lang="en-US" sz="2800" dirty="0" err="1" smtClean="0"/>
              <a:t>tilakoid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tilakoid</a:t>
            </a:r>
            <a:r>
              <a:rPr lang="en-US" sz="2800" dirty="0" smtClean="0"/>
              <a:t> </a:t>
            </a:r>
            <a:r>
              <a:rPr lang="en-US" sz="2800" dirty="0" err="1" smtClean="0">
                <a:sym typeface="Wingdings" pitchFamily="2" charset="2"/>
              </a:rPr>
              <a:t>terdapat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pigmen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kloroplas</a:t>
            </a:r>
            <a:r>
              <a:rPr lang="en-US" sz="2800" dirty="0" smtClean="0">
                <a:sym typeface="Wingdings" pitchFamily="2" charset="2"/>
              </a:rPr>
              <a:t>  </a:t>
            </a:r>
            <a:r>
              <a:rPr lang="en-US" sz="2800" dirty="0" err="1" smtClean="0">
                <a:sym typeface="Wingdings" pitchFamily="2" charset="2"/>
              </a:rPr>
              <a:t>berfungsi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menangkap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cahaya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sebagai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energi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membentuk</a:t>
            </a:r>
            <a:r>
              <a:rPr lang="en-US" sz="2800" dirty="0" smtClean="0">
                <a:sym typeface="Wingdings" pitchFamily="2" charset="2"/>
              </a:rPr>
              <a:t> ATP</a:t>
            </a:r>
          </a:p>
          <a:p>
            <a:r>
              <a:rPr lang="en-US" sz="2800" dirty="0" smtClean="0">
                <a:sym typeface="Wingdings" pitchFamily="2" charset="2"/>
              </a:rPr>
              <a:t>Di </a:t>
            </a:r>
            <a:r>
              <a:rPr lang="en-US" sz="2800" dirty="0" err="1" smtClean="0">
                <a:sym typeface="Wingdings" pitchFamily="2" charset="2"/>
              </a:rPr>
              <a:t>antara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tilakoid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terdapat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stroma</a:t>
            </a:r>
            <a:r>
              <a:rPr lang="en-US" sz="2800" dirty="0" smtClean="0">
                <a:sym typeface="Wingdings" pitchFamily="2" charset="2"/>
              </a:rPr>
              <a:t> yang </a:t>
            </a:r>
            <a:r>
              <a:rPr lang="en-US" sz="2800" dirty="0" err="1" smtClean="0">
                <a:sym typeface="Wingdings" pitchFamily="2" charset="2"/>
              </a:rPr>
              <a:t>berperan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dalam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siklus</a:t>
            </a:r>
            <a:r>
              <a:rPr lang="en-US" sz="2800" dirty="0" smtClean="0">
                <a:sym typeface="Wingdings" pitchFamily="2" charset="2"/>
              </a:rPr>
              <a:t> Calvin</a:t>
            </a:r>
            <a:endParaRPr lang="en-US" sz="2800" dirty="0" smtClean="0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533400" y="685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fotosintesis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1798320"/>
            <a:ext cx="918781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08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KATABOLISME 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109728" indent="0" algn="just" eaLnBrk="1" fontAlgn="auto" hangingPunct="1">
              <a:spcAft>
                <a:spcPts val="600"/>
              </a:spcAft>
              <a:buFont typeface="Arial" charset="0"/>
              <a:buNone/>
              <a:defRPr/>
            </a:pP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600"/>
              </a:spcAft>
              <a:buFont typeface="Arial" charset="0"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id-ID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erupakan suatu jalur pada metabolisme yang bertujuan untuk memecah molekul yang lebih besar dan lebih kompleks menjadi molekul sederhana disertai dengan pelepasan energi</a:t>
            </a:r>
          </a:p>
          <a:p>
            <a:pPr marL="0" indent="0" eaLnBrk="1" fontAlgn="auto" hangingPunct="1">
              <a:spcAft>
                <a:spcPts val="600"/>
              </a:spcAft>
              <a:buFont typeface="Arial" charset="0"/>
              <a:buNone/>
              <a:defRPr/>
            </a:pPr>
            <a:endParaRPr lang="id-ID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600"/>
              </a:spcAft>
              <a:buFont typeface="Arial" charset="0"/>
              <a:buNone/>
              <a:defRPr/>
            </a:pPr>
            <a:r>
              <a:rPr lang="id-ID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Kebalikan dari proses anabolisme yang sering juga disebut proses </a:t>
            </a:r>
            <a:r>
              <a:rPr lang="id-ID" sz="2000" b="1" i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Disimilasi</a:t>
            </a:r>
          </a:p>
          <a:p>
            <a:pPr marL="0" indent="0" eaLnBrk="1" fontAlgn="auto" hangingPunct="1">
              <a:spcAft>
                <a:spcPts val="600"/>
              </a:spcAft>
              <a:buFont typeface="Arial" charset="0"/>
              <a:buNone/>
              <a:defRPr/>
            </a:pPr>
            <a:endParaRPr lang="id-ID" sz="2000" b="1" dirty="0">
              <a:solidFill>
                <a:srgbClr val="000000"/>
              </a:solidFill>
              <a:latin typeface="Arial"/>
            </a:endParaRPr>
          </a:p>
          <a:p>
            <a:pPr marL="0" indent="0" eaLnBrk="1" fontAlgn="auto" hangingPunct="1">
              <a:spcAft>
                <a:spcPts val="600"/>
              </a:spcAft>
              <a:buFont typeface="Arial" charset="0"/>
              <a:buNone/>
              <a:defRPr/>
            </a:pPr>
            <a:r>
              <a:rPr lang="id-ID" sz="2000" b="1" dirty="0">
                <a:solidFill>
                  <a:srgbClr val="000000"/>
                </a:solidFill>
                <a:latin typeface="Arial"/>
              </a:rPr>
              <a:t>Contoh :</a:t>
            </a:r>
          </a:p>
          <a:p>
            <a:pPr eaLnBrk="1" fontAlgn="auto" hangingPunct="1">
              <a:spcAft>
                <a:spcPts val="600"/>
              </a:spcAft>
              <a:defRPr/>
            </a:pPr>
            <a:r>
              <a:rPr lang="id-ID" sz="2000" b="1" dirty="0">
                <a:solidFill>
                  <a:srgbClr val="000000"/>
                </a:solidFill>
                <a:latin typeface="Arial"/>
              </a:rPr>
              <a:t>     Proses pernafasan (respirasi aerob)</a:t>
            </a:r>
          </a:p>
          <a:p>
            <a:pPr eaLnBrk="1" fontAlgn="auto" hangingPunct="1">
              <a:spcAft>
                <a:spcPts val="600"/>
              </a:spcAft>
              <a:defRPr/>
            </a:pPr>
            <a:r>
              <a:rPr lang="id-ID" sz="2000" b="1" dirty="0">
                <a:solidFill>
                  <a:srgbClr val="000000"/>
                </a:solidFill>
                <a:latin typeface="Arial"/>
              </a:rPr>
              <a:t>     Proses respirasi anaerobik (fermentasi)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/>
            </a:r>
            <a:br>
              <a:rPr lang="en-US" sz="2000" b="1" dirty="0">
                <a:solidFill>
                  <a:srgbClr val="000000"/>
                </a:solidFill>
                <a:latin typeface="Arial"/>
              </a:rPr>
            </a:br>
            <a:endParaRPr lang="id-ID" sz="2000" b="1" dirty="0">
              <a:solidFill>
                <a:srgbClr val="000000"/>
              </a:solidFill>
              <a:latin typeface="Arial"/>
            </a:endParaRPr>
          </a:p>
          <a:p>
            <a:pPr marL="0" indent="0" eaLnBrk="1" fontAlgn="auto" hangingPunct="1">
              <a:spcAft>
                <a:spcPts val="600"/>
              </a:spcAft>
              <a:buFont typeface="Arial" charset="0"/>
              <a:buNone/>
              <a:defRPr/>
            </a:pPr>
            <a:r>
              <a:rPr lang="id-ID" sz="1600" b="1" dirty="0">
                <a:solidFill>
                  <a:srgbClr val="000000"/>
                </a:solidFill>
                <a:latin typeface="Arial"/>
                <a:sym typeface="Symbol" pitchFamily="18" charset="2"/>
              </a:rPr>
              <a:t>	</a:t>
            </a: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600"/>
              </a:spcAft>
              <a:buFont typeface="Arial" charset="0"/>
              <a:buNone/>
              <a:defRPr/>
            </a:pP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600"/>
              </a:spcAft>
              <a:buFont typeface="Arial" charset="0"/>
              <a:buNone/>
              <a:defRPr/>
            </a:pP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600"/>
              </a:spcAft>
              <a:buFont typeface="Arial" charset="0"/>
              <a:buNone/>
              <a:defRPr/>
            </a:pP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RESPIRASI 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109728" indent="0" algn="just" eaLnBrk="1" fontAlgn="auto" hangingPunct="1">
              <a:spcAft>
                <a:spcPts val="600"/>
              </a:spcAft>
              <a:buFont typeface="Arial" charset="0"/>
              <a:buNone/>
              <a:defRPr/>
            </a:pP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600"/>
              </a:spcAft>
              <a:buFont typeface="Arial" charset="0"/>
              <a:buNone/>
              <a:defRPr/>
            </a:pPr>
            <a:r>
              <a:rPr lang="id-ID" sz="2000" b="1" dirty="0">
                <a:solidFill>
                  <a:srgbClr val="000000"/>
                </a:solidFill>
                <a:latin typeface="Arial"/>
              </a:rPr>
              <a:t>Merupakan suatu reaksi reduksi-oksidasi (redoks) yang memerlukan akseptor elektron untuk menerima elektron dari reaksi oksidasi bahan organik</a:t>
            </a:r>
          </a:p>
          <a:p>
            <a:pPr marL="0" indent="0" eaLnBrk="1" fontAlgn="auto" hangingPunct="1">
              <a:spcAft>
                <a:spcPts val="600"/>
              </a:spcAft>
              <a:buFont typeface="Arial" charset="0"/>
              <a:buNone/>
              <a:defRPr/>
            </a:pPr>
            <a:endParaRPr lang="id-ID" sz="2000" b="1" dirty="0">
              <a:solidFill>
                <a:srgbClr val="000000"/>
              </a:solidFill>
              <a:latin typeface="Arial"/>
            </a:endParaRPr>
          </a:p>
          <a:p>
            <a:pPr marL="0" indent="0" eaLnBrk="1" fontAlgn="auto" hangingPunct="1">
              <a:spcAft>
                <a:spcPts val="600"/>
              </a:spcAft>
              <a:buFont typeface="Arial" charset="0"/>
              <a:buNone/>
              <a:defRPr/>
            </a:pPr>
            <a:r>
              <a:rPr lang="id-ID" sz="2000" b="1" dirty="0">
                <a:solidFill>
                  <a:srgbClr val="000000"/>
                </a:solidFill>
                <a:latin typeface="Arial"/>
              </a:rPr>
              <a:t>Akseptor elektron : </a:t>
            </a:r>
          </a:p>
          <a:p>
            <a:pPr eaLnBrk="1" fontAlgn="auto" hangingPunct="1">
              <a:spcAft>
                <a:spcPts val="600"/>
              </a:spcAft>
              <a:defRPr/>
            </a:pPr>
            <a:r>
              <a:rPr lang="id-ID" sz="2000" b="1" dirty="0">
                <a:solidFill>
                  <a:srgbClr val="000000"/>
                </a:solidFill>
                <a:latin typeface="Arial"/>
              </a:rPr>
              <a:t>NAD (nikotinamida adenin dinukleotida)</a:t>
            </a:r>
          </a:p>
          <a:p>
            <a:pPr eaLnBrk="1" fontAlgn="auto" hangingPunct="1">
              <a:spcAft>
                <a:spcPts val="600"/>
              </a:spcAft>
              <a:defRPr/>
            </a:pPr>
            <a:r>
              <a:rPr lang="id-ID" sz="2000" b="1" dirty="0">
                <a:solidFill>
                  <a:srgbClr val="000000"/>
                </a:solidFill>
                <a:latin typeface="Arial"/>
              </a:rPr>
              <a:t>FAD (flavin adenin dinukleotida)</a:t>
            </a:r>
          </a:p>
          <a:p>
            <a:pPr eaLnBrk="1" fontAlgn="auto" hangingPunct="1">
              <a:spcAft>
                <a:spcPts val="600"/>
              </a:spcAft>
              <a:defRPr/>
            </a:pPr>
            <a:r>
              <a:rPr lang="id-ID" sz="2000" b="1" dirty="0">
                <a:solidFill>
                  <a:srgbClr val="000000"/>
                </a:solidFill>
                <a:latin typeface="Arial"/>
              </a:rPr>
              <a:t>Sitokrom</a:t>
            </a:r>
          </a:p>
          <a:p>
            <a:pPr eaLnBrk="1" fontAlgn="auto" hangingPunct="1">
              <a:spcAft>
                <a:spcPts val="600"/>
              </a:spcAft>
              <a:defRPr/>
            </a:pPr>
            <a:r>
              <a:rPr lang="id-ID" sz="2000" b="1" dirty="0">
                <a:solidFill>
                  <a:srgbClr val="000000"/>
                </a:solidFill>
                <a:latin typeface="Arial"/>
              </a:rPr>
              <a:t>Oksigen</a:t>
            </a:r>
          </a:p>
          <a:p>
            <a:pPr marL="0" indent="0" eaLnBrk="1" fontAlgn="auto" hangingPunct="1">
              <a:spcAft>
                <a:spcPts val="600"/>
              </a:spcAft>
              <a:buFont typeface="Arial" charset="0"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Arial"/>
              </a:rPr>
              <a:t/>
            </a:r>
            <a:br>
              <a:rPr lang="en-US" sz="2000" b="1" dirty="0">
                <a:solidFill>
                  <a:srgbClr val="000000"/>
                </a:solidFill>
                <a:latin typeface="Arial"/>
              </a:rPr>
            </a:br>
            <a:endParaRPr lang="id-ID" sz="2000" b="1" dirty="0">
              <a:solidFill>
                <a:srgbClr val="000000"/>
              </a:solidFill>
              <a:latin typeface="Arial"/>
            </a:endParaRPr>
          </a:p>
          <a:p>
            <a:pPr marL="0" indent="0" eaLnBrk="1" fontAlgn="auto" hangingPunct="1">
              <a:spcAft>
                <a:spcPts val="600"/>
              </a:spcAft>
              <a:buFont typeface="Arial" charset="0"/>
              <a:buNone/>
              <a:defRPr/>
            </a:pPr>
            <a:r>
              <a:rPr lang="id-ID" sz="1600" b="1" dirty="0">
                <a:solidFill>
                  <a:srgbClr val="000000"/>
                </a:solidFill>
                <a:latin typeface="Arial"/>
                <a:sym typeface="Symbol" pitchFamily="18" charset="2"/>
              </a:rPr>
              <a:t>	</a:t>
            </a: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600"/>
              </a:spcAft>
              <a:buFont typeface="Arial" charset="0"/>
              <a:buNone/>
              <a:defRPr/>
            </a:pP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600"/>
              </a:spcAft>
              <a:buFont typeface="Arial" charset="0"/>
              <a:buNone/>
              <a:defRPr/>
            </a:pP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600"/>
              </a:spcAft>
              <a:buFont typeface="Arial" charset="0"/>
              <a:buNone/>
              <a:defRPr/>
            </a:pP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600"/>
              </a:spcAft>
              <a:buFont typeface="Arial" charset="0"/>
              <a:buNone/>
              <a:defRPr/>
            </a:pP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8582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471487" y="8382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Respirasi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67200"/>
          </a:xfrm>
        </p:spPr>
        <p:txBody>
          <a:bodyPr>
            <a:normAutofit/>
          </a:bodyPr>
          <a:lstStyle/>
          <a:p>
            <a:pPr marL="347663" lvl="1" indent="-347663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Makanan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bisa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diubah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menjadi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energi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melalui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respirasi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sel</a:t>
            </a:r>
            <a:endParaRPr lang="en-US" sz="24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347663" lvl="1" indent="-347663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Respirasi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sel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:</a:t>
            </a:r>
          </a:p>
          <a:p>
            <a:pPr marL="747713" lvl="2" indent="-347663">
              <a:defRPr/>
            </a:pP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Respirasi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aerob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</a:p>
          <a:p>
            <a:pPr marL="747713" lvl="2" indent="-347663">
              <a:defRPr/>
            </a:pP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Respirasi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anerob</a:t>
            </a:r>
            <a:endParaRPr lang="en-US" dirty="0" smtClean="0">
              <a:latin typeface="Arial" charset="0"/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763936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dirty="0" err="1" smtClean="0"/>
              <a:t>Respirasi</a:t>
            </a:r>
            <a:r>
              <a:rPr lang="en-US" dirty="0" smtClean="0"/>
              <a:t> </a:t>
            </a:r>
            <a:r>
              <a:rPr lang="en-US" dirty="0" err="1" smtClean="0"/>
              <a:t>aerob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Memerlukan</a:t>
            </a:r>
            <a:r>
              <a:rPr lang="en-US" sz="2800" dirty="0" smtClean="0"/>
              <a:t> </a:t>
            </a:r>
            <a:r>
              <a:rPr lang="en-US" sz="2800" dirty="0" err="1" smtClean="0"/>
              <a:t>oksigen</a:t>
            </a:r>
            <a:r>
              <a:rPr lang="en-US" sz="2800" dirty="0" smtClean="0"/>
              <a:t> (O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prosesnya</a:t>
            </a:r>
            <a:endParaRPr lang="en-US" sz="2800" dirty="0" smtClean="0"/>
          </a:p>
          <a:p>
            <a:r>
              <a:rPr lang="en-US" sz="2800" dirty="0" err="1" smtClean="0"/>
              <a:t>Reaksi</a:t>
            </a:r>
            <a:r>
              <a:rPr lang="en-US" sz="2800" dirty="0"/>
              <a:t> : C</a:t>
            </a:r>
            <a:r>
              <a:rPr lang="en-US" sz="2800" baseline="-25000" dirty="0"/>
              <a:t>6</a:t>
            </a:r>
            <a:r>
              <a:rPr lang="en-US" sz="2800" dirty="0"/>
              <a:t>H</a:t>
            </a:r>
            <a:r>
              <a:rPr lang="en-US" sz="2800" baseline="-25000" dirty="0"/>
              <a:t>12</a:t>
            </a:r>
            <a:r>
              <a:rPr lang="en-US" sz="2800" dirty="0"/>
              <a:t>O</a:t>
            </a:r>
            <a:r>
              <a:rPr lang="en-US" sz="2800" baseline="-25000" dirty="0"/>
              <a:t>6</a:t>
            </a:r>
            <a:r>
              <a:rPr lang="en-US" sz="2800" dirty="0"/>
              <a:t> + 6O</a:t>
            </a:r>
            <a:r>
              <a:rPr lang="en-US" sz="2800" baseline="-25000" dirty="0"/>
              <a:t>2</a:t>
            </a:r>
            <a:r>
              <a:rPr lang="en-US" sz="2800" dirty="0"/>
              <a:t>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 </a:t>
            </a:r>
            <a:r>
              <a:rPr lang="en-US" sz="2800" dirty="0"/>
              <a:t>6CO</a:t>
            </a:r>
            <a:r>
              <a:rPr lang="en-US" sz="2800" baseline="-25000" dirty="0"/>
              <a:t>2</a:t>
            </a:r>
            <a:r>
              <a:rPr lang="en-US" sz="2800" dirty="0"/>
              <a:t> + </a:t>
            </a:r>
            <a:r>
              <a:rPr lang="en-US" sz="2800" dirty="0" smtClean="0"/>
              <a:t>6H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</a:p>
          <a:p>
            <a:r>
              <a:rPr lang="en-US" sz="2800" dirty="0" err="1" smtClean="0"/>
              <a:t>Terdiri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:</a:t>
            </a:r>
          </a:p>
          <a:p>
            <a:pPr marL="800100" lvl="3" indent="-342900">
              <a:defRPr/>
            </a:pPr>
            <a:r>
              <a:rPr lang="en-US" sz="2400" dirty="0" err="1">
                <a:latin typeface="Arial" charset="0"/>
                <a:cs typeface="Arial" charset="0"/>
                <a:sym typeface="Wingdings" pitchFamily="2" charset="2"/>
              </a:rPr>
              <a:t>Katabolisme</a:t>
            </a:r>
            <a:r>
              <a:rPr lang="en-US" sz="24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charset="0"/>
                <a:cs typeface="Arial" charset="0"/>
                <a:sym typeface="Wingdings" pitchFamily="2" charset="2"/>
              </a:rPr>
              <a:t>glukosa</a:t>
            </a:r>
            <a:endParaRPr lang="en-US" sz="2400" dirty="0">
              <a:latin typeface="Arial" charset="0"/>
              <a:cs typeface="Arial" charset="0"/>
              <a:sym typeface="Wingdings" pitchFamily="2" charset="2"/>
            </a:endParaRPr>
          </a:p>
          <a:p>
            <a:pPr marL="800100" lvl="3" indent="-342900">
              <a:defRPr/>
            </a:pPr>
            <a:r>
              <a:rPr lang="en-US" sz="2400" dirty="0" err="1">
                <a:latin typeface="Arial" charset="0"/>
                <a:cs typeface="Arial" charset="0"/>
                <a:sym typeface="Wingdings" pitchFamily="2" charset="2"/>
              </a:rPr>
              <a:t>Metabolisme</a:t>
            </a:r>
            <a:r>
              <a:rPr lang="en-US" sz="2400" dirty="0">
                <a:latin typeface="Arial" charset="0"/>
                <a:cs typeface="Arial" charset="0"/>
                <a:sym typeface="Wingdings" pitchFamily="2" charset="2"/>
              </a:rPr>
              <a:t> protein</a:t>
            </a:r>
          </a:p>
          <a:p>
            <a:pPr marL="800100" lvl="3" indent="-342900">
              <a:defRPr/>
            </a:pPr>
            <a:r>
              <a:rPr lang="en-US" sz="2400" dirty="0" err="1">
                <a:latin typeface="Arial" charset="0"/>
                <a:cs typeface="Arial" charset="0"/>
                <a:sym typeface="Wingdings" pitchFamily="2" charset="2"/>
              </a:rPr>
              <a:t>Metabolisme</a:t>
            </a:r>
            <a:r>
              <a:rPr lang="en-US" sz="24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charset="0"/>
                <a:cs typeface="Arial" charset="0"/>
                <a:sym typeface="Wingdings" pitchFamily="2" charset="2"/>
              </a:rPr>
              <a:t>lemak</a:t>
            </a:r>
            <a:endParaRPr lang="en-US" sz="2400" dirty="0">
              <a:latin typeface="Arial" charset="0"/>
              <a:cs typeface="Arial" charset="0"/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521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962"/>
            <a:ext cx="8229600" cy="884238"/>
          </a:xfrm>
        </p:spPr>
        <p:txBody>
          <a:bodyPr/>
          <a:lstStyle/>
          <a:p>
            <a:r>
              <a:rPr lang="en-US" dirty="0" err="1" smtClean="0"/>
              <a:t>Katabolisme</a:t>
            </a:r>
            <a:r>
              <a:rPr lang="en-US" dirty="0" smtClean="0"/>
              <a:t> </a:t>
            </a:r>
            <a:r>
              <a:rPr lang="en-US" dirty="0" err="1" smtClean="0"/>
              <a:t>glukosa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 smtClean="0"/>
              <a:t>Merupakan</a:t>
            </a:r>
            <a:r>
              <a:rPr lang="en-US" sz="2800" dirty="0" smtClean="0"/>
              <a:t> proses </a:t>
            </a:r>
            <a:r>
              <a:rPr lang="en-US" sz="2800" dirty="0" err="1" smtClean="0"/>
              <a:t>pemecahan</a:t>
            </a:r>
            <a:r>
              <a:rPr lang="en-US" sz="2800" dirty="0" smtClean="0"/>
              <a:t> </a:t>
            </a:r>
            <a:r>
              <a:rPr lang="en-US" sz="2800" dirty="0" err="1" smtClean="0"/>
              <a:t>gula</a:t>
            </a:r>
            <a:r>
              <a:rPr lang="en-US" sz="2800" dirty="0" smtClean="0"/>
              <a:t> (</a:t>
            </a:r>
            <a:r>
              <a:rPr lang="en-US" sz="2800" dirty="0" err="1" smtClean="0"/>
              <a:t>glukosa</a:t>
            </a:r>
            <a:r>
              <a:rPr lang="en-US" sz="2800" dirty="0" smtClean="0"/>
              <a:t>)</a:t>
            </a:r>
          </a:p>
          <a:p>
            <a:r>
              <a:rPr lang="en-US" sz="2800" dirty="0" err="1" smtClean="0"/>
              <a:t>Karbohidrat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bentuk</a:t>
            </a:r>
            <a:r>
              <a:rPr lang="en-US" sz="2800" dirty="0" smtClean="0"/>
              <a:t> </a:t>
            </a:r>
            <a:r>
              <a:rPr lang="en-US" sz="2800" dirty="0" err="1" smtClean="0"/>
              <a:t>sumber</a:t>
            </a:r>
            <a:r>
              <a:rPr lang="en-US" sz="2800" dirty="0" smtClean="0"/>
              <a:t> </a:t>
            </a:r>
            <a:r>
              <a:rPr lang="en-US" sz="2800" dirty="0" err="1" smtClean="0"/>
              <a:t>makanan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dimetabolisme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cara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endParaRPr lang="en-US" sz="2800" dirty="0" smtClean="0"/>
          </a:p>
          <a:p>
            <a:r>
              <a:rPr lang="en-US" sz="2800" dirty="0" err="1" smtClean="0"/>
              <a:t>Terjadi</a:t>
            </a:r>
            <a:r>
              <a:rPr lang="en-US" sz="2800" dirty="0" smtClean="0"/>
              <a:t> di </a:t>
            </a:r>
            <a:r>
              <a:rPr lang="en-US" sz="2800" dirty="0" err="1" smtClean="0"/>
              <a:t>sitoplasma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mitokondria</a:t>
            </a:r>
            <a:endParaRPr lang="en-US" sz="2800" dirty="0" smtClean="0"/>
          </a:p>
          <a:p>
            <a:r>
              <a:rPr lang="en-US" sz="2800" dirty="0" smtClean="0"/>
              <a:t>Ada 2 </a:t>
            </a:r>
            <a:r>
              <a:rPr lang="en-US" sz="2800" dirty="0" err="1" smtClean="0"/>
              <a:t>jenis</a:t>
            </a:r>
            <a:r>
              <a:rPr lang="en-US" sz="2800" dirty="0" smtClean="0"/>
              <a:t> : </a:t>
            </a:r>
            <a:r>
              <a:rPr lang="en-US" sz="2800" dirty="0" err="1" smtClean="0"/>
              <a:t>aerobik</a:t>
            </a:r>
            <a:r>
              <a:rPr lang="en-US" sz="2800" dirty="0" smtClean="0"/>
              <a:t> (</a:t>
            </a:r>
            <a:r>
              <a:rPr lang="en-US" sz="2800" dirty="0" err="1" smtClean="0"/>
              <a:t>terdapat</a:t>
            </a:r>
            <a:r>
              <a:rPr lang="en-US" sz="2800" dirty="0" smtClean="0"/>
              <a:t>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anaerobik</a:t>
            </a:r>
            <a:r>
              <a:rPr lang="en-US" sz="2800" dirty="0" smtClean="0"/>
              <a:t> (</a:t>
            </a:r>
            <a:r>
              <a:rPr lang="en-US" sz="2800" dirty="0" err="1" smtClean="0"/>
              <a:t>tanpa</a:t>
            </a:r>
            <a:r>
              <a:rPr lang="en-US" sz="2800" dirty="0" smtClean="0"/>
              <a:t>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</a:t>
            </a:r>
          </a:p>
          <a:p>
            <a:r>
              <a:rPr lang="en-US" sz="2800" dirty="0" err="1" smtClean="0"/>
              <a:t>Terdiri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3 </a:t>
            </a:r>
            <a:r>
              <a:rPr lang="en-US" sz="2800" dirty="0" err="1" smtClean="0"/>
              <a:t>tahap</a:t>
            </a:r>
            <a:r>
              <a:rPr lang="en-US" sz="2800" dirty="0" smtClean="0"/>
              <a:t> :</a:t>
            </a:r>
          </a:p>
          <a:p>
            <a:pPr lvl="1"/>
            <a:r>
              <a:rPr lang="en-US" sz="2400" dirty="0" err="1" smtClean="0"/>
              <a:t>Glikolisis</a:t>
            </a:r>
            <a:endParaRPr lang="en-US" sz="2400" dirty="0" smtClean="0"/>
          </a:p>
          <a:p>
            <a:pPr lvl="1"/>
            <a:r>
              <a:rPr lang="en-US" sz="2400" dirty="0" err="1" smtClean="0"/>
              <a:t>Oksidasi</a:t>
            </a:r>
            <a:r>
              <a:rPr lang="en-US" sz="2400" dirty="0" smtClean="0"/>
              <a:t> </a:t>
            </a:r>
            <a:r>
              <a:rPr lang="en-US" sz="2400" dirty="0" err="1" smtClean="0"/>
              <a:t>piruvat</a:t>
            </a:r>
            <a:endParaRPr lang="en-US" sz="2400" dirty="0" smtClean="0"/>
          </a:p>
          <a:p>
            <a:pPr lvl="1"/>
            <a:r>
              <a:rPr lang="en-US" sz="2400" dirty="0" err="1" smtClean="0"/>
              <a:t>Siklus</a:t>
            </a:r>
            <a:r>
              <a:rPr lang="en-US" sz="2400" dirty="0" smtClean="0"/>
              <a:t> Krebs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15442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KEMAMPUAN AKHIR YANG DIHARAPKAN</a:t>
            </a: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endParaRPr lang="id-ID" dirty="0" smtClean="0">
              <a:latin typeface="Segoe UI"/>
              <a:ea typeface="Times New Roman"/>
            </a:endParaRPr>
          </a:p>
          <a:p>
            <a:pPr>
              <a:buFont typeface="Arial" charset="0"/>
              <a:buChar char="•"/>
              <a:defRPr/>
            </a:pPr>
            <a:r>
              <a:rPr lang="id-ID" dirty="0" smtClean="0">
                <a:latin typeface="Segoe UI"/>
                <a:ea typeface="Times New Roman"/>
              </a:rPr>
              <a:t>Mahasiswa mampu untuk menguraikan proses metabolisme sel yang meliputi anabolisme, katabolisme serta penggolongannya</a:t>
            </a:r>
          </a:p>
          <a:p>
            <a:pPr>
              <a:buFont typeface="Arial" charset="0"/>
              <a:buChar char="•"/>
              <a:defRPr/>
            </a:pPr>
            <a:r>
              <a:rPr lang="id-ID" dirty="0" smtClean="0"/>
              <a:t>Mahasiswa mampu untuk menguraikan </a:t>
            </a:r>
            <a:r>
              <a:rPr lang="id-ID" dirty="0"/>
              <a:t>enzim sebagai katalis biologis</a:t>
            </a:r>
          </a:p>
          <a:p>
            <a:pPr marL="0" indent="0">
              <a:buFont typeface="Arial" charset="0"/>
              <a:buNone/>
              <a:defRPr/>
            </a:pPr>
            <a:endParaRPr lang="id-ID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572000"/>
          </a:xfrm>
        </p:spPr>
        <p:txBody>
          <a:bodyPr/>
          <a:lstStyle/>
          <a:p>
            <a:r>
              <a:rPr lang="en-US" sz="2800" dirty="0" err="1" smtClean="0">
                <a:latin typeface="Arial" charset="0"/>
                <a:cs typeface="Arial" charset="0"/>
              </a:rPr>
              <a:t>Terjadi</a:t>
            </a:r>
            <a:r>
              <a:rPr lang="en-US" sz="2800" dirty="0" smtClean="0">
                <a:latin typeface="Arial" charset="0"/>
                <a:cs typeface="Arial" charset="0"/>
              </a:rPr>
              <a:t> di </a:t>
            </a:r>
            <a:r>
              <a:rPr lang="en-US" sz="2800" dirty="0" err="1" smtClean="0">
                <a:latin typeface="Arial" charset="0"/>
                <a:cs typeface="Arial" charset="0"/>
              </a:rPr>
              <a:t>sitoplasma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r>
              <a:rPr lang="en-US" sz="2800" dirty="0" err="1" smtClean="0">
                <a:latin typeface="Arial" charset="0"/>
                <a:cs typeface="Arial" charset="0"/>
              </a:rPr>
              <a:t>Mengubah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glukosa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menjadi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molekul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piruvat</a:t>
            </a:r>
            <a:r>
              <a:rPr lang="en-US" sz="2800" dirty="0" smtClean="0">
                <a:latin typeface="Arial" charset="0"/>
                <a:cs typeface="Arial" charset="0"/>
              </a:rPr>
              <a:t> + </a:t>
            </a:r>
            <a:r>
              <a:rPr lang="en-US" sz="2800" dirty="0" err="1" smtClean="0">
                <a:latin typeface="Arial" charset="0"/>
                <a:cs typeface="Arial" charset="0"/>
              </a:rPr>
              <a:t>molekul</a:t>
            </a:r>
            <a:r>
              <a:rPr lang="en-US" sz="2800" dirty="0" smtClean="0">
                <a:latin typeface="Arial" charset="0"/>
                <a:cs typeface="Arial" charset="0"/>
              </a:rPr>
              <a:t> NADH + </a:t>
            </a:r>
            <a:r>
              <a:rPr lang="en-US" sz="2800" dirty="0" err="1" smtClean="0">
                <a:latin typeface="Arial" charset="0"/>
                <a:cs typeface="Arial" charset="0"/>
              </a:rPr>
              <a:t>molekul</a:t>
            </a:r>
            <a:r>
              <a:rPr lang="en-US" sz="2800" dirty="0" smtClean="0">
                <a:latin typeface="Arial" charset="0"/>
                <a:cs typeface="Arial" charset="0"/>
              </a:rPr>
              <a:t> ATP (</a:t>
            </a:r>
            <a:r>
              <a:rPr lang="en-US" sz="2800" dirty="0" err="1" smtClean="0">
                <a:latin typeface="Arial" charset="0"/>
                <a:cs typeface="Arial" charset="0"/>
              </a:rPr>
              <a:t>sumber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energi</a:t>
            </a:r>
            <a:r>
              <a:rPr lang="en-US" sz="2800" dirty="0" smtClean="0">
                <a:latin typeface="Arial" charset="0"/>
                <a:cs typeface="Arial" charset="0"/>
              </a:rPr>
              <a:t>)</a:t>
            </a:r>
          </a:p>
          <a:p>
            <a:endParaRPr lang="en-US" sz="2800" dirty="0" smtClean="0">
              <a:latin typeface="Arial" charset="0"/>
              <a:cs typeface="Arial" charset="0"/>
            </a:endParaRP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60438"/>
          </a:xfrm>
        </p:spPr>
        <p:txBody>
          <a:bodyPr/>
          <a:lstStyle/>
          <a:p>
            <a:r>
              <a:rPr lang="en-US" dirty="0" err="1" smtClean="0"/>
              <a:t>Glikolisis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7848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6667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Oksidasi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piruvat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024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Arial" charset="0"/>
                <a:cs typeface="Arial" charset="0"/>
              </a:rPr>
              <a:t>Terjadi</a:t>
            </a:r>
            <a:r>
              <a:rPr lang="en-US" sz="2400" dirty="0" smtClean="0">
                <a:latin typeface="Arial" charset="0"/>
                <a:cs typeface="Arial" charset="0"/>
              </a:rPr>
              <a:t> di </a:t>
            </a:r>
            <a:r>
              <a:rPr lang="en-US" sz="2400" dirty="0" err="1" smtClean="0">
                <a:latin typeface="Arial" charset="0"/>
                <a:cs typeface="Arial" charset="0"/>
              </a:rPr>
              <a:t>mitokondria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err="1" smtClean="0">
                <a:latin typeface="Arial" charset="0"/>
                <a:cs typeface="Arial" charset="0"/>
              </a:rPr>
              <a:t>Mengubah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piruvat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menjadi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i="1" dirty="0" err="1" smtClean="0">
                <a:latin typeface="Arial" charset="0"/>
                <a:cs typeface="Arial" charset="0"/>
              </a:rPr>
              <a:t>asetyl</a:t>
            </a:r>
            <a:r>
              <a:rPr lang="en-US" sz="2400" i="1" dirty="0" smtClean="0">
                <a:latin typeface="Arial" charset="0"/>
                <a:cs typeface="Arial" charset="0"/>
              </a:rPr>
              <a:t>-CoA</a:t>
            </a:r>
            <a:r>
              <a:rPr lang="en-US" sz="2400" dirty="0" smtClean="0">
                <a:latin typeface="Arial" charset="0"/>
                <a:cs typeface="Arial" charset="0"/>
              </a:rPr>
              <a:t>, NADH </a:t>
            </a:r>
            <a:r>
              <a:rPr lang="en-US" sz="2400" dirty="0" err="1" smtClean="0">
                <a:latin typeface="Arial" charset="0"/>
                <a:cs typeface="Arial" charset="0"/>
              </a:rPr>
              <a:t>dan</a:t>
            </a:r>
            <a:r>
              <a:rPr lang="en-US" sz="2400" dirty="0" smtClean="0">
                <a:latin typeface="Arial" charset="0"/>
                <a:cs typeface="Arial" charset="0"/>
              </a:rPr>
              <a:t> CO</a:t>
            </a:r>
            <a:r>
              <a:rPr lang="en-US" sz="2400" baseline="-25000" dirty="0" smtClean="0">
                <a:latin typeface="Arial" charset="0"/>
                <a:cs typeface="Arial" charset="0"/>
              </a:rPr>
              <a:t>2</a:t>
            </a:r>
          </a:p>
          <a:p>
            <a:endParaRPr lang="id-ID" sz="2400" dirty="0" smtClean="0"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56388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063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 smtClean="0">
                <a:latin typeface="Arial" charset="0"/>
                <a:cs typeface="Arial" charset="0"/>
              </a:rPr>
              <a:t>Siklus</a:t>
            </a:r>
            <a:r>
              <a:rPr lang="en-US" sz="3600" dirty="0" smtClean="0">
                <a:latin typeface="Arial" charset="0"/>
                <a:cs typeface="Arial" charset="0"/>
              </a:rPr>
              <a:t> Krebs</a:t>
            </a:r>
          </a:p>
        </p:txBody>
      </p:sp>
      <p:sp>
        <p:nvSpPr>
          <p:cNvPr id="11268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>
                <a:latin typeface="Arial" charset="0"/>
                <a:cs typeface="Arial" charset="0"/>
              </a:rPr>
              <a:t>Terjadi</a:t>
            </a:r>
            <a:r>
              <a:rPr lang="en-US" dirty="0" smtClean="0">
                <a:latin typeface="Arial" charset="0"/>
                <a:cs typeface="Arial" charset="0"/>
              </a:rPr>
              <a:t> di </a:t>
            </a:r>
            <a:r>
              <a:rPr lang="en-US" dirty="0" err="1" smtClean="0">
                <a:latin typeface="Arial" charset="0"/>
                <a:cs typeface="Arial" charset="0"/>
              </a:rPr>
              <a:t>mitokondria</a:t>
            </a:r>
            <a:endParaRPr lang="en-US" dirty="0" smtClean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>
                <a:latin typeface="Arial" charset="0"/>
                <a:cs typeface="Arial" charset="0"/>
              </a:rPr>
              <a:t>Mengubah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i="1" dirty="0" err="1" smtClean="0">
                <a:latin typeface="Arial" charset="0"/>
                <a:cs typeface="Arial" charset="0"/>
              </a:rPr>
              <a:t>asetyl</a:t>
            </a:r>
            <a:r>
              <a:rPr lang="en-US" i="1" dirty="0" smtClean="0">
                <a:latin typeface="Arial" charset="0"/>
                <a:cs typeface="Arial" charset="0"/>
              </a:rPr>
              <a:t>-CoA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menjadi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molekul</a:t>
            </a:r>
            <a:r>
              <a:rPr lang="en-US" dirty="0" smtClean="0">
                <a:latin typeface="Arial" charset="0"/>
                <a:cs typeface="Arial" charset="0"/>
              </a:rPr>
              <a:t> NADH + </a:t>
            </a:r>
            <a:r>
              <a:rPr lang="en-US" dirty="0" err="1" smtClean="0">
                <a:latin typeface="Arial" charset="0"/>
                <a:cs typeface="Arial" charset="0"/>
              </a:rPr>
              <a:t>molekul</a:t>
            </a:r>
            <a:r>
              <a:rPr lang="en-US" dirty="0" smtClean="0">
                <a:latin typeface="Arial" charset="0"/>
                <a:cs typeface="Arial" charset="0"/>
              </a:rPr>
              <a:t> FADH2 + </a:t>
            </a:r>
            <a:r>
              <a:rPr lang="en-US" dirty="0" err="1" smtClean="0">
                <a:latin typeface="Arial" charset="0"/>
                <a:cs typeface="Arial" charset="0"/>
              </a:rPr>
              <a:t>molekul</a:t>
            </a:r>
            <a:r>
              <a:rPr lang="en-US" dirty="0" smtClean="0">
                <a:latin typeface="Arial" charset="0"/>
                <a:cs typeface="Arial" charset="0"/>
              </a:rPr>
              <a:t> ATP </a:t>
            </a:r>
            <a:endParaRPr lang="id-ID" dirty="0">
              <a:latin typeface="Arial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29520"/>
            <a:ext cx="4800600" cy="382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8379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Rantai</a:t>
            </a:r>
            <a:r>
              <a:rPr lang="en-US" sz="3200" dirty="0" smtClean="0">
                <a:latin typeface="Arial" charset="0"/>
                <a:cs typeface="Arial" charset="0"/>
              </a:rPr>
              <a:t> Transport </a:t>
            </a:r>
            <a:r>
              <a:rPr lang="en-US" sz="3200" dirty="0" err="1" smtClean="0">
                <a:latin typeface="Arial" charset="0"/>
                <a:cs typeface="Arial" charset="0"/>
              </a:rPr>
              <a:t>Elektron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2292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Arial" charset="0"/>
                <a:cs typeface="Arial" charset="0"/>
              </a:rPr>
              <a:t>Elektron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dari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siklus</a:t>
            </a:r>
            <a:r>
              <a:rPr lang="en-US" sz="2400" dirty="0" smtClean="0">
                <a:latin typeface="Arial" charset="0"/>
                <a:cs typeface="Arial" charset="0"/>
              </a:rPr>
              <a:t> Krebs </a:t>
            </a:r>
            <a:r>
              <a:rPr lang="en-US" sz="2400" dirty="0" err="1" smtClean="0">
                <a:latin typeface="Arial" charset="0"/>
                <a:cs typeface="Arial" charset="0"/>
              </a:rPr>
              <a:t>kemudian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melewati</a:t>
            </a:r>
            <a:r>
              <a:rPr lang="en-US" sz="2400" dirty="0" smtClean="0">
                <a:latin typeface="Arial" charset="0"/>
                <a:cs typeface="Arial" charset="0"/>
              </a:rPr>
              <a:t> protein-protein </a:t>
            </a:r>
            <a:r>
              <a:rPr lang="en-US" sz="2400" dirty="0" err="1" smtClean="0">
                <a:latin typeface="Arial" charset="0"/>
                <a:cs typeface="Arial" charset="0"/>
              </a:rPr>
              <a:t>membran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mitokondria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err="1" smtClean="0">
                <a:latin typeface="Arial" charset="0"/>
                <a:cs typeface="Arial" charset="0"/>
              </a:rPr>
              <a:t>Hasil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akhir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dari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reaksi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berantai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ini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adalah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molekul</a:t>
            </a:r>
            <a:r>
              <a:rPr lang="en-US" sz="2400" dirty="0" smtClean="0">
                <a:latin typeface="Arial" charset="0"/>
                <a:cs typeface="Arial" charset="0"/>
              </a:rPr>
              <a:t> ATP</a:t>
            </a:r>
            <a:endParaRPr lang="id-ID" sz="2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0661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066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3316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endParaRPr lang="en-US" sz="2400" dirty="0">
              <a:latin typeface="Arial" charset="0"/>
              <a:cs typeface="Arial" charset="0"/>
            </a:endParaRPr>
          </a:p>
          <a:p>
            <a:pPr marL="742950" lvl="2" indent="-342900"/>
            <a:endParaRPr lang="id-ID" sz="2000" dirty="0">
              <a:latin typeface="Arial" charset="0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-3810"/>
            <a:ext cx="8001000" cy="686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6943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4340" name="Content Placeholder 5"/>
          <p:cNvSpPr>
            <a:spLocks noGrp="1"/>
          </p:cNvSpPr>
          <p:nvPr>
            <p:ph idx="1"/>
          </p:nvPr>
        </p:nvSpPr>
        <p:spPr>
          <a:xfrm>
            <a:off x="352425" y="2362200"/>
            <a:ext cx="2514600" cy="338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latin typeface="Arial" charset="0"/>
                <a:cs typeface="Arial" charset="0"/>
              </a:rPr>
              <a:t>Proses </a:t>
            </a:r>
            <a:r>
              <a:rPr lang="en-US" i="1" dirty="0" err="1" smtClean="0">
                <a:latin typeface="Arial" charset="0"/>
                <a:cs typeface="Arial" charset="0"/>
              </a:rPr>
              <a:t>Katabolisme</a:t>
            </a:r>
            <a:r>
              <a:rPr lang="en-US" i="1" dirty="0" smtClean="0">
                <a:latin typeface="Arial" charset="0"/>
                <a:cs typeface="Arial" charset="0"/>
              </a:rPr>
              <a:t> </a:t>
            </a:r>
            <a:r>
              <a:rPr lang="en-US" i="1" dirty="0" err="1" smtClean="0">
                <a:latin typeface="Arial" charset="0"/>
                <a:cs typeface="Arial" charset="0"/>
              </a:rPr>
              <a:t>Glukosa</a:t>
            </a:r>
            <a:endParaRPr lang="id-ID" i="1" dirty="0" smtClean="0">
              <a:latin typeface="Arial" charset="0"/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49530"/>
            <a:ext cx="630555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8456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Respirasi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anerobik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" charset="0"/>
                <a:cs typeface="Arial" charset="0"/>
              </a:rPr>
              <a:t>Bila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tidak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terdapat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oksigen</a:t>
            </a:r>
            <a:r>
              <a:rPr lang="en-US" sz="2400" dirty="0" smtClean="0">
                <a:latin typeface="Arial" charset="0"/>
                <a:cs typeface="Arial" charset="0"/>
              </a:rPr>
              <a:t> (O</a:t>
            </a:r>
            <a:r>
              <a:rPr lang="en-US" sz="2400" baseline="-25000" dirty="0" smtClean="0">
                <a:latin typeface="Arial" charset="0"/>
                <a:cs typeface="Arial" charset="0"/>
              </a:rPr>
              <a:t>2</a:t>
            </a:r>
            <a:r>
              <a:rPr lang="en-US" sz="2400" dirty="0" smtClean="0">
                <a:latin typeface="Arial" charset="0"/>
                <a:cs typeface="Arial" charset="0"/>
              </a:rPr>
              <a:t>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" charset="0"/>
                <a:cs typeface="Arial" charset="0"/>
              </a:rPr>
              <a:t>Fermentasi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merupakan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respirasi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anaerobik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" charset="0"/>
                <a:cs typeface="Arial" charset="0"/>
              </a:rPr>
              <a:t>Tedapat</a:t>
            </a:r>
            <a:r>
              <a:rPr lang="en-US" sz="2400" dirty="0" smtClean="0">
                <a:latin typeface="Arial" charset="0"/>
                <a:cs typeface="Arial" charset="0"/>
              </a:rPr>
              <a:t> 2 </a:t>
            </a:r>
            <a:r>
              <a:rPr lang="en-US" sz="2400" dirty="0" err="1" smtClean="0">
                <a:latin typeface="Arial" charset="0"/>
                <a:cs typeface="Arial" charset="0"/>
              </a:rPr>
              <a:t>jenis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fermentasi</a:t>
            </a:r>
            <a:r>
              <a:rPr lang="en-US" sz="2400" dirty="0" smtClean="0">
                <a:latin typeface="Arial" charset="0"/>
                <a:cs typeface="Arial" charset="0"/>
              </a:rPr>
              <a:t> : </a:t>
            </a:r>
          </a:p>
          <a:p>
            <a:pPr marL="742950" lvl="2" indent="-342900"/>
            <a:r>
              <a:rPr lang="en-US" sz="2000" dirty="0" err="1" smtClean="0">
                <a:latin typeface="Arial" charset="0"/>
                <a:cs typeface="Arial" charset="0"/>
              </a:rPr>
              <a:t>Fermentasi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alkohol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marL="742950" lvl="2" indent="-342900"/>
            <a:r>
              <a:rPr lang="en-US" sz="2000" dirty="0" err="1" smtClean="0">
                <a:latin typeface="Arial" charset="0"/>
                <a:cs typeface="Arial" charset="0"/>
              </a:rPr>
              <a:t>Fermentasi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asam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laktat</a:t>
            </a:r>
            <a:endParaRPr lang="id-ID" sz="2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07142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Fermentasi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alkohol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" charset="0"/>
                <a:cs typeface="Arial" charset="0"/>
              </a:rPr>
              <a:t>Pada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ferementasi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ini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piruvat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diubah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menjadi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etanol</a:t>
            </a:r>
            <a:r>
              <a:rPr lang="en-US" sz="2400" dirty="0" smtClean="0">
                <a:latin typeface="Arial" charset="0"/>
                <a:cs typeface="Arial" charset="0"/>
              </a:rPr>
              <a:t> (</a:t>
            </a:r>
            <a:r>
              <a:rPr lang="en-US" sz="2400" dirty="0" err="1" smtClean="0">
                <a:latin typeface="Arial" charset="0"/>
                <a:cs typeface="Arial" charset="0"/>
              </a:rPr>
              <a:t>etil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alkohol</a:t>
            </a:r>
            <a:r>
              <a:rPr lang="en-US" sz="2400" dirty="0" smtClean="0">
                <a:latin typeface="Arial" charset="0"/>
                <a:cs typeface="Arial" charset="0"/>
              </a:rPr>
              <a:t>)</a:t>
            </a:r>
            <a:endParaRPr lang="id-ID" sz="2400" dirty="0">
              <a:latin typeface="Arial" charset="0"/>
              <a:cs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1"/>
            <a:ext cx="58007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27832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Fermentasi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Laktat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fermentasi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piruvat</a:t>
            </a:r>
            <a:r>
              <a:rPr lang="en-US" dirty="0" smtClean="0"/>
              <a:t> </a:t>
            </a:r>
            <a:r>
              <a:rPr lang="en-US" dirty="0" err="1" smtClean="0"/>
              <a:t>diubah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laktat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6324599" cy="415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9306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Katabolisme</a:t>
            </a:r>
            <a:r>
              <a:rPr lang="en-US" sz="3200" dirty="0" smtClean="0">
                <a:latin typeface="Arial" charset="0"/>
                <a:cs typeface="Arial" charset="0"/>
              </a:rPr>
              <a:t> Protein</a:t>
            </a: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Protein </a:t>
            </a:r>
            <a:r>
              <a:rPr lang="en-US" sz="2400" dirty="0" err="1" smtClean="0">
                <a:latin typeface="Arial" charset="0"/>
                <a:cs typeface="Arial" charset="0"/>
              </a:rPr>
              <a:t>dipecah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dahulu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menjadi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asam-asam</a:t>
            </a:r>
            <a:r>
              <a:rPr lang="en-US" sz="2400" dirty="0" smtClean="0">
                <a:latin typeface="Arial" charset="0"/>
                <a:cs typeface="Arial" charset="0"/>
              </a:rPr>
              <a:t> amino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Nitrogen </a:t>
            </a:r>
            <a:r>
              <a:rPr lang="en-US" sz="2400" dirty="0" err="1" smtClean="0">
                <a:latin typeface="Arial" charset="0"/>
                <a:cs typeface="Arial" charset="0"/>
              </a:rPr>
              <a:t>kemudian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dipecah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dari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asam</a:t>
            </a:r>
            <a:r>
              <a:rPr lang="en-US" sz="2400" dirty="0" smtClean="0">
                <a:latin typeface="Arial" charset="0"/>
                <a:cs typeface="Arial" charset="0"/>
              </a:rPr>
              <a:t> amino 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 proses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deaminasi</a:t>
            </a:r>
            <a:endParaRPr lang="en-US" sz="24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Hasilnya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kemudian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terikut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dalam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proses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glikolisis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atau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siklus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Krebs</a:t>
            </a:r>
            <a:endParaRPr lang="id-ID" sz="2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515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Arial" charset="0"/>
                <a:cs typeface="Arial" charset="0"/>
              </a:rPr>
              <a:t>Makhluk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hidup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memerlukan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energi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untuk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melakukan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berbagai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kegiatan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r>
              <a:rPr lang="en-US" sz="2800" dirty="0" err="1" smtClean="0">
                <a:latin typeface="Arial" charset="0"/>
                <a:cs typeface="Arial" charset="0"/>
              </a:rPr>
              <a:t>Energi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ini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bisa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diperoleh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dari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makanannya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r>
              <a:rPr lang="en-US" sz="2800" dirty="0" err="1" smtClean="0">
                <a:latin typeface="Arial" charset="0"/>
                <a:cs typeface="Arial" charset="0"/>
              </a:rPr>
              <a:t>Makanan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mengandung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karbohidrat</a:t>
            </a:r>
            <a:r>
              <a:rPr lang="en-US" sz="2800" dirty="0" smtClean="0">
                <a:latin typeface="Arial" charset="0"/>
                <a:cs typeface="Arial" charset="0"/>
              </a:rPr>
              <a:t>, protein, </a:t>
            </a:r>
            <a:r>
              <a:rPr lang="en-US" sz="2800" dirty="0" err="1" smtClean="0">
                <a:latin typeface="Arial" charset="0"/>
                <a:cs typeface="Arial" charset="0"/>
              </a:rPr>
              <a:t>lemak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r>
              <a:rPr lang="en-US" sz="2800" dirty="0" err="1" smtClean="0">
                <a:latin typeface="Arial" charset="0"/>
                <a:cs typeface="Arial" charset="0"/>
              </a:rPr>
              <a:t>Bagaimana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makanan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ini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menghasilkan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energi</a:t>
            </a:r>
            <a:r>
              <a:rPr lang="en-US" sz="2800" dirty="0" smtClean="0">
                <a:latin typeface="Arial" charset="0"/>
                <a:cs typeface="Arial" charset="0"/>
              </a:rPr>
              <a:t>?</a:t>
            </a:r>
            <a:endParaRPr lang="id-ID" sz="2800" dirty="0" smtClean="0">
              <a:latin typeface="Arial" charset="0"/>
              <a:cs typeface="Arial" charset="0"/>
            </a:endParaRPr>
          </a:p>
        </p:txBody>
      </p:sp>
      <p:sp>
        <p:nvSpPr>
          <p:cNvPr id="4102" name="AutoShape 6" descr="http://images.clipartpanda.com/person-thinking-with-question-mark-question_mark_person.jpg"/>
          <p:cNvSpPr>
            <a:spLocks noChangeAspect="1" noChangeArrowheads="1"/>
          </p:cNvSpPr>
          <p:nvPr/>
        </p:nvSpPr>
        <p:spPr bwMode="auto">
          <a:xfrm>
            <a:off x="155575" y="-3519488"/>
            <a:ext cx="7343775" cy="734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93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Katabolisme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Lemak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2048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</a:rPr>
              <a:t>Lemak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diubah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menjadi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asam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lemak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gliserol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</a:rPr>
              <a:t>Asam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lemak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kemudian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dikatalisa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dengan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enzim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membentuk</a:t>
            </a:r>
            <a:r>
              <a:rPr lang="en-US" sz="2400" dirty="0" smtClean="0">
                <a:latin typeface="Arial" charset="0"/>
                <a:cs typeface="Arial" charset="0"/>
              </a:rPr>
              <a:t> acetyl Co-A 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l-GR" sz="2400" dirty="0" smtClean="0">
                <a:latin typeface="Arial"/>
                <a:cs typeface="Arial"/>
                <a:sym typeface="Wingdings" pitchFamily="2" charset="2"/>
              </a:rPr>
              <a:t>β</a:t>
            </a:r>
            <a:r>
              <a:rPr lang="en-US" sz="2400" dirty="0" smtClean="0">
                <a:latin typeface="Arial"/>
                <a:cs typeface="Arial"/>
                <a:sym typeface="Wingdings" pitchFamily="2" charset="2"/>
              </a:rPr>
              <a:t>-</a:t>
            </a:r>
            <a:r>
              <a:rPr lang="en-US" sz="2400" dirty="0" err="1" smtClean="0">
                <a:latin typeface="Arial"/>
                <a:cs typeface="Arial"/>
                <a:sym typeface="Wingdings" pitchFamily="2" charset="2"/>
              </a:rPr>
              <a:t>oksidasi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821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457200" lvl="1" indent="-457200">
              <a:buFont typeface="Arial" pitchFamily="34" charset="0"/>
              <a:buChar char="•"/>
              <a:defRPr/>
            </a:pPr>
            <a:endParaRPr lang="en-US" sz="2000" dirty="0">
              <a:latin typeface="Arial" charset="0"/>
              <a:cs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9991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538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endParaRPr lang="id-ID" sz="3600" dirty="0" smtClean="0">
              <a:latin typeface="Segoe UI"/>
              <a:ea typeface="Times New Roman"/>
            </a:endParaRPr>
          </a:p>
          <a:p>
            <a:pPr>
              <a:buFont typeface="Arial" charset="0"/>
              <a:buChar char="•"/>
              <a:defRPr/>
            </a:pPr>
            <a:endParaRPr lang="id-ID" sz="3600" dirty="0">
              <a:latin typeface="Segoe UI"/>
              <a:ea typeface="Times New Roman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id-ID" sz="6000" dirty="0" smtClean="0">
                <a:latin typeface="Segoe UI"/>
                <a:ea typeface="Times New Roman"/>
              </a:rPr>
              <a:t>ENZIM</a:t>
            </a:r>
            <a:endParaRPr lang="id-ID" sz="6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KLASIFIKASI PROTEIN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0" indent="0" algn="just"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endParaRPr lang="id-ID" sz="20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oup 115"/>
          <p:cNvGraphicFramePr>
            <a:graphicFrameLocks noGrp="1"/>
          </p:cNvGraphicFramePr>
          <p:nvPr/>
        </p:nvGraphicFramePr>
        <p:xfrm>
          <a:off x="26988" y="1219200"/>
          <a:ext cx="9117012" cy="5083173"/>
        </p:xfrm>
        <a:graphic>
          <a:graphicData uri="http://schemas.openxmlformats.org/drawingml/2006/table">
            <a:tbl>
              <a:tblPr/>
              <a:tblGrid>
                <a:gridCol w="1947665"/>
                <a:gridCol w="2182120"/>
                <a:gridCol w="4987227"/>
              </a:tblGrid>
              <a:tr h="335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FUNGSI</a:t>
                      </a: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1" marR="91441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JENIS</a:t>
                      </a: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CONTOH</a:t>
                      </a: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F9F"/>
                    </a:solidFill>
                  </a:tcPr>
                </a:tc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Katalitik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1" marR="91441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Enzim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Lipase, Protease, Isomerase, Papain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Struktural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1" marR="91441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Protein struktural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Kolagen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pengikat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jaringan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tulang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-Keratin 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rambut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kulit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); Elastin, Fibroin 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serat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sutra),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Proteoglikan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Penyimpanan (zat makanan)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1" marR="91441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Protein transport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Kasein (susu); Ovalbumin (telor); Feritin (penyimpan besi); Gliadin (gandum), dll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Pengangkutan (zat makanan)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1" marR="91441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Protein transport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Serum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Albumin 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asam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lemak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), Hemoglobin 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oksigen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), Lipoprotein (lipid)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Motil (mekanik)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1" marR="91441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Protein Kontraktil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Aktin, Miosin (otot), Tubulin, Kinesin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Pengatur/ regulator (metabolisme)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1" marR="91441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Protein Hormon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Insulin; Hormon tumbuh; Represor (mengatur biosintesis enzim); Hormon Paratiroid (mengatur transport Ca</a:t>
                      </a:r>
                      <a:r>
                        <a:rPr kumimoji="0" lang="en-US" sz="1600" b="0" i="0" u="none" strike="noStrike" cap="none" normalizeH="0" baseline="4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2+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Perlindungan (kekebalan, darah)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1" marR="91441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Antibodi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Protein Penggumpal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Imunoglobulin, vaksin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Fibrinogen, Trombin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Tanggap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toksik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1" marR="91441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Protein Toksin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Bisa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ular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toksin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bakteri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bortulisme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difteri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);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Risin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tumbuhan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beracun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ENZIM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109728" indent="0" algn="just" eaLnBrk="1" fontAlgn="auto" hangingPunct="1">
              <a:spcAft>
                <a:spcPts val="600"/>
              </a:spcAft>
              <a:buFont typeface="Arial" charset="0"/>
              <a:buNone/>
              <a:defRPr/>
            </a:pP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id-ID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nzim merupakan biokatalis </a:t>
            </a:r>
            <a:r>
              <a:rPr lang="id-ID" sz="2000" b="1" dirty="0">
                <a:solidFill>
                  <a:srgbClr val="000000"/>
                </a:solidFill>
                <a:latin typeface="Arial"/>
              </a:rPr>
              <a:t>dan berfungsi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sebagai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pemercepat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dan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pengarah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reaksi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biokimia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metabolisme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)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dalam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sistem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hidup</a:t>
            </a:r>
            <a:endParaRPr lang="id-ID" sz="2000" b="1" dirty="0">
              <a:solidFill>
                <a:srgbClr val="000000"/>
              </a:solidFill>
              <a:latin typeface="Arial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000" b="1" dirty="0">
              <a:solidFill>
                <a:srgbClr val="000000"/>
              </a:solidFill>
              <a:latin typeface="Arial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Enzim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bersifat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spesifik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baik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terhadap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substrat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dikatalisis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maupun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produk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reaksinya</a:t>
            </a:r>
            <a:endParaRPr lang="id-ID" sz="2000" b="1" dirty="0">
              <a:solidFill>
                <a:srgbClr val="000000"/>
              </a:solidFill>
              <a:latin typeface="Arial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000" b="1" dirty="0">
              <a:solidFill>
                <a:srgbClr val="000000"/>
              </a:solidFill>
              <a:latin typeface="Arial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Semua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enzim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berupa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protein, yang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kadang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dilengkapi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dengan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komponen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non-protein yang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disebut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kofaktor</a:t>
            </a:r>
            <a:endParaRPr lang="en-US" sz="2000" b="1" dirty="0">
              <a:solidFill>
                <a:srgbClr val="000000"/>
              </a:solidFill>
              <a:latin typeface="Arial"/>
            </a:endParaRPr>
          </a:p>
          <a:p>
            <a:pPr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endParaRPr lang="id-ID" sz="2000" b="1" dirty="0">
              <a:solidFill>
                <a:srgbClr val="000000"/>
              </a:solidFill>
              <a:latin typeface="Arial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Kofaktor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id-ID" sz="2000" b="1" dirty="0">
                <a:solidFill>
                  <a:srgbClr val="000000"/>
                </a:solidFill>
                <a:latin typeface="Arial"/>
              </a:rPr>
              <a:t>tersusun dari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molekul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organik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atau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ion </a:t>
            </a: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logam</a:t>
            </a:r>
            <a:endParaRPr lang="en-US" sz="2000" b="1" dirty="0">
              <a:solidFill>
                <a:srgbClr val="000000"/>
              </a:solidFill>
              <a:latin typeface="Arial"/>
            </a:endParaRPr>
          </a:p>
          <a:p>
            <a:pPr marL="0" indent="0" algn="just" eaLnBrk="1" fontAlgn="auto" hangingPunct="1">
              <a:spcAft>
                <a:spcPts val="600"/>
              </a:spcAft>
              <a:buFont typeface="Arial" charset="0"/>
              <a:buNone/>
              <a:defRPr/>
            </a:pP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600"/>
              </a:spcAft>
              <a:buFont typeface="Arial" charset="0"/>
              <a:buNone/>
              <a:defRPr/>
            </a:pP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600"/>
              </a:spcAft>
              <a:buFont typeface="Arial" charset="0"/>
              <a:buNone/>
              <a:defRPr/>
            </a:pP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600"/>
              </a:spcAft>
              <a:buFont typeface="Arial" charset="0"/>
              <a:buNone/>
              <a:defRPr/>
            </a:pP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ENZIM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0" indent="0" algn="just"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endParaRPr lang="id-ID" sz="20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5334000"/>
            <a:ext cx="899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Arial" charset="0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buFont typeface="Arial" charset="0"/>
              <a:buNone/>
              <a:defRPr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Struktur Penyusun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nzim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438" name="Group 20"/>
          <p:cNvGrpSpPr>
            <a:grpSpLocks/>
          </p:cNvGrpSpPr>
          <p:nvPr/>
        </p:nvGrpSpPr>
        <p:grpSpPr bwMode="auto">
          <a:xfrm>
            <a:off x="1041400" y="1520825"/>
            <a:ext cx="6757988" cy="3068638"/>
            <a:chOff x="373" y="572"/>
            <a:chExt cx="3595" cy="1933"/>
          </a:xfrm>
        </p:grpSpPr>
        <p:sp>
          <p:nvSpPr>
            <p:cNvPr id="18439" name="Text Box 4"/>
            <p:cNvSpPr txBox="1">
              <a:spLocks noChangeArrowheads="1"/>
            </p:cNvSpPr>
            <p:nvPr/>
          </p:nvSpPr>
          <p:spPr bwMode="auto">
            <a:xfrm>
              <a:off x="373" y="1582"/>
              <a:ext cx="681" cy="288"/>
            </a:xfrm>
            <a:prstGeom prst="rect">
              <a:avLst/>
            </a:prstGeom>
            <a:solidFill>
              <a:srgbClr val="FAFE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 b="1"/>
                <a:t>Enzim</a:t>
              </a:r>
              <a:endParaRPr lang="id-ID" sz="2400" b="1"/>
            </a:p>
          </p:txBody>
        </p:sp>
        <p:sp>
          <p:nvSpPr>
            <p:cNvPr id="18440" name="Line 5"/>
            <p:cNvSpPr>
              <a:spLocks noChangeShapeType="1"/>
            </p:cNvSpPr>
            <p:nvPr/>
          </p:nvSpPr>
          <p:spPr bwMode="auto">
            <a:xfrm flipV="1">
              <a:off x="793" y="1071"/>
              <a:ext cx="363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8441" name="Line 6"/>
            <p:cNvSpPr>
              <a:spLocks noChangeShapeType="1"/>
            </p:cNvSpPr>
            <p:nvPr/>
          </p:nvSpPr>
          <p:spPr bwMode="auto">
            <a:xfrm>
              <a:off x="793" y="1842"/>
              <a:ext cx="318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8442" name="Text Box 7"/>
            <p:cNvSpPr txBox="1">
              <a:spLocks noChangeArrowheads="1"/>
            </p:cNvSpPr>
            <p:nvPr/>
          </p:nvSpPr>
          <p:spPr bwMode="auto">
            <a:xfrm>
              <a:off x="1189" y="902"/>
              <a:ext cx="9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 b="1"/>
                <a:t>Kofaktor</a:t>
              </a:r>
            </a:p>
          </p:txBody>
        </p:sp>
        <p:sp>
          <p:nvSpPr>
            <p:cNvPr id="18443" name="Line 8"/>
            <p:cNvSpPr>
              <a:spLocks noChangeShapeType="1"/>
            </p:cNvSpPr>
            <p:nvPr/>
          </p:nvSpPr>
          <p:spPr bwMode="auto">
            <a:xfrm flipV="1">
              <a:off x="2100" y="709"/>
              <a:ext cx="317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8444" name="Line 9"/>
            <p:cNvSpPr>
              <a:spLocks noChangeShapeType="1"/>
            </p:cNvSpPr>
            <p:nvPr/>
          </p:nvSpPr>
          <p:spPr bwMode="auto">
            <a:xfrm>
              <a:off x="2100" y="1071"/>
              <a:ext cx="272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8445" name="Text Box 11"/>
            <p:cNvSpPr txBox="1">
              <a:spLocks noChangeArrowheads="1"/>
            </p:cNvSpPr>
            <p:nvPr/>
          </p:nvSpPr>
          <p:spPr bwMode="auto">
            <a:xfrm>
              <a:off x="2463" y="572"/>
              <a:ext cx="1505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/>
                <a:t>Molekul Organik</a:t>
              </a:r>
            </a:p>
            <a:p>
              <a:pPr eaLnBrk="1" hangingPunct="1"/>
              <a:r>
                <a:rPr lang="en-US" sz="2400"/>
                <a:t>(</a:t>
              </a:r>
              <a:r>
                <a:rPr lang="en-US" sz="2400" b="1"/>
                <a:t>Koenzim</a:t>
              </a:r>
              <a:r>
                <a:rPr lang="en-US" sz="2400"/>
                <a:t>)</a:t>
              </a:r>
            </a:p>
            <a:p>
              <a:pPr eaLnBrk="1" hangingPunct="1"/>
              <a:endParaRPr lang="en-US" sz="2400"/>
            </a:p>
            <a:p>
              <a:pPr eaLnBrk="1" hangingPunct="1"/>
              <a:r>
                <a:rPr lang="en-US" sz="2400" b="1"/>
                <a:t>Ion Logam</a:t>
              </a:r>
              <a:endParaRPr lang="id-ID" sz="2400" b="1"/>
            </a:p>
          </p:txBody>
        </p:sp>
        <p:sp>
          <p:nvSpPr>
            <p:cNvPr id="18446" name="Text Box 18"/>
            <p:cNvSpPr txBox="1">
              <a:spLocks noChangeArrowheads="1"/>
            </p:cNvSpPr>
            <p:nvPr/>
          </p:nvSpPr>
          <p:spPr bwMode="auto">
            <a:xfrm>
              <a:off x="1189" y="2217"/>
              <a:ext cx="12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chemeClr val="accent2"/>
                  </a:solidFill>
                </a:rPr>
                <a:t>Protein Aktif</a:t>
              </a:r>
              <a:endParaRPr lang="id-ID" sz="2400" b="1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MEKANISME KERJA ENZIM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0" indent="0" algn="just"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endParaRPr lang="id-ID" sz="20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74788"/>
            <a:ext cx="7056438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9050" y="4903788"/>
            <a:ext cx="8991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Arial" charset="0"/>
              <a:buNone/>
              <a:defRPr/>
            </a:pPr>
            <a:endParaRPr lang="en-US" sz="240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74320" lvl="1" indent="0" algn="ctr">
              <a:buFont typeface="Arial" charset="0"/>
              <a:buNone/>
              <a:defRPr/>
            </a:pPr>
            <a:r>
              <a:rPr lang="id-ID" sz="2400" smtClean="0">
                <a:solidFill>
                  <a:srgbClr val="FF0000"/>
                </a:solidFill>
              </a:rPr>
              <a:t>MEKANISME KUNCI GEMBOK PADA ENZIM</a:t>
            </a:r>
          </a:p>
          <a:p>
            <a:pPr marL="0" indent="0" algn="ctr">
              <a:buFont typeface="Arial" charset="0"/>
              <a:buNone/>
              <a:defRPr/>
            </a:pPr>
            <a:endParaRPr lang="en-US" sz="240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en-US" sz="240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en-US" sz="240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MEKANISME KERJA ENZIM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0" indent="0" algn="just"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endParaRPr lang="id-ID" sz="20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5181600"/>
            <a:ext cx="899160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algn="ctr" fontAlgn="auto">
              <a:defRPr/>
            </a:pPr>
            <a:endParaRPr lang="en-US" sz="2400" b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74320" lvl="1" indent="0" algn="ctr" fontAlgn="auto">
              <a:spcAft>
                <a:spcPts val="0"/>
              </a:spcAft>
              <a:buClr>
                <a:srgbClr val="D1282E"/>
              </a:buClr>
              <a:buFont typeface="Arial" pitchFamily="34" charset="0"/>
              <a:buNone/>
              <a:defRPr/>
            </a:pPr>
            <a:r>
              <a:rPr lang="id-ID" sz="2400" smtClean="0">
                <a:solidFill>
                  <a:srgbClr val="FF0000"/>
                </a:solidFill>
                <a:latin typeface="Arial"/>
              </a:rPr>
              <a:t>MEKANISME REAKSI ENZIM</a:t>
            </a:r>
          </a:p>
          <a:p>
            <a:pPr algn="ctr" fontAlgn="auto">
              <a:defRPr/>
            </a:pPr>
            <a:endParaRPr lang="en-US" sz="2400" b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defRPr/>
            </a:pPr>
            <a:endParaRPr lang="en-US" sz="2400" b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defRPr/>
            </a:pPr>
            <a:endParaRPr lang="en-US" sz="2400" b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defRPr/>
            </a:pPr>
            <a:endParaRPr lang="en-US" sz="2400" b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967038"/>
            <a:ext cx="89916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Arial" charset="0"/>
                <a:sym typeface="Symbol" pitchFamily="18" charset="2"/>
              </a:rPr>
              <a:t>E</a:t>
            </a:r>
            <a:r>
              <a:rPr lang="id-ID" sz="2400" kern="0" dirty="0">
                <a:solidFill>
                  <a:sysClr val="windowText" lastClr="000000"/>
                </a:solidFill>
                <a:latin typeface="Arial" charset="0"/>
                <a:sym typeface="Symbol" pitchFamily="18" charset="2"/>
              </a:rPr>
              <a:t>nzim + Substrat </a:t>
            </a:r>
            <a:r>
              <a:rPr lang="en-US" sz="2400" kern="0" dirty="0">
                <a:solidFill>
                  <a:sysClr val="windowText" lastClr="000000"/>
                </a:solidFill>
                <a:latin typeface="Arial" charset="0"/>
                <a:sym typeface="Symbol"/>
              </a:rPr>
              <a:t></a:t>
            </a:r>
            <a:r>
              <a:rPr lang="en-US" sz="2400" kern="0" dirty="0">
                <a:solidFill>
                  <a:sysClr val="windowText" lastClr="00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id-ID" sz="2400" kern="0" dirty="0">
                <a:solidFill>
                  <a:sysClr val="windowText" lastClr="000000"/>
                </a:solidFill>
                <a:latin typeface="Arial" charset="0"/>
              </a:rPr>
              <a:t>Enzim - Substrat</a:t>
            </a:r>
            <a:r>
              <a:rPr lang="en-US" sz="2400" kern="0" dirty="0">
                <a:solidFill>
                  <a:sysClr val="windowText" lastClr="000000"/>
                </a:solidFill>
                <a:latin typeface="Arial" charset="0"/>
                <a:sym typeface="Symbol"/>
              </a:rPr>
              <a:t> </a:t>
            </a:r>
            <a:r>
              <a:rPr lang="id-ID" sz="2400" kern="0" dirty="0">
                <a:solidFill>
                  <a:sysClr val="windowText" lastClr="000000"/>
                </a:solidFill>
                <a:latin typeface="Arial" charset="0"/>
                <a:sym typeface="Symbol"/>
              </a:rPr>
              <a:t> Enzim + Produk</a:t>
            </a:r>
            <a:r>
              <a:rPr lang="en-US" sz="2400" kern="0" dirty="0">
                <a:solidFill>
                  <a:sysClr val="windowText" lastClr="000000"/>
                </a:solidFill>
                <a:latin typeface="Arial" charset="0"/>
              </a:rPr>
              <a:t/>
            </a:r>
            <a:br>
              <a:rPr lang="en-US" sz="2400" kern="0" dirty="0">
                <a:solidFill>
                  <a:sysClr val="windowText" lastClr="000000"/>
                </a:solidFill>
                <a:latin typeface="Arial" charset="0"/>
              </a:rPr>
            </a:br>
            <a:endParaRPr lang="id-ID" sz="24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20487" name="Rectangle 12"/>
          <p:cNvSpPr>
            <a:spLocks noChangeArrowheads="1"/>
          </p:cNvSpPr>
          <p:nvPr/>
        </p:nvSpPr>
        <p:spPr bwMode="auto">
          <a:xfrm>
            <a:off x="2989263" y="2833688"/>
            <a:ext cx="533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600">
                <a:sym typeface="Symbol" panose="05050102010706020507" pitchFamily="18" charset="2"/>
              </a:rPr>
              <a:t>k</a:t>
            </a:r>
            <a:r>
              <a:rPr lang="id-ID" sz="1600" baseline="-25000">
                <a:sym typeface="Symbol" panose="05050102010706020507" pitchFamily="18" charset="2"/>
              </a:rPr>
              <a:t>1</a:t>
            </a:r>
            <a:endParaRPr lang="id-ID" sz="1600" baseline="-25000"/>
          </a:p>
        </p:txBody>
      </p:sp>
      <p:sp>
        <p:nvSpPr>
          <p:cNvPr id="20488" name="Rectangle 13"/>
          <p:cNvSpPr>
            <a:spLocks noChangeArrowheads="1"/>
          </p:cNvSpPr>
          <p:nvPr/>
        </p:nvSpPr>
        <p:spPr bwMode="auto">
          <a:xfrm>
            <a:off x="2871788" y="3235325"/>
            <a:ext cx="650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sz="1600">
                <a:sym typeface="Symbol" panose="05050102010706020507" pitchFamily="18" charset="2"/>
              </a:rPr>
              <a:t>k - 1</a:t>
            </a:r>
            <a:endParaRPr lang="id-ID" sz="1600"/>
          </a:p>
        </p:txBody>
      </p:sp>
      <p:sp>
        <p:nvSpPr>
          <p:cNvPr id="20489" name="Rectangle 16"/>
          <p:cNvSpPr>
            <a:spLocks noChangeArrowheads="1"/>
          </p:cNvSpPr>
          <p:nvPr/>
        </p:nvSpPr>
        <p:spPr bwMode="auto">
          <a:xfrm>
            <a:off x="5749925" y="2833688"/>
            <a:ext cx="533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600">
                <a:sym typeface="Symbol" panose="05050102010706020507" pitchFamily="18" charset="2"/>
              </a:rPr>
              <a:t>k</a:t>
            </a:r>
            <a:r>
              <a:rPr lang="id-ID" sz="1600" baseline="-25000">
                <a:sym typeface="Symbol" panose="05050102010706020507" pitchFamily="18" charset="2"/>
              </a:rPr>
              <a:t>2</a:t>
            </a:r>
            <a:endParaRPr lang="id-ID" sz="1600" baseline="-25000"/>
          </a:p>
        </p:txBody>
      </p:sp>
      <p:sp>
        <p:nvSpPr>
          <p:cNvPr id="20490" name="Rectangle 17"/>
          <p:cNvSpPr>
            <a:spLocks noChangeArrowheads="1"/>
          </p:cNvSpPr>
          <p:nvPr/>
        </p:nvSpPr>
        <p:spPr bwMode="auto">
          <a:xfrm>
            <a:off x="3922713" y="3268663"/>
            <a:ext cx="1028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sym typeface="Symbol" panose="05050102010706020507" pitchFamily="18" charset="2"/>
              </a:rPr>
              <a:t>(</a:t>
            </a:r>
            <a:r>
              <a:rPr lang="id-ID">
                <a:sym typeface="Symbol" panose="05050102010706020507" pitchFamily="18" charset="2"/>
              </a:rPr>
              <a:t>ES)</a:t>
            </a:r>
            <a:endParaRPr lang="id-ID" baseline="-250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SEJARAH PENEMUAN ENZIM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71488" y="1127125"/>
            <a:ext cx="8229600" cy="4602163"/>
          </a:xfrm>
        </p:spPr>
        <p:txBody>
          <a:bodyPr/>
          <a:lstStyle/>
          <a:p>
            <a:pPr marL="109728" indent="0" algn="just">
              <a:buFont typeface="Arial" charset="0"/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74320" lvl="1" indent="0">
              <a:buFont typeface="Arial" charset="0"/>
              <a:buNone/>
              <a:defRPr/>
            </a:pPr>
            <a:r>
              <a:rPr lang="id-ID" sz="2400" dirty="0" smtClean="0"/>
              <a:t>Pada tahun </a:t>
            </a:r>
            <a:r>
              <a:rPr lang="en-US" sz="2400" dirty="0" smtClean="0"/>
              <a:t>1833 </a:t>
            </a:r>
            <a:r>
              <a:rPr lang="en-US" sz="2400" dirty="0" err="1" smtClean="0"/>
              <a:t>ditemukan</a:t>
            </a:r>
            <a:r>
              <a:rPr lang="en-US" sz="2400" dirty="0" smtClean="0"/>
              <a:t> </a:t>
            </a:r>
            <a:r>
              <a:rPr lang="en-US" sz="2400" dirty="0" err="1" smtClean="0"/>
              <a:t>senyawa</a:t>
            </a:r>
            <a:r>
              <a:rPr lang="en-US" sz="2400" dirty="0" smtClean="0"/>
              <a:t> </a:t>
            </a:r>
            <a:r>
              <a:rPr lang="en-US" sz="2400" dirty="0" err="1" smtClean="0"/>
              <a:t>aktif</a:t>
            </a:r>
            <a:r>
              <a:rPr lang="en-US" sz="2400" dirty="0" smtClean="0"/>
              <a:t> </a:t>
            </a:r>
            <a:r>
              <a:rPr lang="en-US" sz="2400" dirty="0" err="1" smtClean="0"/>
              <a:t>pemutus</a:t>
            </a:r>
            <a:r>
              <a:rPr lang="en-US" sz="2400" dirty="0" smtClean="0"/>
              <a:t> </a:t>
            </a:r>
            <a:r>
              <a:rPr lang="en-US" sz="2400" dirty="0" err="1" smtClean="0"/>
              <a:t>gula</a:t>
            </a:r>
            <a:r>
              <a:rPr lang="en-US" sz="2400" dirty="0" smtClean="0"/>
              <a:t> </a:t>
            </a:r>
            <a:r>
              <a:rPr lang="id-ID" sz="2400" dirty="0" smtClean="0"/>
              <a:t>yang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b="1" dirty="0" smtClean="0"/>
              <a:t>diastase </a:t>
            </a:r>
            <a:r>
              <a:rPr lang="en-US" sz="2400" dirty="0" smtClean="0"/>
              <a:t>(</a:t>
            </a:r>
            <a:r>
              <a:rPr lang="en-US" sz="2400" dirty="0" err="1" smtClean="0"/>
              <a:t>amilase</a:t>
            </a:r>
            <a:r>
              <a:rPr lang="en-US" sz="2400" dirty="0" smtClean="0"/>
              <a:t>)</a:t>
            </a:r>
          </a:p>
          <a:p>
            <a:pPr marL="274320" lvl="1" indent="0">
              <a:buFont typeface="Arial" charset="0"/>
              <a:buNone/>
              <a:defRPr/>
            </a:pPr>
            <a:endParaRPr lang="id-ID" sz="2400" dirty="0" smtClean="0"/>
          </a:p>
          <a:p>
            <a:pPr marL="274320" lvl="1" indent="0">
              <a:buFont typeface="Arial" charset="0"/>
              <a:buNone/>
              <a:defRPr/>
            </a:pPr>
            <a:r>
              <a:rPr lang="en-US" sz="2400" dirty="0" err="1" smtClean="0"/>
              <a:t>Tidak</a:t>
            </a:r>
            <a:r>
              <a:rPr lang="en-US" sz="2400" dirty="0" smtClean="0"/>
              <a:t> lama </a:t>
            </a:r>
            <a:r>
              <a:rPr lang="en-US" sz="2400" dirty="0" err="1" smtClean="0"/>
              <a:t>kemudian</a:t>
            </a:r>
            <a:r>
              <a:rPr lang="en-US" sz="2400" dirty="0" smtClean="0"/>
              <a:t> </a:t>
            </a:r>
            <a:r>
              <a:rPr lang="en-US" sz="2400" dirty="0" err="1" smtClean="0"/>
              <a:t>ditemukan</a:t>
            </a:r>
            <a:r>
              <a:rPr lang="en-US" sz="2400" dirty="0" smtClean="0"/>
              <a:t> </a:t>
            </a:r>
            <a:r>
              <a:rPr lang="en-US" sz="2400" dirty="0" err="1" smtClean="0"/>
              <a:t>senyawa</a:t>
            </a:r>
            <a:r>
              <a:rPr lang="en-US" sz="2400" dirty="0" smtClean="0"/>
              <a:t> </a:t>
            </a:r>
            <a:r>
              <a:rPr lang="en-US" sz="2400" dirty="0" err="1" smtClean="0"/>
              <a:t>pencerna</a:t>
            </a:r>
            <a:r>
              <a:rPr lang="en-US" sz="2400" dirty="0" smtClean="0"/>
              <a:t> protein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cairan</a:t>
            </a:r>
            <a:r>
              <a:rPr lang="en-US" sz="2400" dirty="0" smtClean="0"/>
              <a:t> </a:t>
            </a:r>
            <a:r>
              <a:rPr lang="en-US" sz="2400" dirty="0" err="1" smtClean="0"/>
              <a:t>perut</a:t>
            </a:r>
            <a:r>
              <a:rPr lang="id-ID" sz="2400" dirty="0" smtClean="0"/>
              <a:t> yang</a:t>
            </a:r>
            <a:r>
              <a:rPr lang="en-US" sz="2400" dirty="0" smtClean="0"/>
              <a:t>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b="1" dirty="0" smtClean="0"/>
              <a:t>pepsin</a:t>
            </a:r>
            <a:endParaRPr lang="en-US" sz="2400" dirty="0" smtClean="0"/>
          </a:p>
          <a:p>
            <a:pPr marL="274320" lvl="1" indent="0">
              <a:buFont typeface="Arial" charset="0"/>
              <a:buNone/>
              <a:defRPr/>
            </a:pPr>
            <a:endParaRPr lang="id-ID" sz="2400" dirty="0" smtClean="0"/>
          </a:p>
          <a:p>
            <a:pPr marL="274320" lvl="1" indent="0">
              <a:buFont typeface="Arial" charset="0"/>
              <a:buNone/>
              <a:defRPr/>
            </a:pPr>
            <a:r>
              <a:rPr lang="id-ID" sz="2400" dirty="0" smtClean="0"/>
              <a:t>Pada tahun </a:t>
            </a:r>
            <a:r>
              <a:rPr lang="en-US" sz="2400" dirty="0" smtClean="0"/>
              <a:t>1933, Samuel </a:t>
            </a:r>
            <a:r>
              <a:rPr lang="en-US" sz="2400" dirty="0" err="1" smtClean="0"/>
              <a:t>menemukan</a:t>
            </a:r>
            <a:r>
              <a:rPr lang="en-US" sz="2400" dirty="0" smtClean="0"/>
              <a:t> </a:t>
            </a:r>
            <a:r>
              <a:rPr lang="en-US" sz="2400" dirty="0" err="1" smtClean="0"/>
              <a:t>kristal</a:t>
            </a:r>
            <a:r>
              <a:rPr lang="en-US" sz="2400" dirty="0" smtClean="0"/>
              <a:t> </a:t>
            </a:r>
            <a:r>
              <a:rPr lang="en-US" sz="2400" b="1" dirty="0" smtClean="0"/>
              <a:t>urease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ekstrak</a:t>
            </a:r>
            <a:r>
              <a:rPr lang="en-US" sz="2400" dirty="0" smtClean="0"/>
              <a:t> </a:t>
            </a:r>
            <a:r>
              <a:rPr lang="en-US" sz="2400" dirty="0" err="1" smtClean="0"/>
              <a:t>nangka</a:t>
            </a:r>
            <a:endParaRPr lang="id-ID" sz="2400" dirty="0" smtClean="0"/>
          </a:p>
          <a:p>
            <a:pPr marL="274320" lvl="1" indent="0">
              <a:buFont typeface="Arial" charset="0"/>
              <a:buNone/>
              <a:defRPr/>
            </a:pPr>
            <a:endParaRPr lang="en-US" sz="2400" dirty="0" smtClean="0"/>
          </a:p>
          <a:p>
            <a:pPr marL="274320" lvl="1" indent="0">
              <a:buFont typeface="Arial" charset="0"/>
              <a:buNone/>
              <a:defRPr/>
            </a:pP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en-US" sz="2400" dirty="0" err="1" smtClean="0"/>
              <a:t>kemudian</a:t>
            </a:r>
            <a:r>
              <a:rPr lang="en-US" sz="2400" dirty="0" smtClean="0"/>
              <a:t> </a:t>
            </a:r>
            <a:r>
              <a:rPr lang="en-US" sz="2400" dirty="0" err="1" smtClean="0"/>
              <a:t>banyak</a:t>
            </a:r>
            <a:r>
              <a:rPr lang="en-US" sz="2400" dirty="0" smtClean="0"/>
              <a:t> </a:t>
            </a:r>
            <a:r>
              <a:rPr lang="en-US" sz="2400" dirty="0" err="1" smtClean="0"/>
              <a:t>diisolasi</a:t>
            </a:r>
            <a:r>
              <a:rPr lang="en-US" sz="2400" dirty="0" smtClean="0"/>
              <a:t> </a:t>
            </a:r>
            <a:r>
              <a:rPr lang="en-US" sz="2400" dirty="0" err="1" smtClean="0"/>
              <a:t>kristal</a:t>
            </a:r>
            <a:r>
              <a:rPr lang="en-US" sz="2400" dirty="0" smtClean="0"/>
              <a:t> </a:t>
            </a:r>
            <a:r>
              <a:rPr lang="en-US" sz="2400" dirty="0" err="1" smtClean="0"/>
              <a:t>enzim</a:t>
            </a:r>
            <a:r>
              <a:rPr lang="en-US" sz="2400" dirty="0" smtClean="0"/>
              <a:t> </a:t>
            </a:r>
            <a:r>
              <a:rPr lang="id-ID" sz="2400" dirty="0" smtClean="0"/>
              <a:t>yang </a:t>
            </a:r>
            <a:r>
              <a:rPr lang="en-US" sz="2400" dirty="0" err="1" smtClean="0"/>
              <a:t>dilanjutkan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penentuan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strukturnya</a:t>
            </a:r>
            <a:endParaRPr lang="id-ID" sz="2400" dirty="0" smtClean="0"/>
          </a:p>
          <a:p>
            <a:pPr marL="0" indent="0" algn="just">
              <a:buFont typeface="Arial" charset="0"/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600"/>
              </a:spcAft>
              <a:buFont typeface="Arial" charset="0"/>
              <a:buNone/>
              <a:defRPr/>
            </a:pP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471488" y="4572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KELOMPOK ENZIM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Content Placeholder 5"/>
          <p:cNvSpPr>
            <a:spLocks noGrp="1"/>
          </p:cNvSpPr>
          <p:nvPr>
            <p:ph idx="1"/>
          </p:nvPr>
        </p:nvSpPr>
        <p:spPr>
          <a:xfrm>
            <a:off x="471488" y="1127125"/>
            <a:ext cx="8229600" cy="4602163"/>
          </a:xfrm>
        </p:spPr>
        <p:txBody>
          <a:bodyPr/>
          <a:lstStyle/>
          <a:p>
            <a:pPr marL="0" indent="0" algn="just"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endParaRPr lang="id-ID" sz="20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oup 66"/>
          <p:cNvGraphicFramePr>
            <a:graphicFrameLocks/>
          </p:cNvGraphicFramePr>
          <p:nvPr/>
        </p:nvGraphicFramePr>
        <p:xfrm>
          <a:off x="471488" y="990600"/>
          <a:ext cx="8229600" cy="5342258"/>
        </p:xfrm>
        <a:graphic>
          <a:graphicData uri="http://schemas.openxmlformats.org/drawingml/2006/table">
            <a:tbl>
              <a:tblPr/>
              <a:tblGrid>
                <a:gridCol w="1450975"/>
                <a:gridCol w="2592387"/>
                <a:gridCol w="4186238"/>
              </a:tblGrid>
              <a:tr h="6400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Dijit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Pertama</a:t>
                      </a:r>
                      <a:endParaRPr kumimoji="0" lang="id-ID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Kelas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Enzim</a:t>
                      </a:r>
                      <a:endParaRPr kumimoji="0" lang="id-ID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Tipe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reaksi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yang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dikatalisis</a:t>
                      </a:r>
                      <a:endParaRPr kumimoji="0" lang="id-ID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Oksidoreduktase</a:t>
                      </a: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Reaksi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redoks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(transfer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elektron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atau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proton)</a:t>
                      </a: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= </a:t>
                      </a: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peroksidase, hidrogenase, dehidrogenase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Transferase</a:t>
                      </a: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Transfer atom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atau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gugus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dari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satu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substrat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lainnya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</a:t>
                      </a: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metiltransferase, transkarkboksilase 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8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Hidrolase</a:t>
                      </a: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Reaksi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hidrolisis</a:t>
                      </a: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= </a:t>
                      </a: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esterase, fosfatase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6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Liase</a:t>
                      </a: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Penambahan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gugus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fungsi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pada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ikatan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rangkap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adisi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atau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pemutusan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ikatan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rangkap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dengan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pelepasan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gugus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fungsi</a:t>
                      </a: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= </a:t>
                      </a:r>
                      <a:r>
                        <a:rPr lang="en-US" sz="1800" b="1" i="0" dirty="0" err="1" smtClean="0"/>
                        <a:t>Histidin</a:t>
                      </a:r>
                      <a:r>
                        <a:rPr lang="en-US" sz="1800" b="1" i="0" dirty="0" smtClean="0"/>
                        <a:t> </a:t>
                      </a:r>
                      <a:r>
                        <a:rPr lang="en-US" sz="1800" b="1" i="0" dirty="0" err="1" smtClean="0"/>
                        <a:t>dekarboksilase</a:t>
                      </a:r>
                      <a:endParaRPr kumimoji="0" lang="id-ID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4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Isomerase</a:t>
                      </a: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Reaksi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isomerisasi</a:t>
                      </a: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= </a:t>
                      </a: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polimerase</a:t>
                      </a: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Ligase</a:t>
                      </a: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Pembentukan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ikatan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C-C, C-S,    C-O,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C-N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diikuti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dengan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pemutusan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isofosfat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dari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ATP</a:t>
                      </a: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= </a:t>
                      </a:r>
                      <a:r>
                        <a:rPr lang="en-US" sz="1800" b="1" i="0" dirty="0" err="1" smtClean="0"/>
                        <a:t>amonia</a:t>
                      </a:r>
                      <a:r>
                        <a:rPr lang="en-US" sz="1800" b="1" i="0" dirty="0" smtClean="0"/>
                        <a:t> ligase</a:t>
                      </a:r>
                      <a:r>
                        <a:rPr lang="en-US" sz="1800" i="0" dirty="0" smtClean="0"/>
                        <a:t> </a:t>
                      </a: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endParaRPr lang="id-ID" sz="3600" dirty="0" smtClean="0">
              <a:latin typeface="Segoe UI"/>
              <a:ea typeface="Times New Roman"/>
            </a:endParaRPr>
          </a:p>
          <a:p>
            <a:pPr>
              <a:buFont typeface="Arial" charset="0"/>
              <a:buChar char="•"/>
              <a:defRPr/>
            </a:pPr>
            <a:endParaRPr lang="id-ID" sz="3600" dirty="0">
              <a:latin typeface="Segoe UI"/>
              <a:ea typeface="Times New Roman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id-ID" sz="3600" dirty="0" smtClean="0">
                <a:latin typeface="Segoe UI"/>
                <a:ea typeface="Times New Roman"/>
              </a:rPr>
              <a:t>METABOLISME SEL DAN ENZIM</a:t>
            </a:r>
            <a:endParaRPr lang="id-ID" sz="36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5"/>
          <p:cNvSpPr>
            <a:spLocks noGrp="1"/>
          </p:cNvSpPr>
          <p:nvPr>
            <p:ph type="title"/>
          </p:nvPr>
        </p:nvSpPr>
        <p:spPr>
          <a:xfrm>
            <a:off x="471488" y="4572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STRUKTUR 3D ENZIM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Content Placeholder 5"/>
          <p:cNvSpPr>
            <a:spLocks noGrp="1"/>
          </p:cNvSpPr>
          <p:nvPr>
            <p:ph idx="1"/>
          </p:nvPr>
        </p:nvSpPr>
        <p:spPr>
          <a:xfrm>
            <a:off x="471488" y="1127125"/>
            <a:ext cx="8229600" cy="4602163"/>
          </a:xfrm>
        </p:spPr>
        <p:txBody>
          <a:bodyPr/>
          <a:lstStyle/>
          <a:p>
            <a:pPr marL="0" indent="0" algn="just"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endParaRPr lang="id-ID" sz="20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1905000"/>
            <a:ext cx="8932863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5"/>
          <p:cNvSpPr>
            <a:spLocks noGrp="1"/>
          </p:cNvSpPr>
          <p:nvPr>
            <p:ph type="title"/>
          </p:nvPr>
        </p:nvSpPr>
        <p:spPr>
          <a:xfrm>
            <a:off x="471488" y="4572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71488" y="1127125"/>
            <a:ext cx="8229600" cy="4602163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buFont typeface="Arial" charset="0"/>
              <a:buChar char="•"/>
              <a:defRPr/>
            </a:pPr>
            <a:endParaRPr lang="id-ID" sz="12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charset="0"/>
              <a:buChar char="•"/>
              <a:defRPr/>
            </a:pPr>
            <a:r>
              <a:rPr lang="id-ID" sz="1200" dirty="0" smtClean="0">
                <a:latin typeface="Arial" pitchFamily="34" charset="0"/>
                <a:cs typeface="Arial" pitchFamily="34" charset="0"/>
              </a:rPr>
              <a:t>Biologimediacentre.com, </a:t>
            </a:r>
            <a:r>
              <a:rPr lang="id-ID" sz="1200" i="1" dirty="0" smtClean="0">
                <a:latin typeface="Arial" pitchFamily="34" charset="0"/>
                <a:cs typeface="Arial" pitchFamily="34" charset="0"/>
              </a:rPr>
              <a:t>Respirasi Sel (Katabolisme)</a:t>
            </a:r>
            <a:r>
              <a:rPr lang="id-ID" sz="1200" dirty="0" smtClean="0">
                <a:latin typeface="Arial" pitchFamily="34" charset="0"/>
                <a:cs typeface="Arial" pitchFamily="34" charset="0"/>
              </a:rPr>
              <a:t>                       (akses : 18 / 09 / 2016 ; 08 : 00)</a:t>
            </a:r>
          </a:p>
          <a:p>
            <a:pPr marL="457200" indent="-457200" algn="just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1200" dirty="0" smtClean="0"/>
              <a:t>Crabbe, M. J</a:t>
            </a:r>
            <a:r>
              <a:rPr lang="id-ID" sz="1200" dirty="0" smtClean="0"/>
              <a:t>.</a:t>
            </a:r>
            <a:r>
              <a:rPr lang="en-US" sz="1200" dirty="0" smtClean="0"/>
              <a:t> (</a:t>
            </a:r>
            <a:r>
              <a:rPr lang="en-US" sz="1200" dirty="0" err="1" smtClean="0"/>
              <a:t>ed</a:t>
            </a:r>
            <a:r>
              <a:rPr lang="en-US" sz="1200" dirty="0" smtClean="0"/>
              <a:t>).</a:t>
            </a:r>
            <a:r>
              <a:rPr lang="id-ID" sz="1200" dirty="0" smtClean="0"/>
              <a:t>,</a:t>
            </a:r>
            <a:r>
              <a:rPr lang="en-US" sz="1200" dirty="0" smtClean="0"/>
              <a:t> </a:t>
            </a:r>
            <a:r>
              <a:rPr lang="id-ID" sz="1200" dirty="0" smtClean="0"/>
              <a:t>(</a:t>
            </a:r>
            <a:r>
              <a:rPr lang="en-US" sz="1200" dirty="0" smtClean="0"/>
              <a:t>1990</a:t>
            </a:r>
            <a:r>
              <a:rPr lang="id-ID" sz="1200" dirty="0" smtClean="0"/>
              <a:t>)</a:t>
            </a:r>
            <a:r>
              <a:rPr lang="en-US" sz="1200" dirty="0" smtClean="0"/>
              <a:t>. </a:t>
            </a:r>
            <a:r>
              <a:rPr lang="en-US" sz="1200" i="1" dirty="0" smtClean="0"/>
              <a:t>Enzyme Biotechnology, Protein Engineering, Structure Prediction and Fermentation</a:t>
            </a:r>
            <a:r>
              <a:rPr lang="en-US" sz="1200" dirty="0" smtClean="0"/>
              <a:t>. Ellis </a:t>
            </a:r>
            <a:r>
              <a:rPr lang="en-US" sz="1200" dirty="0" err="1" smtClean="0"/>
              <a:t>Harword</a:t>
            </a:r>
            <a:r>
              <a:rPr lang="en-US" sz="1200" dirty="0" smtClean="0"/>
              <a:t>, New York</a:t>
            </a:r>
          </a:p>
          <a:p>
            <a:pPr marL="457200" indent="-457200" algn="just">
              <a:lnSpc>
                <a:spcPct val="150000"/>
              </a:lnSpc>
              <a:buFont typeface="Arial" charset="0"/>
              <a:buChar char="•"/>
              <a:defRPr/>
            </a:pPr>
            <a:r>
              <a:rPr lang="id-ID" sz="1200" dirty="0" smtClean="0">
                <a:latin typeface="Arial" pitchFamily="34" charset="0"/>
                <a:cs typeface="Arial" pitchFamily="34" charset="0"/>
              </a:rPr>
              <a:t>Hudiyono, S., </a:t>
            </a:r>
            <a:r>
              <a:rPr lang="id-ID" sz="1200" i="1" dirty="0" smtClean="0">
                <a:latin typeface="Arial" pitchFamily="34" charset="0"/>
                <a:cs typeface="Arial" pitchFamily="34" charset="0"/>
              </a:rPr>
              <a:t>Struktur dan Sifat Protein</a:t>
            </a:r>
            <a:r>
              <a:rPr lang="id-ID" sz="1200" dirty="0" smtClean="0">
                <a:latin typeface="Arial" pitchFamily="34" charset="0"/>
                <a:cs typeface="Arial" pitchFamily="34" charset="0"/>
              </a:rPr>
              <a:t>. Power Point Slide. Departemen Kimia. Fakultas MIPA. Universitas Indonesia. Depok (Unpublished)</a:t>
            </a:r>
          </a:p>
          <a:p>
            <a:pPr marL="457200" indent="-457200" algn="just">
              <a:lnSpc>
                <a:spcPct val="150000"/>
              </a:lnSpc>
              <a:buFont typeface="Arial" charset="0"/>
              <a:buChar char="•"/>
              <a:defRPr/>
            </a:pPr>
            <a:r>
              <a:rPr lang="id-ID" sz="1200" dirty="0" smtClean="0">
                <a:latin typeface="Arial" pitchFamily="34" charset="0"/>
                <a:cs typeface="Arial" pitchFamily="34" charset="0"/>
              </a:rPr>
              <a:t>http://nurul_q.staff.gunadarma.ac.id/Downloads/files/35110/Metabolisme+Sel.doc                                          (akses : 18 / 09 / 2016 ; 08 : 00)</a:t>
            </a:r>
          </a:p>
          <a:p>
            <a:pPr marL="457200" indent="-457200" algn="just">
              <a:lnSpc>
                <a:spcPct val="150000"/>
              </a:lnSpc>
              <a:buFont typeface="Arial" charset="0"/>
              <a:buChar char="•"/>
              <a:defRPr/>
            </a:pPr>
            <a:r>
              <a:rPr lang="id-ID" sz="1200" dirty="0" smtClean="0">
                <a:latin typeface="Arial" pitchFamily="34" charset="0"/>
                <a:cs typeface="Arial" pitchFamily="34" charset="0"/>
              </a:rPr>
              <a:t>Lehninger, A.L., (1997). </a:t>
            </a:r>
            <a:r>
              <a:rPr lang="id-ID" sz="1200" i="1" dirty="0" smtClean="0">
                <a:latin typeface="Arial" pitchFamily="34" charset="0"/>
                <a:cs typeface="Arial" pitchFamily="34" charset="0"/>
              </a:rPr>
              <a:t>Dasar-dasar Biokimia</a:t>
            </a:r>
            <a:r>
              <a:rPr lang="id-ID" sz="1200" dirty="0" smtClean="0">
                <a:latin typeface="Arial" pitchFamily="34" charset="0"/>
                <a:cs typeface="Arial" pitchFamily="34" charset="0"/>
              </a:rPr>
              <a:t>. Edisi V. Jilid 1, Penerbit Erlangga. Jakarta</a:t>
            </a:r>
          </a:p>
          <a:p>
            <a:pPr marL="457200" indent="-457200" algn="just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1200" dirty="0" smtClean="0"/>
              <a:t>Page, D</a:t>
            </a:r>
            <a:r>
              <a:rPr lang="id-ID" sz="1200" dirty="0" smtClean="0"/>
              <a:t>.</a:t>
            </a:r>
            <a:r>
              <a:rPr lang="en-US" sz="1200" dirty="0" smtClean="0"/>
              <a:t> S.</a:t>
            </a:r>
            <a:r>
              <a:rPr lang="id-ID" sz="1200" dirty="0" smtClean="0"/>
              <a:t>,</a:t>
            </a:r>
            <a:r>
              <a:rPr lang="en-US" sz="1200" dirty="0" smtClean="0"/>
              <a:t> </a:t>
            </a:r>
            <a:r>
              <a:rPr lang="id-ID" sz="1200" dirty="0" smtClean="0"/>
              <a:t>(</a:t>
            </a:r>
            <a:r>
              <a:rPr lang="en-US" sz="1200" dirty="0" smtClean="0"/>
              <a:t>1989</a:t>
            </a:r>
            <a:r>
              <a:rPr lang="id-ID" sz="1200" dirty="0" smtClean="0"/>
              <a:t>)</a:t>
            </a:r>
            <a:r>
              <a:rPr lang="en-US" sz="1200" dirty="0" smtClean="0"/>
              <a:t>. </a:t>
            </a:r>
            <a:r>
              <a:rPr lang="en-US" sz="1200" i="1" dirty="0" err="1" smtClean="0"/>
              <a:t>Prinsip-prinsip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Biokimia</a:t>
            </a:r>
            <a:r>
              <a:rPr lang="en-US" sz="1200" dirty="0" smtClean="0"/>
              <a:t>. </a:t>
            </a:r>
            <a:r>
              <a:rPr lang="en-US" sz="1200" dirty="0" err="1" smtClean="0"/>
              <a:t>Terjemahan</a:t>
            </a:r>
            <a:r>
              <a:rPr lang="en-US" sz="1200" dirty="0" smtClean="0"/>
              <a:t> </a:t>
            </a:r>
            <a:r>
              <a:rPr lang="en-US" sz="1200" dirty="0" err="1" smtClean="0"/>
              <a:t>dari</a:t>
            </a:r>
            <a:r>
              <a:rPr lang="en-US" sz="1200" dirty="0" smtClean="0"/>
              <a:t> </a:t>
            </a:r>
            <a:r>
              <a:rPr lang="en-US" sz="1200" i="1" dirty="0" smtClean="0"/>
              <a:t>Principles of Biological Chemistry</a:t>
            </a:r>
            <a:r>
              <a:rPr lang="en-US" sz="1200" dirty="0" smtClean="0"/>
              <a:t> , 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ed. </a:t>
            </a:r>
            <a:r>
              <a:rPr lang="en-US" sz="1200" dirty="0" err="1" smtClean="0"/>
              <a:t>Soendoro</a:t>
            </a:r>
            <a:r>
              <a:rPr lang="en-US" sz="1200" dirty="0" smtClean="0"/>
              <a:t>, R. </a:t>
            </a:r>
            <a:r>
              <a:rPr lang="en-US" sz="1200" dirty="0" err="1" smtClean="0"/>
              <a:t>Penerbit</a:t>
            </a:r>
            <a:r>
              <a:rPr lang="en-US" sz="1200" dirty="0" smtClean="0"/>
              <a:t> </a:t>
            </a:r>
            <a:r>
              <a:rPr lang="en-US" sz="1200" dirty="0" err="1" smtClean="0"/>
              <a:t>Airlangga</a:t>
            </a:r>
            <a:r>
              <a:rPr lang="en-US" sz="1200" dirty="0" smtClean="0"/>
              <a:t>, Jakarta</a:t>
            </a:r>
          </a:p>
          <a:p>
            <a:pPr marL="457200" indent="-457200" algn="just">
              <a:lnSpc>
                <a:spcPct val="150000"/>
              </a:lnSpc>
              <a:buFont typeface="Arial" charset="0"/>
              <a:buChar char="•"/>
              <a:defRPr/>
            </a:pPr>
            <a:r>
              <a:rPr lang="id-ID" sz="1200" dirty="0" smtClean="0">
                <a:latin typeface="Arial" pitchFamily="34" charset="0"/>
                <a:cs typeface="Arial" pitchFamily="34" charset="0"/>
              </a:rPr>
              <a:t>Reece, J.B.,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et.al., (2008).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Campbell Biology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9</a:t>
            </a:r>
            <a:r>
              <a:rPr lang="en-US" sz="12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ed. Pearson Benjamin Cummings. San Fran</a:t>
            </a:r>
            <a:r>
              <a:rPr lang="id-ID" sz="12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isco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 USA</a:t>
            </a:r>
            <a:endParaRPr lang="id-ID" sz="12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charset="0"/>
              <a:buChar char="•"/>
              <a:defRPr/>
            </a:pPr>
            <a:r>
              <a:rPr lang="id-ID" sz="1200" dirty="0" smtClean="0">
                <a:latin typeface="Arial" pitchFamily="34" charset="0"/>
                <a:cs typeface="Arial" pitchFamily="34" charset="0"/>
              </a:rPr>
              <a:t>Suyitno. A. M., </a:t>
            </a:r>
            <a:r>
              <a:rPr lang="id-ID" sz="1200" i="1" dirty="0" smtClean="0">
                <a:latin typeface="Arial" pitchFamily="34" charset="0"/>
                <a:cs typeface="Arial" pitchFamily="34" charset="0"/>
              </a:rPr>
              <a:t>Fotosintesis</a:t>
            </a:r>
            <a:r>
              <a:rPr lang="id-ID" sz="1200" dirty="0" smtClean="0">
                <a:latin typeface="Arial" pitchFamily="34" charset="0"/>
                <a:cs typeface="Arial" pitchFamily="34" charset="0"/>
              </a:rPr>
              <a:t>. Jurusan Pendidikan Biologi. Fakultas MIPA. Universitas Negreri Yogyakarta. Yogyakarta</a:t>
            </a:r>
            <a:endParaRPr lang="id-ID" sz="1200" i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charset="0"/>
              <a:buChar char="•"/>
              <a:defRPr/>
            </a:pPr>
            <a:r>
              <a:rPr lang="id-ID" sz="1200" dirty="0" smtClean="0">
                <a:latin typeface="Arial" pitchFamily="34" charset="0"/>
                <a:cs typeface="Arial" pitchFamily="34" charset="0"/>
              </a:rPr>
              <a:t>Wulan. A. R., </a:t>
            </a:r>
            <a:r>
              <a:rPr lang="id-ID" sz="1200" i="1" dirty="0" smtClean="0">
                <a:latin typeface="Arial" pitchFamily="34" charset="0"/>
                <a:cs typeface="Arial" pitchFamily="34" charset="0"/>
              </a:rPr>
              <a:t>Fotosintesis</a:t>
            </a:r>
            <a:r>
              <a:rPr lang="id-ID" sz="1200" dirty="0" smtClean="0">
                <a:latin typeface="Arial" pitchFamily="34" charset="0"/>
                <a:cs typeface="Arial" pitchFamily="34" charset="0"/>
              </a:rPr>
              <a:t>. Bahan Kuliah Kapsel Biologi. Power Point Slide. Universitas Pendidikan Indonesia. Bandung</a:t>
            </a:r>
          </a:p>
          <a:p>
            <a:pPr marL="457200" indent="-457200" algn="just">
              <a:lnSpc>
                <a:spcPct val="150000"/>
              </a:lnSpc>
              <a:buFont typeface="Arial" charset="0"/>
              <a:buChar char="•"/>
              <a:defRPr/>
            </a:pPr>
            <a:r>
              <a:rPr lang="id-ID" sz="1200" dirty="0" smtClean="0">
                <a:latin typeface="Arial" pitchFamily="34" charset="0"/>
                <a:cs typeface="Arial" pitchFamily="34" charset="0"/>
              </a:rPr>
              <a:t>youtube.com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id-ID" sz="12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Font typeface="Arial" charset="0"/>
              <a:buNone/>
              <a:defRPr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600"/>
              </a:spcAft>
              <a:buFont typeface="Arial" charset="0"/>
              <a:buNone/>
              <a:defRPr/>
            </a:pPr>
            <a:endParaRPr 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/>
              <a:t>CHEMICAL REACTION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A chemical reaction starts with reactants and finishes with products: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smtClean="0"/>
              <a:t>	</a:t>
            </a:r>
            <a:r>
              <a:rPr lang="en-US" sz="2400" b="1" smtClean="0">
                <a:solidFill>
                  <a:srgbClr val="FF0000"/>
                </a:solidFill>
              </a:rPr>
              <a:t>C</a:t>
            </a:r>
            <a:r>
              <a:rPr lang="en-US" sz="2400" b="1" baseline="-25000" smtClean="0">
                <a:solidFill>
                  <a:srgbClr val="FF0000"/>
                </a:solidFill>
              </a:rPr>
              <a:t>6</a:t>
            </a:r>
            <a:r>
              <a:rPr lang="en-US" sz="2400" b="1" smtClean="0">
                <a:solidFill>
                  <a:srgbClr val="FF0000"/>
                </a:solidFill>
              </a:rPr>
              <a:t>H</a:t>
            </a:r>
            <a:r>
              <a:rPr lang="en-US" sz="2400" b="1" baseline="-25000" smtClean="0">
                <a:solidFill>
                  <a:srgbClr val="FF0000"/>
                </a:solidFill>
              </a:rPr>
              <a:t>12</a:t>
            </a:r>
            <a:r>
              <a:rPr lang="en-US" sz="2400" b="1" smtClean="0">
                <a:solidFill>
                  <a:srgbClr val="FF0000"/>
                </a:solidFill>
              </a:rPr>
              <a:t>0</a:t>
            </a:r>
            <a:r>
              <a:rPr lang="en-US" sz="2400" b="1" baseline="-25000" smtClean="0">
                <a:solidFill>
                  <a:srgbClr val="FF0000"/>
                </a:solidFill>
              </a:rPr>
              <a:t>6</a:t>
            </a:r>
            <a:r>
              <a:rPr lang="en-US" sz="2400" b="1" smtClean="0">
                <a:solidFill>
                  <a:srgbClr val="FF0000"/>
                </a:solidFill>
              </a:rPr>
              <a:t> + 6O</a:t>
            </a:r>
            <a:r>
              <a:rPr lang="en-US" sz="2400" b="1" baseline="-25000" smtClean="0">
                <a:solidFill>
                  <a:srgbClr val="FF0000"/>
                </a:solidFill>
              </a:rPr>
              <a:t>2 </a:t>
            </a:r>
            <a:r>
              <a:rPr lang="en-US" sz="2400" b="1" smtClean="0">
                <a:sym typeface="Symbol" panose="05050102010706020507" pitchFamily="18" charset="2"/>
              </a:rPr>
              <a:t> </a:t>
            </a:r>
            <a:r>
              <a:rPr lang="en-US" sz="2400" b="1" smtClean="0">
                <a:solidFill>
                  <a:srgbClr val="006600"/>
                </a:solidFill>
                <a:sym typeface="Symbol" panose="05050102010706020507" pitchFamily="18" charset="2"/>
              </a:rPr>
              <a:t>6CO</a:t>
            </a:r>
            <a:r>
              <a:rPr lang="en-US" sz="2400" b="1" baseline="-25000" smtClean="0">
                <a:solidFill>
                  <a:srgbClr val="006600"/>
                </a:solidFill>
                <a:sym typeface="Symbol" panose="05050102010706020507" pitchFamily="18" charset="2"/>
              </a:rPr>
              <a:t>2</a:t>
            </a:r>
            <a:r>
              <a:rPr lang="en-US" sz="2400" b="1" smtClean="0">
                <a:solidFill>
                  <a:srgbClr val="006600"/>
                </a:solidFill>
                <a:sym typeface="Symbol" panose="05050102010706020507" pitchFamily="18" charset="2"/>
              </a:rPr>
              <a:t> +6H</a:t>
            </a:r>
            <a:r>
              <a:rPr lang="en-US" sz="2400" b="1" baseline="-25000" smtClean="0">
                <a:solidFill>
                  <a:srgbClr val="006600"/>
                </a:solidFill>
                <a:sym typeface="Symbol" panose="05050102010706020507" pitchFamily="18" charset="2"/>
              </a:rPr>
              <a:t>2</a:t>
            </a:r>
            <a:r>
              <a:rPr lang="en-US" sz="2400" b="1" smtClean="0">
                <a:solidFill>
                  <a:srgbClr val="006600"/>
                </a:solidFill>
                <a:sym typeface="Symbol" panose="05050102010706020507" pitchFamily="18" charset="2"/>
              </a:rPr>
              <a:t>0 + ENERGY</a:t>
            </a:r>
            <a:endParaRPr lang="en-US" sz="2400" b="1" smtClean="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smtClean="0"/>
              <a:t>	</a:t>
            </a:r>
            <a:r>
              <a:rPr lang="id-ID" sz="2400" smtClean="0"/>
              <a:t>       </a:t>
            </a:r>
            <a:r>
              <a:rPr lang="en-US" sz="2400" b="1" smtClean="0">
                <a:solidFill>
                  <a:srgbClr val="FF0000"/>
                </a:solidFill>
              </a:rPr>
              <a:t>reactant</a:t>
            </a:r>
            <a:r>
              <a:rPr lang="en-US" sz="2400" smtClean="0"/>
              <a:t>		</a:t>
            </a:r>
            <a:r>
              <a:rPr lang="id-ID" sz="2400" smtClean="0"/>
              <a:t>        </a:t>
            </a:r>
            <a:r>
              <a:rPr lang="en-US" sz="2400" b="1" smtClean="0">
                <a:solidFill>
                  <a:srgbClr val="006600"/>
                </a:solidFill>
              </a:rPr>
              <a:t>product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smtClean="0"/>
              <a:t>	 </a:t>
            </a:r>
            <a:r>
              <a:rPr lang="en-US" sz="2400" b="1" smtClean="0">
                <a:solidFill>
                  <a:srgbClr val="FF0000"/>
                </a:solidFill>
                <a:sym typeface="Symbol" panose="05050102010706020507" pitchFamily="18" charset="2"/>
              </a:rPr>
              <a:t>6CO</a:t>
            </a:r>
            <a:r>
              <a:rPr lang="en-US" sz="2400" b="1" baseline="-25000" smtClean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sz="2400" b="1" smtClean="0">
                <a:solidFill>
                  <a:srgbClr val="FF0000"/>
                </a:solidFill>
                <a:sym typeface="Symbol" panose="05050102010706020507" pitchFamily="18" charset="2"/>
              </a:rPr>
              <a:t> +6H</a:t>
            </a:r>
            <a:r>
              <a:rPr lang="en-US" sz="2400" b="1" baseline="-25000" smtClean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sz="2400" b="1" smtClean="0">
                <a:solidFill>
                  <a:srgbClr val="FF0000"/>
                </a:solidFill>
                <a:sym typeface="Symbol" panose="05050102010706020507" pitchFamily="18" charset="2"/>
              </a:rPr>
              <a:t>0 + light</a:t>
            </a:r>
            <a:r>
              <a:rPr lang="en-US" sz="2400" smtClean="0">
                <a:sym typeface="Symbol" panose="05050102010706020507" pitchFamily="18" charset="2"/>
              </a:rPr>
              <a:t> </a:t>
            </a:r>
            <a:r>
              <a:rPr lang="en-US" sz="2400" b="1" smtClean="0">
                <a:sym typeface="Symbol" panose="05050102010706020507" pitchFamily="18" charset="2"/>
              </a:rPr>
              <a:t> </a:t>
            </a:r>
            <a:r>
              <a:rPr lang="en-US" sz="2400" b="1" smtClean="0">
                <a:solidFill>
                  <a:srgbClr val="006600"/>
                </a:solidFill>
              </a:rPr>
              <a:t>C</a:t>
            </a:r>
            <a:r>
              <a:rPr lang="en-US" sz="2400" b="1" baseline="-25000" smtClean="0">
                <a:solidFill>
                  <a:srgbClr val="006600"/>
                </a:solidFill>
              </a:rPr>
              <a:t>6</a:t>
            </a:r>
            <a:r>
              <a:rPr lang="en-US" sz="2400" b="1" smtClean="0">
                <a:solidFill>
                  <a:srgbClr val="006600"/>
                </a:solidFill>
              </a:rPr>
              <a:t>H</a:t>
            </a:r>
            <a:r>
              <a:rPr lang="en-US" sz="2400" b="1" baseline="-25000" smtClean="0">
                <a:solidFill>
                  <a:srgbClr val="006600"/>
                </a:solidFill>
              </a:rPr>
              <a:t>12</a:t>
            </a:r>
            <a:r>
              <a:rPr lang="en-US" sz="2400" b="1" smtClean="0">
                <a:solidFill>
                  <a:srgbClr val="006600"/>
                </a:solidFill>
              </a:rPr>
              <a:t>0</a:t>
            </a:r>
            <a:r>
              <a:rPr lang="en-US" sz="2400" b="1" baseline="-25000" smtClean="0">
                <a:solidFill>
                  <a:srgbClr val="006600"/>
                </a:solidFill>
              </a:rPr>
              <a:t>6</a:t>
            </a:r>
            <a:r>
              <a:rPr lang="en-US" sz="2400" smtClean="0">
                <a:solidFill>
                  <a:srgbClr val="006600"/>
                </a:solidFill>
              </a:rPr>
              <a:t> </a:t>
            </a:r>
            <a:r>
              <a:rPr lang="en-US" sz="2400" b="1" smtClean="0">
                <a:solidFill>
                  <a:srgbClr val="006600"/>
                </a:solidFill>
              </a:rPr>
              <a:t>+ 6O</a:t>
            </a:r>
            <a:r>
              <a:rPr lang="en-US" sz="2400" b="1" baseline="-25000" smtClean="0">
                <a:solidFill>
                  <a:srgbClr val="006600"/>
                </a:solidFill>
              </a:rPr>
              <a:t>2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baseline="-25000" smtClean="0">
              <a:solidFill>
                <a:srgbClr val="0066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400" smtClean="0"/>
              <a:t>Disturbing either the concentration or the energy of the system alters the chemical equilibrium.  Living things NEVER let their reactions go to equilibrium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baseline="-25000" smtClean="0"/>
          </a:p>
          <a:p>
            <a:endParaRPr lang="id-ID" sz="2400" smtClean="0">
              <a:latin typeface="Segoe UI" panose="020B0502040204020203" pitchFamily="34" charset="0"/>
              <a:cs typeface="Times New Roman" panose="02020603050405020304" pitchFamily="18" charset="0"/>
            </a:endParaRPr>
          </a:p>
          <a:p>
            <a:endParaRPr lang="id-ID" sz="2400" smtClean="0">
              <a:latin typeface="Segoe UI" panose="020B0502040204020203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METABOLISME 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etabolisme adalah hasil </a:t>
            </a:r>
            <a:r>
              <a:rPr lang="id-ID" sz="2400" dirty="0" smtClean="0">
                <a:latin typeface="Arial" pitchFamily="34" charset="0"/>
              </a:rPr>
              <a:t>penjumlahan semua proses kimia yang terjadi dalam tubuh suatu organisme pada suatu waktu tertentu</a:t>
            </a:r>
          </a:p>
          <a:p>
            <a:pPr>
              <a:buFont typeface="Arial" charset="0"/>
              <a:buChar char="•"/>
              <a:defRPr/>
            </a:pPr>
            <a:endParaRPr lang="id-ID" sz="2400" dirty="0" smtClean="0">
              <a:latin typeface="Arial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id-ID" sz="2400" dirty="0" smtClean="0">
                <a:latin typeface="Arial" pitchFamily="34" charset="0"/>
              </a:rPr>
              <a:t>Sangat berhubungan dengan proses manajemen materi dan energi yang terjadi di dalam sel</a:t>
            </a:r>
          </a:p>
          <a:p>
            <a:pPr>
              <a:buFont typeface="Arial" charset="0"/>
              <a:buChar char="•"/>
              <a:defRPr/>
            </a:pPr>
            <a:endParaRPr lang="id-ID" sz="2400" dirty="0" smtClean="0">
              <a:latin typeface="Arial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id-ID" sz="2400" dirty="0" smtClean="0">
                <a:latin typeface="Arial" pitchFamily="34" charset="0"/>
              </a:rPr>
              <a:t>Digolongkan menjadi dua macam yaitu 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d-ID" sz="2400" dirty="0" smtClean="0">
                <a:latin typeface="Arial" pitchFamily="34" charset="0"/>
              </a:rPr>
              <a:t>Anabolisme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d-ID" sz="2400" dirty="0" smtClean="0">
                <a:latin typeface="Arial" pitchFamily="34" charset="0"/>
              </a:rPr>
              <a:t>Katabolisme</a:t>
            </a:r>
          </a:p>
          <a:p>
            <a:pPr algn="just">
              <a:buFont typeface="Arial" charset="0"/>
              <a:buChar char="•"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ANABOLISME 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erupakan suatu jalur pada metabolisme yang bertujuan untuk membentuk molekul yang lebih besar dan lebih kompleks dari molekul sederhana dengan cara mengambil energi dari luar</a:t>
            </a:r>
          </a:p>
          <a:p>
            <a:pPr>
              <a:buFont typeface="Arial" charset="0"/>
              <a:buChar char="•"/>
              <a:defRPr/>
            </a:pP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Sering juga disebut proses </a:t>
            </a:r>
            <a:r>
              <a:rPr lang="id-ID" sz="2200" i="1" u="sng" dirty="0" smtClean="0">
                <a:latin typeface="Arial" pitchFamily="34" charset="0"/>
                <a:cs typeface="Arial" pitchFamily="34" charset="0"/>
              </a:rPr>
              <a:t>Asimilasi</a:t>
            </a:r>
          </a:p>
          <a:p>
            <a:pPr>
              <a:buFont typeface="Arial" charset="0"/>
              <a:buChar char="•"/>
              <a:defRPr/>
            </a:pPr>
            <a:endParaRPr lang="id-ID" sz="2200" dirty="0" smtClean="0"/>
          </a:p>
          <a:p>
            <a:pPr>
              <a:buFont typeface="Arial" charset="0"/>
              <a:buChar char="•"/>
              <a:defRPr/>
            </a:pPr>
            <a:r>
              <a:rPr lang="id-ID" sz="2200" dirty="0" smtClean="0"/>
              <a:t>Contoh 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d-ID" sz="2200" dirty="0" smtClean="0"/>
              <a:t>Reaksi polimerisasi</a:t>
            </a:r>
            <a:endParaRPr lang="en-US" sz="22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id-ID" sz="2200" dirty="0" smtClean="0"/>
              <a:t>Fotosintesis : organisme fotosintetik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d-ID" sz="2200" dirty="0" smtClean="0"/>
              <a:t>Kemosintesis : organisme non fotosintetik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d-ID" sz="2200" dirty="0" smtClean="0"/>
              <a:t>Proses sintesis lemak pada tubuh</a:t>
            </a:r>
            <a:r>
              <a:rPr lang="id-ID" sz="2200" dirty="0" smtClean="0">
                <a:sym typeface="Symbol" pitchFamily="18" charset="2"/>
              </a:rPr>
              <a:t>	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FOTOSINTESIS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roses penyusunan karbohidrat atau zat gula dengan menggunakan energi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matahari dan CO</a:t>
            </a:r>
            <a:r>
              <a:rPr lang="sv-SE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id-ID" sz="2400" baseline="30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Kemampuan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yang hanya dimiliki oleh organisme </a:t>
            </a:r>
            <a:r>
              <a:rPr lang="id-ID" sz="2400" i="1" u="sng" dirty="0" smtClean="0">
                <a:latin typeface="Arial" pitchFamily="34" charset="0"/>
                <a:cs typeface="Arial" pitchFamily="34" charset="0"/>
              </a:rPr>
              <a:t>autotroph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yang merupakan organisme yang dapat memproduksi makanannya sendiri</a:t>
            </a: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400" dirty="0" err="1">
                <a:latin typeface="Arial" charset="0"/>
                <a:cs typeface="Arial" charset="0"/>
              </a:rPr>
              <a:t>Terjadi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pada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tanaman</a:t>
            </a:r>
            <a:r>
              <a:rPr lang="en-US" sz="2400" dirty="0">
                <a:latin typeface="Arial" charset="0"/>
                <a:cs typeface="Arial" charset="0"/>
              </a:rPr>
              <a:t>, </a:t>
            </a:r>
            <a:r>
              <a:rPr lang="en-US" sz="2400" dirty="0" err="1">
                <a:latin typeface="Arial" charset="0"/>
                <a:cs typeface="Arial" charset="0"/>
              </a:rPr>
              <a:t>bakteri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dan</a:t>
            </a:r>
            <a:r>
              <a:rPr lang="en-US" sz="2400" dirty="0">
                <a:latin typeface="Arial" charset="0"/>
                <a:cs typeface="Arial" charset="0"/>
              </a:rPr>
              <a:t> alga</a:t>
            </a: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400" dirty="0" err="1">
                <a:latin typeface="Arial" charset="0"/>
                <a:cs typeface="Arial" charset="0"/>
              </a:rPr>
              <a:t>Menggunakan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kloroplast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sebagai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alat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dalam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fotosintesis</a:t>
            </a:r>
            <a:endParaRPr lang="en-US" sz="2400" dirty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err="1" smtClean="0"/>
              <a:t>Fotosintesis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2400" dirty="0" err="1">
                <a:latin typeface="Arial" charset="0"/>
                <a:cs typeface="Arial" charset="0"/>
              </a:rPr>
              <a:t>Terdiri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dari</a:t>
            </a:r>
            <a:r>
              <a:rPr lang="en-US" sz="2400" dirty="0">
                <a:latin typeface="Arial" charset="0"/>
                <a:cs typeface="Arial" charset="0"/>
              </a:rPr>
              <a:t> 3 </a:t>
            </a:r>
            <a:r>
              <a:rPr lang="en-US" sz="2400" dirty="0" err="1">
                <a:latin typeface="Arial" charset="0"/>
                <a:cs typeface="Arial" charset="0"/>
              </a:rPr>
              <a:t>tahap</a:t>
            </a:r>
            <a:r>
              <a:rPr lang="en-US" sz="2400" dirty="0">
                <a:latin typeface="Arial" charset="0"/>
                <a:cs typeface="Arial" charset="0"/>
              </a:rPr>
              <a:t>:</a:t>
            </a:r>
          </a:p>
          <a:p>
            <a:pPr marL="400050" lvl="2" indent="0"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1. </a:t>
            </a:r>
            <a:r>
              <a:rPr lang="en-US" sz="2000" dirty="0" err="1">
                <a:latin typeface="Arial" charset="0"/>
                <a:cs typeface="Arial" charset="0"/>
              </a:rPr>
              <a:t>Mengambil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energi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dari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cahaya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matahari</a:t>
            </a:r>
            <a:endParaRPr lang="en-US" sz="2000" dirty="0">
              <a:latin typeface="Arial" charset="0"/>
              <a:cs typeface="Arial" charset="0"/>
            </a:endParaRPr>
          </a:p>
          <a:p>
            <a:pPr marL="400050" lvl="2" indent="0"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2. </a:t>
            </a:r>
            <a:r>
              <a:rPr lang="en-US" sz="2000" dirty="0" err="1">
                <a:latin typeface="Arial" charset="0"/>
                <a:cs typeface="Arial" charset="0"/>
              </a:rPr>
              <a:t>Membentuk</a:t>
            </a:r>
            <a:r>
              <a:rPr lang="en-US" sz="2000" dirty="0">
                <a:latin typeface="Arial" charset="0"/>
                <a:cs typeface="Arial" charset="0"/>
              </a:rPr>
              <a:t> ATP </a:t>
            </a:r>
            <a:r>
              <a:rPr lang="en-US" sz="2000" dirty="0" err="1">
                <a:latin typeface="Arial" charset="0"/>
                <a:cs typeface="Arial" charset="0"/>
              </a:rPr>
              <a:t>dan</a:t>
            </a:r>
            <a:r>
              <a:rPr lang="en-US" sz="2000" dirty="0">
                <a:latin typeface="Arial" charset="0"/>
                <a:cs typeface="Arial" charset="0"/>
              </a:rPr>
              <a:t> NADPH </a:t>
            </a:r>
            <a:r>
              <a:rPr lang="en-US" sz="2000" dirty="0" err="1">
                <a:latin typeface="Arial" charset="0"/>
                <a:cs typeface="Arial" charset="0"/>
              </a:rPr>
              <a:t>dengan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menggunakan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energi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ini</a:t>
            </a:r>
            <a:endParaRPr lang="en-US" sz="2000" dirty="0">
              <a:latin typeface="Arial" charset="0"/>
              <a:cs typeface="Arial" charset="0"/>
            </a:endParaRPr>
          </a:p>
          <a:p>
            <a:pPr marL="685800" lvl="2" indent="-285750"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3. </a:t>
            </a:r>
            <a:r>
              <a:rPr lang="en-US" sz="2000" dirty="0" err="1">
                <a:latin typeface="Arial" charset="0"/>
                <a:cs typeface="Arial" charset="0"/>
              </a:rPr>
              <a:t>Menggunakan</a:t>
            </a:r>
            <a:r>
              <a:rPr lang="en-US" sz="2000" dirty="0">
                <a:latin typeface="Arial" charset="0"/>
                <a:cs typeface="Arial" charset="0"/>
              </a:rPr>
              <a:t> ATP </a:t>
            </a:r>
            <a:r>
              <a:rPr lang="en-US" sz="2000" dirty="0" err="1">
                <a:latin typeface="Arial" charset="0"/>
                <a:cs typeface="Arial" charset="0"/>
              </a:rPr>
              <a:t>dan</a:t>
            </a:r>
            <a:r>
              <a:rPr lang="en-US" sz="2000" dirty="0">
                <a:latin typeface="Arial" charset="0"/>
                <a:cs typeface="Arial" charset="0"/>
              </a:rPr>
              <a:t> NADPH </a:t>
            </a:r>
            <a:r>
              <a:rPr lang="en-US" sz="2000" dirty="0" err="1">
                <a:latin typeface="Arial" charset="0"/>
                <a:cs typeface="Arial" charset="0"/>
              </a:rPr>
              <a:t>sebagai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energi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untuk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membentuk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molekul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organik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dari</a:t>
            </a:r>
            <a:r>
              <a:rPr lang="en-US" sz="2000" dirty="0">
                <a:latin typeface="Arial" charset="0"/>
                <a:cs typeface="Arial" charset="0"/>
              </a:rPr>
              <a:t> CO</a:t>
            </a:r>
            <a:r>
              <a:rPr lang="en-US" sz="2000" baseline="-25000" dirty="0">
                <a:latin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cs typeface="Arial" charset="0"/>
              </a:rPr>
              <a:t> di </a:t>
            </a:r>
            <a:r>
              <a:rPr lang="en-US" sz="2000" dirty="0" err="1">
                <a:latin typeface="Arial" charset="0"/>
                <a:cs typeface="Arial" charset="0"/>
              </a:rPr>
              <a:t>udara</a:t>
            </a:r>
            <a:endParaRPr lang="en-US" sz="2000" dirty="0">
              <a:latin typeface="Arial" charset="0"/>
              <a:cs typeface="Arial" charset="0"/>
            </a:endParaRPr>
          </a:p>
          <a:p>
            <a:pPr marL="685800" lvl="2" indent="-285750">
              <a:buNone/>
              <a:defRPr/>
            </a:pPr>
            <a:endParaRPr lang="en-US" sz="2000" dirty="0">
              <a:latin typeface="Arial" charset="0"/>
              <a:cs typeface="Arial" charset="0"/>
            </a:endParaRPr>
          </a:p>
          <a:p>
            <a:pPr marL="457200" lvl="2" indent="0">
              <a:buNone/>
              <a:defRPr/>
            </a:pPr>
            <a:r>
              <a:rPr lang="en-US" sz="2000" dirty="0" err="1">
                <a:latin typeface="Arial" charset="0"/>
                <a:cs typeface="Arial" charset="0"/>
              </a:rPr>
              <a:t>Tahap</a:t>
            </a:r>
            <a:r>
              <a:rPr lang="en-US" sz="2000" dirty="0">
                <a:latin typeface="Arial" charset="0"/>
                <a:cs typeface="Arial" charset="0"/>
              </a:rPr>
              <a:t> 1 </a:t>
            </a:r>
            <a:r>
              <a:rPr lang="en-US" sz="2000" dirty="0" err="1">
                <a:latin typeface="Arial" charset="0"/>
                <a:cs typeface="Arial" charset="0"/>
              </a:rPr>
              <a:t>dan</a:t>
            </a:r>
            <a:r>
              <a:rPr lang="en-US" sz="2000" dirty="0">
                <a:latin typeface="Arial" charset="0"/>
                <a:cs typeface="Arial" charset="0"/>
              </a:rPr>
              <a:t> 2 </a:t>
            </a:r>
            <a:r>
              <a:rPr lang="en-US" sz="2000" dirty="0" err="1">
                <a:latin typeface="Arial" charset="0"/>
                <a:cs typeface="Arial" charset="0"/>
              </a:rPr>
              <a:t>disebut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dengan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i="1" dirty="0">
                <a:latin typeface="Arial" charset="0"/>
                <a:cs typeface="Arial" charset="0"/>
              </a:rPr>
              <a:t>light reaction </a:t>
            </a:r>
            <a:r>
              <a:rPr lang="en-US" sz="2000" dirty="0" err="1">
                <a:latin typeface="Arial" charset="0"/>
                <a:cs typeface="Arial" charset="0"/>
              </a:rPr>
              <a:t>karena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menggunakan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cahaya</a:t>
            </a:r>
            <a:r>
              <a:rPr lang="en-US" sz="2000" dirty="0">
                <a:latin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cs typeface="Arial" charset="0"/>
              </a:rPr>
              <a:t>sedangkan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tahap</a:t>
            </a:r>
            <a:r>
              <a:rPr lang="en-US" sz="2000" dirty="0">
                <a:latin typeface="Arial" charset="0"/>
                <a:cs typeface="Arial" charset="0"/>
              </a:rPr>
              <a:t> 3 </a:t>
            </a:r>
            <a:r>
              <a:rPr lang="en-US" sz="2000" dirty="0" err="1">
                <a:latin typeface="Arial" charset="0"/>
                <a:cs typeface="Arial" charset="0"/>
              </a:rPr>
              <a:t>disebut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siklus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calvin</a:t>
            </a:r>
            <a:r>
              <a:rPr lang="en-US" sz="2000" dirty="0">
                <a:latin typeface="Arial" charset="0"/>
                <a:cs typeface="Arial" charset="0"/>
              </a:rPr>
              <a:t> (</a:t>
            </a:r>
            <a:r>
              <a:rPr lang="en-US" sz="2000" i="1" dirty="0" err="1">
                <a:latin typeface="Arial" charset="0"/>
                <a:cs typeface="Arial" charset="0"/>
              </a:rPr>
              <a:t>calvin</a:t>
            </a:r>
            <a:r>
              <a:rPr lang="en-US" sz="2000" i="1" dirty="0">
                <a:latin typeface="Arial" charset="0"/>
                <a:cs typeface="Arial" charset="0"/>
              </a:rPr>
              <a:t> cycle</a:t>
            </a:r>
            <a:r>
              <a:rPr lang="en-US" sz="2000" dirty="0" smtClean="0">
                <a:latin typeface="Arial" charset="0"/>
                <a:cs typeface="Arial" charset="0"/>
              </a:rPr>
              <a:t>)</a:t>
            </a:r>
          </a:p>
          <a:p>
            <a:pPr marL="457200" lvl="2" indent="0">
              <a:buNone/>
              <a:defRPr/>
            </a:pPr>
            <a:endParaRPr lang="en-US" sz="2000" dirty="0">
              <a:latin typeface="Arial" charset="0"/>
              <a:cs typeface="Arial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Reaksi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6H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6CO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6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12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6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+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6O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2 ,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dibantu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energi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cahaya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105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1482</Words>
  <Application>Microsoft Office PowerPoint</Application>
  <PresentationFormat>On-screen Show (4:3)</PresentationFormat>
  <Paragraphs>313</Paragraphs>
  <Slides>41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Segoe UI</vt:lpstr>
      <vt:lpstr>Times New Roman</vt:lpstr>
      <vt:lpstr>Symbol</vt:lpstr>
      <vt:lpstr>Office Theme</vt:lpstr>
      <vt:lpstr>PowerPoint Presentation</vt:lpstr>
      <vt:lpstr>KEMAMPUAN AKHIR YANG DIHARAPKAN</vt:lpstr>
      <vt:lpstr>PowerPoint Presentation</vt:lpstr>
      <vt:lpstr>PowerPoint Presentation</vt:lpstr>
      <vt:lpstr>CHEMICAL REACTION</vt:lpstr>
      <vt:lpstr>METABOLISME </vt:lpstr>
      <vt:lpstr>ANABOLISME </vt:lpstr>
      <vt:lpstr>FOTOSINTESIS</vt:lpstr>
      <vt:lpstr>Fotosintesis</vt:lpstr>
      <vt:lpstr>SEJARAH PENEMUAN FOTOSINTESIS</vt:lpstr>
      <vt:lpstr>SEJARAH PENEMUAN FOTOSINTESIS</vt:lpstr>
      <vt:lpstr>Letak Kloroplas</vt:lpstr>
      <vt:lpstr>Struktur Kloroplas</vt:lpstr>
      <vt:lpstr>Proses fotosintesis</vt:lpstr>
      <vt:lpstr>KATABOLISME </vt:lpstr>
      <vt:lpstr>RESPIRASI </vt:lpstr>
      <vt:lpstr>Respirasi Sel</vt:lpstr>
      <vt:lpstr>Respirasi aerob</vt:lpstr>
      <vt:lpstr>Katabolisme glukosa</vt:lpstr>
      <vt:lpstr>Glikolisis</vt:lpstr>
      <vt:lpstr>Oksidasi piruvat</vt:lpstr>
      <vt:lpstr>Siklus Krebs</vt:lpstr>
      <vt:lpstr>Rantai Transport Elektron</vt:lpstr>
      <vt:lpstr>PowerPoint Presentation</vt:lpstr>
      <vt:lpstr>PowerPoint Presentation</vt:lpstr>
      <vt:lpstr>Respirasi anerobik</vt:lpstr>
      <vt:lpstr>Fermentasi alkohol</vt:lpstr>
      <vt:lpstr>Fermentasi Asam Laktat</vt:lpstr>
      <vt:lpstr>Katabolisme Protein</vt:lpstr>
      <vt:lpstr>Katabolisme Lemak</vt:lpstr>
      <vt:lpstr>PowerPoint Presentation</vt:lpstr>
      <vt:lpstr>PowerPoint Presentation</vt:lpstr>
      <vt:lpstr>KLASIFIKASI PROTEIN</vt:lpstr>
      <vt:lpstr>ENZIM</vt:lpstr>
      <vt:lpstr>ENZIM</vt:lpstr>
      <vt:lpstr>MEKANISME KERJA ENZIM</vt:lpstr>
      <vt:lpstr>MEKANISME KERJA ENZIM</vt:lpstr>
      <vt:lpstr>SEJARAH PENEMUAN ENZIM</vt:lpstr>
      <vt:lpstr>KELOMPOK ENZIM</vt:lpstr>
      <vt:lpstr>STRUKTUR 3D ENZIM</vt:lpstr>
      <vt:lpstr>REFERENCES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HP</cp:lastModifiedBy>
  <cp:revision>214</cp:revision>
  <dcterms:created xsi:type="dcterms:W3CDTF">2010-08-24T06:47:44Z</dcterms:created>
  <dcterms:modified xsi:type="dcterms:W3CDTF">2017-07-19T01:23:24Z</dcterms:modified>
</cp:coreProperties>
</file>