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7" r:id="rId2"/>
    <p:sldId id="315" r:id="rId3"/>
    <p:sldId id="258" r:id="rId4"/>
    <p:sldId id="259" r:id="rId5"/>
    <p:sldId id="260" r:id="rId6"/>
    <p:sldId id="261" r:id="rId7"/>
    <p:sldId id="278" r:id="rId8"/>
    <p:sldId id="262" r:id="rId9"/>
    <p:sldId id="263" r:id="rId10"/>
    <p:sldId id="264" r:id="rId11"/>
    <p:sldId id="279" r:id="rId12"/>
    <p:sldId id="265" r:id="rId13"/>
    <p:sldId id="266" r:id="rId14"/>
    <p:sldId id="268" r:id="rId15"/>
    <p:sldId id="267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80" r:id="rId25"/>
    <p:sldId id="281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295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9CE0F-94D7-439E-9621-22604A45BE13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15F8C-6B25-4A4E-B12D-E63F5B49F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Apa itu biologi? 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9655A-D04D-4B83-8C4E-605D02F4A40F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6131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33703-16E0-46BF-A8AD-10C1C7B0BBBF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9422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11113A-583F-49F9-A5C0-73AFCB39C697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7701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11113A-583F-49F9-A5C0-73AFCB39C697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6170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DF2886-1F22-4302-AC7C-A001315EAF89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1092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Apa itu biologi? 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9655A-D04D-4B83-8C4E-605D02F4A40F}" type="slidenum">
              <a:rPr lang="id-ID" smtClean="0"/>
              <a:pPr>
                <a:defRPr/>
              </a:pPr>
              <a:t>39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8557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95A180-2AB2-4497-9884-014A57163BF4}" type="slidenum">
              <a:rPr lang="id-ID" smtClean="0"/>
              <a:pPr>
                <a:defRPr/>
              </a:pPr>
              <a:t>40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9632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E4F277-7F18-416B-9C08-B99CD92F9D45}" type="slidenum">
              <a:rPr lang="id-ID" smtClean="0"/>
              <a:pPr>
                <a:defRPr/>
              </a:pPr>
              <a:t>43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3705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223A42-B83B-45C0-8DF2-3D171310646C}" type="slidenum">
              <a:rPr lang="id-ID" smtClean="0"/>
              <a:pPr>
                <a:defRPr/>
              </a:pPr>
              <a:t>44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8727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57753-C04C-4112-ABFC-2A3EC7D5B57A}" type="slidenum">
              <a:rPr lang="id-ID" smtClean="0"/>
              <a:pPr>
                <a:defRPr/>
              </a:pPr>
              <a:t>47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7167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9FBAD-7AB1-4164-9B3B-5AF9C6D3C51A}" type="slidenum">
              <a:rPr lang="id-ID" smtClean="0"/>
              <a:pPr>
                <a:defRPr/>
              </a:pPr>
              <a:t>48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3466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95A180-2AB2-4497-9884-014A57163BF4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50530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9FBAD-7AB1-4164-9B3B-5AF9C6D3C51A}" type="slidenum">
              <a:rPr lang="id-ID" smtClean="0"/>
              <a:pPr>
                <a:defRPr/>
              </a:pPr>
              <a:t>49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0706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9FBAD-7AB1-4164-9B3B-5AF9C6D3C51A}" type="slidenum">
              <a:rPr lang="id-ID" smtClean="0"/>
              <a:pPr>
                <a:defRPr/>
              </a:pPr>
              <a:t>50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60431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9FBAD-7AB1-4164-9B3B-5AF9C6D3C51A}" type="slidenum">
              <a:rPr lang="id-ID" smtClean="0"/>
              <a:pPr>
                <a:defRPr/>
              </a:pPr>
              <a:t>51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87335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D9C314-CFC8-4BBA-9612-59D85E48F405}" type="slidenum">
              <a:rPr lang="id-ID" smtClean="0"/>
              <a:pPr>
                <a:defRPr/>
              </a:pPr>
              <a:t>52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51027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33703-16E0-46BF-A8AD-10C1C7B0BBBF}" type="slidenum">
              <a:rPr lang="id-ID" smtClean="0"/>
              <a:pPr>
                <a:defRPr/>
              </a:pPr>
              <a:t>54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36321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11113A-583F-49F9-A5C0-73AFCB39C697}" type="slidenum">
              <a:rPr lang="id-ID" smtClean="0"/>
              <a:pPr>
                <a:defRPr/>
              </a:pPr>
              <a:t>55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9191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E4F277-7F18-416B-9C08-B99CD92F9D45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482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223A42-B83B-45C0-8DF2-3D171310646C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3496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D9C314-CFC8-4BBA-9612-59D85E48F405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6274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9FBAD-7AB1-4164-9B3B-5AF9C6D3C51A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4545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57753-C04C-4112-ABFC-2A3EC7D5B57A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6778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57753-C04C-4112-ABFC-2A3EC7D5B57A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7194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18E2D5-320D-4CE9-B528-1A1C6840DC45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6223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5006-EAD5-4201-A88A-EEB7A4E6BFCF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6326-6D32-4DDC-9293-B3118CDC4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5006-EAD5-4201-A88A-EEB7A4E6BFCF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6326-6D32-4DDC-9293-B3118CDC4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0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5006-EAD5-4201-A88A-EEB7A4E6BFCF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6326-6D32-4DDC-9293-B3118CDC4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4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5006-EAD5-4201-A88A-EEB7A4E6BFCF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6326-6D32-4DDC-9293-B3118CDC4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4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5006-EAD5-4201-A88A-EEB7A4E6BFCF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6326-6D32-4DDC-9293-B3118CDC4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6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5006-EAD5-4201-A88A-EEB7A4E6BFCF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6326-6D32-4DDC-9293-B3118CDC4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4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5006-EAD5-4201-A88A-EEB7A4E6BFCF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6326-6D32-4DDC-9293-B3118CDC4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8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5006-EAD5-4201-A88A-EEB7A4E6BFCF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6326-6D32-4DDC-9293-B3118CDC4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9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5006-EAD5-4201-A88A-EEB7A4E6BFCF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6326-6D32-4DDC-9293-B3118CDC4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5006-EAD5-4201-A88A-EEB7A4E6BFCF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6326-6D32-4DDC-9293-B3118CDC4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5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5006-EAD5-4201-A88A-EEB7A4E6BFCF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6326-6D32-4DDC-9293-B3118CDC4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0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B5006-EAD5-4201-A88A-EEB7A4E6BFCF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56326-6D32-4DDC-9293-B3118CDC4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1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886200"/>
            <a:ext cx="563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chemeClr val="bg1"/>
                </a:solidFill>
              </a:rPr>
              <a:t>Pembelahan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Sel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4038600" y="4572000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mtClean="0">
                <a:solidFill>
                  <a:schemeClr val="bg1"/>
                </a:solidFill>
              </a:rPr>
              <a:t>Dr. </a:t>
            </a:r>
            <a:r>
              <a:rPr lang="en-US" dirty="0" err="1">
                <a:solidFill>
                  <a:schemeClr val="bg1"/>
                </a:solidFill>
              </a:rPr>
              <a:t>Henny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Saraswati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M.Biomed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390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0244" name="Content Placeholder 5"/>
          <p:cNvSpPr>
            <a:spLocks noGrp="1"/>
          </p:cNvSpPr>
          <p:nvPr>
            <p:ph idx="1"/>
          </p:nvPr>
        </p:nvSpPr>
        <p:spPr>
          <a:xfrm>
            <a:off x="1524000" y="2971800"/>
            <a:ext cx="67056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err="1" smtClean="0">
                <a:latin typeface="Arial" charset="0"/>
                <a:cs typeface="Arial" charset="0"/>
              </a:rPr>
              <a:t>Pembelahan</a:t>
            </a:r>
            <a:r>
              <a:rPr lang="en-US" b="1" i="1" dirty="0" smtClean="0">
                <a:latin typeface="Arial" charset="0"/>
                <a:cs typeface="Arial" charset="0"/>
              </a:rPr>
              <a:t> </a:t>
            </a:r>
            <a:r>
              <a:rPr lang="en-US" b="1" i="1" dirty="0" err="1" smtClean="0">
                <a:latin typeface="Arial" charset="0"/>
                <a:cs typeface="Arial" charset="0"/>
              </a:rPr>
              <a:t>Sel</a:t>
            </a:r>
            <a:endParaRPr lang="id-ID" b="1" i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2483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Pembelahan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(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prokariotik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, </a:t>
            </a:r>
            <a:r>
              <a:rPr lang="en-US" dirty="0" err="1" smtClean="0"/>
              <a:t>pembelahan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berlangsung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eukariotik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membelah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2 (</a:t>
            </a:r>
            <a:r>
              <a:rPr lang="en-US" dirty="0" err="1" smtClean="0"/>
              <a:t>dua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>
                <a:sym typeface="Wingdings" pitchFamily="2" charset="2"/>
              </a:rPr>
              <a:t>binary fusion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>
                <a:sym typeface="Wingdings" pitchFamily="2" charset="2"/>
              </a:rPr>
              <a:t>Ukuran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bakteri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membesar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hingga</a:t>
            </a:r>
            <a:r>
              <a:rPr lang="en-US" dirty="0" smtClean="0">
                <a:sym typeface="Wingdings" pitchFamily="2" charset="2"/>
              </a:rPr>
              <a:t> 2 kali </a:t>
            </a:r>
            <a:r>
              <a:rPr lang="en-US" dirty="0" err="1" smtClean="0">
                <a:sym typeface="Wingdings" pitchFamily="2" charset="2"/>
              </a:rPr>
              <a:t>lipat</a:t>
            </a:r>
            <a:endParaRPr lang="en-US" dirty="0" smtClean="0">
              <a:sym typeface="Wingdings" pitchFamily="2" charset="2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DNA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induk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diduplikasi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sehingga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bisa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diturunkan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kedua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71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11268" name="Content Placeholder 5"/>
          <p:cNvSpPr>
            <a:spLocks noGrp="1"/>
          </p:cNvSpPr>
          <p:nvPr>
            <p:ph idx="1"/>
          </p:nvPr>
        </p:nvSpPr>
        <p:spPr>
          <a:xfrm>
            <a:off x="5791200" y="2590800"/>
            <a:ext cx="3352800" cy="16764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dirty="0" smtClean="0">
                <a:latin typeface="Arial" charset="0"/>
                <a:cs typeface="Arial" charset="0"/>
              </a:rPr>
              <a:t>Proses </a:t>
            </a:r>
            <a:r>
              <a:rPr lang="en-US" dirty="0" err="1" smtClean="0">
                <a:latin typeface="Arial" charset="0"/>
                <a:cs typeface="Arial" charset="0"/>
              </a:rPr>
              <a:t>pembelahan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sel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pada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bakteri</a:t>
            </a:r>
            <a:endParaRPr lang="id-ID" dirty="0"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" y="0"/>
            <a:ext cx="55568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156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Pembelahan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pada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eukariotik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228600" lvl="2"/>
            <a:r>
              <a:rPr lang="en-US" sz="2800" dirty="0" err="1" smtClean="0">
                <a:latin typeface="Arial" charset="0"/>
                <a:cs typeface="Arial" charset="0"/>
              </a:rPr>
              <a:t>Pada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sel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eukariotik</a:t>
            </a:r>
            <a:r>
              <a:rPr lang="en-US" sz="2800" dirty="0" smtClean="0">
                <a:latin typeface="Arial" charset="0"/>
                <a:cs typeface="Arial" charset="0"/>
              </a:rPr>
              <a:t> proses </a:t>
            </a:r>
            <a:r>
              <a:rPr lang="en-US" sz="2800" dirty="0" err="1" smtClean="0">
                <a:latin typeface="Arial" charset="0"/>
                <a:cs typeface="Arial" charset="0"/>
              </a:rPr>
              <a:t>pembelahan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sel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berlangsung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lebih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rumit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marL="228600" lvl="2"/>
            <a:r>
              <a:rPr lang="en-US" sz="2800" dirty="0" smtClean="0">
                <a:latin typeface="Arial" charset="0"/>
                <a:cs typeface="Arial" charset="0"/>
              </a:rPr>
              <a:t>Ada </a:t>
            </a:r>
            <a:r>
              <a:rPr lang="en-US" sz="2800" dirty="0" err="1" smtClean="0">
                <a:latin typeface="Arial" charset="0"/>
                <a:cs typeface="Arial" charset="0"/>
              </a:rPr>
              <a:t>beberapa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tahap</a:t>
            </a:r>
            <a:r>
              <a:rPr lang="en-US" sz="2800" dirty="0" smtClean="0">
                <a:latin typeface="Arial" charset="0"/>
                <a:cs typeface="Arial" charset="0"/>
              </a:rPr>
              <a:t> :</a:t>
            </a:r>
          </a:p>
          <a:p>
            <a:pPr marL="685800" lvl="3"/>
            <a:r>
              <a:rPr lang="en-US" sz="2400" dirty="0" err="1" smtClean="0">
                <a:latin typeface="Arial" charset="0"/>
                <a:cs typeface="Arial" charset="0"/>
              </a:rPr>
              <a:t>Interfase</a:t>
            </a:r>
            <a:endParaRPr lang="en-US" sz="2400" dirty="0">
              <a:latin typeface="Arial" charset="0"/>
              <a:cs typeface="Arial" charset="0"/>
            </a:endParaRPr>
          </a:p>
          <a:p>
            <a:pPr marL="685800" lvl="3"/>
            <a:r>
              <a:rPr lang="en-US" sz="2400" dirty="0" smtClean="0">
                <a:latin typeface="Arial" charset="0"/>
                <a:cs typeface="Arial" charset="0"/>
              </a:rPr>
              <a:t>Mitosis</a:t>
            </a:r>
          </a:p>
          <a:p>
            <a:pPr marL="685800" lvl="3"/>
            <a:r>
              <a:rPr lang="en-US" sz="2400" dirty="0" err="1" smtClean="0">
                <a:latin typeface="Arial" charset="0"/>
                <a:cs typeface="Arial" charset="0"/>
              </a:rPr>
              <a:t>Sitokinesis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95685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Fase-fase</a:t>
            </a:r>
            <a:r>
              <a:rPr lang="en-US" dirty="0" smtClean="0"/>
              <a:t> </a:t>
            </a:r>
            <a:r>
              <a:rPr lang="en-US" dirty="0" err="1" smtClean="0"/>
              <a:t>pembelahan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smtClean="0"/>
              <a:t>eukariotik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4910137" cy="42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45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3810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latin typeface="Arial" charset="0"/>
                <a:cs typeface="Arial" charset="0"/>
              </a:rPr>
              <a:t>Interfase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0" y="1524000"/>
            <a:ext cx="4953000" cy="4602163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>
                <a:latin typeface="Arial" charset="0"/>
                <a:cs typeface="Arial" charset="0"/>
              </a:rPr>
              <a:t>Fase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ini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merupakan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fase</a:t>
            </a:r>
            <a:r>
              <a:rPr lang="en-US" dirty="0" smtClean="0">
                <a:latin typeface="Arial" charset="0"/>
                <a:cs typeface="Arial" charset="0"/>
              </a:rPr>
              <a:t> yang lama </a:t>
            </a:r>
            <a:r>
              <a:rPr lang="en-US" dirty="0" err="1" smtClean="0">
                <a:latin typeface="Arial" charset="0"/>
                <a:cs typeface="Arial" charset="0"/>
              </a:rPr>
              <a:t>terjadi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dalam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satu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siklus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sel</a:t>
            </a:r>
            <a:r>
              <a:rPr lang="en-US" dirty="0" smtClean="0">
                <a:latin typeface="Arial" charset="0"/>
                <a:cs typeface="Arial" charset="0"/>
              </a:rPr>
              <a:t> (</a:t>
            </a:r>
            <a:r>
              <a:rPr lang="en-US" dirty="0" smtClean="0">
                <a:latin typeface="Calibri"/>
                <a:cs typeface="Calibri"/>
              </a:rPr>
              <a:t>± </a:t>
            </a:r>
            <a:r>
              <a:rPr lang="en-US" dirty="0" smtClean="0">
                <a:latin typeface="Arial" charset="0"/>
                <a:cs typeface="Arial" charset="0"/>
              </a:rPr>
              <a:t>23 jam)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>
                <a:latin typeface="Arial" charset="0"/>
                <a:cs typeface="Arial" charset="0"/>
              </a:rPr>
              <a:t>Interfase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terdiri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dari</a:t>
            </a:r>
            <a:r>
              <a:rPr lang="en-US" dirty="0" smtClean="0">
                <a:latin typeface="Arial" charset="0"/>
                <a:cs typeface="Arial" charset="0"/>
              </a:rPr>
              <a:t> 3 </a:t>
            </a:r>
            <a:r>
              <a:rPr lang="en-US" dirty="0" err="1" smtClean="0">
                <a:latin typeface="Arial" charset="0"/>
                <a:cs typeface="Arial" charset="0"/>
              </a:rPr>
              <a:t>fase</a:t>
            </a:r>
            <a:r>
              <a:rPr lang="en-US" dirty="0" smtClean="0">
                <a:latin typeface="Arial" charset="0"/>
                <a:cs typeface="Arial" charset="0"/>
              </a:rPr>
              <a:t> :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742950" lvl="2" indent="-342900"/>
            <a:r>
              <a:rPr lang="en-US" dirty="0" err="1" smtClean="0">
                <a:latin typeface="Arial" charset="0"/>
                <a:cs typeface="Arial" charset="0"/>
              </a:rPr>
              <a:t>Fase</a:t>
            </a:r>
            <a:r>
              <a:rPr lang="en-US" dirty="0" smtClean="0">
                <a:latin typeface="Arial" charset="0"/>
                <a:cs typeface="Arial" charset="0"/>
              </a:rPr>
              <a:t> G1 : </a:t>
            </a:r>
            <a:r>
              <a:rPr lang="en-US" sz="2200" i="1" dirty="0" err="1" smtClean="0">
                <a:latin typeface="Arial" charset="0"/>
                <a:cs typeface="Arial" charset="0"/>
              </a:rPr>
              <a:t>terjadi</a:t>
            </a:r>
            <a:r>
              <a:rPr lang="en-US" sz="2200" i="1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</a:rPr>
              <a:t>peningkatan</a:t>
            </a:r>
            <a:r>
              <a:rPr lang="en-US" sz="2200" i="1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</a:rPr>
              <a:t>ukuran</a:t>
            </a:r>
            <a:r>
              <a:rPr lang="en-US" sz="2200" i="1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</a:rPr>
              <a:t>sel</a:t>
            </a:r>
            <a:r>
              <a:rPr lang="en-US" sz="2200" i="1" dirty="0" smtClean="0">
                <a:latin typeface="Arial" charset="0"/>
                <a:cs typeface="Arial" charset="0"/>
              </a:rPr>
              <a:t>, </a:t>
            </a:r>
            <a:r>
              <a:rPr lang="en-US" sz="2200" i="1" dirty="0" err="1" smtClean="0">
                <a:latin typeface="Arial" charset="0"/>
                <a:cs typeface="Arial" charset="0"/>
              </a:rPr>
              <a:t>pembentukan</a:t>
            </a:r>
            <a:r>
              <a:rPr lang="en-US" sz="2200" i="1" dirty="0" smtClean="0">
                <a:latin typeface="Arial" charset="0"/>
                <a:cs typeface="Arial" charset="0"/>
              </a:rPr>
              <a:t> RNA </a:t>
            </a:r>
            <a:r>
              <a:rPr lang="en-US" sz="2200" i="1" dirty="0" err="1" smtClean="0">
                <a:latin typeface="Arial" charset="0"/>
                <a:cs typeface="Arial" charset="0"/>
              </a:rPr>
              <a:t>dan</a:t>
            </a:r>
            <a:r>
              <a:rPr lang="en-US" sz="2200" i="1" dirty="0" smtClean="0">
                <a:latin typeface="Arial" charset="0"/>
                <a:cs typeface="Arial" charset="0"/>
              </a:rPr>
              <a:t> protein</a:t>
            </a:r>
          </a:p>
          <a:p>
            <a:pPr marL="742950" lvl="2" indent="-342900"/>
            <a:r>
              <a:rPr lang="en-US" dirty="0" err="1" smtClean="0">
                <a:latin typeface="Arial" charset="0"/>
                <a:cs typeface="Arial" charset="0"/>
              </a:rPr>
              <a:t>Fase</a:t>
            </a:r>
            <a:r>
              <a:rPr lang="en-US" dirty="0" smtClean="0">
                <a:latin typeface="Arial" charset="0"/>
                <a:cs typeface="Arial" charset="0"/>
              </a:rPr>
              <a:t> S : </a:t>
            </a:r>
            <a:r>
              <a:rPr lang="en-US" sz="2200" i="1" dirty="0" err="1" smtClean="0">
                <a:latin typeface="Arial" charset="0"/>
                <a:cs typeface="Arial" charset="0"/>
              </a:rPr>
              <a:t>terjadi</a:t>
            </a:r>
            <a:r>
              <a:rPr lang="en-US" sz="2200" i="1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</a:rPr>
              <a:t>penggandaan</a:t>
            </a:r>
            <a:r>
              <a:rPr lang="en-US" sz="2200" i="1" dirty="0" smtClean="0">
                <a:latin typeface="Arial" charset="0"/>
                <a:cs typeface="Arial" charset="0"/>
              </a:rPr>
              <a:t> DNA</a:t>
            </a:r>
          </a:p>
          <a:p>
            <a:pPr marL="742950" lvl="2" indent="-342900"/>
            <a:r>
              <a:rPr lang="en-US" dirty="0" err="1" smtClean="0">
                <a:latin typeface="Arial" charset="0"/>
                <a:cs typeface="Arial" charset="0"/>
              </a:rPr>
              <a:t>Fase</a:t>
            </a:r>
            <a:r>
              <a:rPr lang="en-US" dirty="0" smtClean="0">
                <a:latin typeface="Arial" charset="0"/>
                <a:cs typeface="Arial" charset="0"/>
              </a:rPr>
              <a:t> G2 : </a:t>
            </a:r>
            <a:r>
              <a:rPr lang="en-US" sz="2200" i="1" dirty="0" err="1" smtClean="0">
                <a:latin typeface="Arial" charset="0"/>
                <a:cs typeface="Arial" charset="0"/>
              </a:rPr>
              <a:t>terjadi</a:t>
            </a:r>
            <a:r>
              <a:rPr lang="en-US" sz="2200" i="1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</a:rPr>
              <a:t>pertumbuhan</a:t>
            </a:r>
            <a:r>
              <a:rPr lang="en-US" sz="2200" i="1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</a:rPr>
              <a:t>ukuran</a:t>
            </a:r>
            <a:r>
              <a:rPr lang="en-US" sz="2200" i="1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</a:rPr>
              <a:t>sel</a:t>
            </a:r>
            <a:r>
              <a:rPr lang="en-US" sz="2200" i="1" dirty="0">
                <a:latin typeface="Arial" charset="0"/>
                <a:cs typeface="Arial" charset="0"/>
              </a:rPr>
              <a:t>,</a:t>
            </a:r>
            <a:r>
              <a:rPr lang="en-US" sz="2200" i="1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</a:rPr>
              <a:t>sintesis</a:t>
            </a:r>
            <a:r>
              <a:rPr lang="en-US" sz="2200" i="1" dirty="0" smtClean="0">
                <a:latin typeface="Arial" charset="0"/>
                <a:cs typeface="Arial" charset="0"/>
              </a:rPr>
              <a:t> protein </a:t>
            </a:r>
            <a:r>
              <a:rPr lang="en-US" sz="2200" i="1" dirty="0" err="1" smtClean="0">
                <a:latin typeface="Arial" charset="0"/>
                <a:cs typeface="Arial" charset="0"/>
              </a:rPr>
              <a:t>dan</a:t>
            </a:r>
            <a:r>
              <a:rPr lang="en-US" sz="2200" i="1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</a:rPr>
              <a:t>pengecekan</a:t>
            </a:r>
            <a:r>
              <a:rPr lang="en-US" sz="2200" i="1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</a:rPr>
              <a:t>terakhir</a:t>
            </a:r>
            <a:r>
              <a:rPr lang="en-US" sz="2200" i="1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</a:rPr>
              <a:t>sebelum</a:t>
            </a:r>
            <a:r>
              <a:rPr lang="en-US" sz="2200" i="1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</a:rPr>
              <a:t>sel</a:t>
            </a:r>
            <a:r>
              <a:rPr lang="en-US" sz="2200" i="1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</a:rPr>
              <a:t>memasuki</a:t>
            </a:r>
            <a:r>
              <a:rPr lang="en-US" sz="2200" i="1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</a:rPr>
              <a:t>fase</a:t>
            </a:r>
            <a:r>
              <a:rPr lang="en-US" sz="2200" i="1" dirty="0" smtClean="0">
                <a:latin typeface="Arial" charset="0"/>
                <a:cs typeface="Arial" charset="0"/>
              </a:rPr>
              <a:t> mitosis</a:t>
            </a:r>
          </a:p>
          <a:p>
            <a:pPr marL="0" lvl="1" indent="0">
              <a:buNone/>
            </a:pPr>
            <a:endParaRPr lang="id-ID" sz="2400" dirty="0">
              <a:latin typeface="Arial" charset="0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94460"/>
            <a:ext cx="4114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rc 3"/>
          <p:cNvSpPr/>
          <p:nvPr/>
        </p:nvSpPr>
        <p:spPr>
          <a:xfrm rot="1164362">
            <a:off x="6656679" y="2718369"/>
            <a:ext cx="2240280" cy="3246120"/>
          </a:xfrm>
          <a:prstGeom prst="arc">
            <a:avLst>
              <a:gd name="adj1" fmla="val 16200000"/>
              <a:gd name="adj2" fmla="val 581226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9346645">
            <a:off x="4588314" y="3405796"/>
            <a:ext cx="1664704" cy="2168764"/>
          </a:xfrm>
          <a:prstGeom prst="arc">
            <a:avLst>
              <a:gd name="adj1" fmla="val 16200000"/>
              <a:gd name="adj2" fmla="val 581226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4227361">
            <a:off x="5241300" y="2203952"/>
            <a:ext cx="946608" cy="1566655"/>
          </a:xfrm>
          <a:prstGeom prst="arc">
            <a:avLst>
              <a:gd name="adj1" fmla="val 16200000"/>
              <a:gd name="adj2" fmla="val 581226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462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>
                <a:latin typeface="Arial" charset="0"/>
                <a:cs typeface="Arial" charset="0"/>
              </a:rPr>
              <a:t>Interfase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98637"/>
            <a:ext cx="3886200" cy="4525963"/>
          </a:xfrm>
        </p:spPr>
        <p:txBody>
          <a:bodyPr/>
          <a:lstStyle/>
          <a:p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fase</a:t>
            </a:r>
            <a:r>
              <a:rPr lang="en-US" sz="2800" dirty="0" smtClean="0"/>
              <a:t> S,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en-US" sz="2800" dirty="0" err="1" smtClean="0"/>
              <a:t>kromosom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bereplikasi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2 </a:t>
            </a:r>
            <a:r>
              <a:rPr lang="en-US" sz="2800" i="1" dirty="0" smtClean="0"/>
              <a:t>sister chromatid</a:t>
            </a:r>
          </a:p>
          <a:p>
            <a:r>
              <a:rPr lang="en-US" sz="2800" dirty="0" err="1" smtClean="0"/>
              <a:t>Kedua</a:t>
            </a:r>
            <a:r>
              <a:rPr lang="en-US" sz="2800" dirty="0" smtClean="0"/>
              <a:t> sister chromatid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berikatan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sentromer</a:t>
            </a:r>
            <a:endParaRPr lang="en-US" sz="2800" dirty="0" smtClean="0"/>
          </a:p>
          <a:p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648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1623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" charset="0"/>
                <a:cs typeface="Arial" charset="0"/>
              </a:rPr>
              <a:t>Mitosis</a:t>
            </a: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Pada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fase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ini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terjadi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pembelahan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menjadi</a:t>
            </a:r>
            <a:r>
              <a:rPr lang="en-US" sz="2400" dirty="0" smtClean="0">
                <a:latin typeface="Arial" charset="0"/>
                <a:cs typeface="Arial" charset="0"/>
              </a:rPr>
              <a:t> 2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Kromosom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juga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terpisah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menjadi</a:t>
            </a:r>
            <a:r>
              <a:rPr lang="en-US" sz="2400" dirty="0" smtClean="0">
                <a:latin typeface="Arial" charset="0"/>
                <a:cs typeface="Arial" charset="0"/>
              </a:rPr>
              <a:t> 2 </a:t>
            </a:r>
            <a:r>
              <a:rPr lang="en-US" sz="2400" dirty="0" err="1" smtClean="0">
                <a:latin typeface="Arial" charset="0"/>
                <a:cs typeface="Arial" charset="0"/>
              </a:rPr>
              <a:t>bagian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ke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bagian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yang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baru</a:t>
            </a:r>
            <a:endParaRPr lang="en-US" sz="24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Mitosis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ini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dibagi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menjadi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5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fase</a:t>
            </a:r>
            <a:endParaRPr lang="en-US" sz="24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857250" lvl="2" indent="-457200">
              <a:buFont typeface="+mj-lt"/>
              <a:buAutoNum type="arabicPeriod"/>
            </a:pPr>
            <a:r>
              <a:rPr lang="en-US" b="1" i="1" dirty="0" err="1" smtClean="0">
                <a:latin typeface="Arial" charset="0"/>
                <a:cs typeface="Arial" charset="0"/>
                <a:sym typeface="Wingdings" pitchFamily="2" charset="2"/>
              </a:rPr>
              <a:t>Profase</a:t>
            </a:r>
            <a:endParaRPr lang="en-US" b="1" i="1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857250" lvl="2" indent="-457200">
              <a:buFont typeface="+mj-lt"/>
              <a:buAutoNum type="arabicPeriod"/>
            </a:pPr>
            <a:r>
              <a:rPr lang="en-US" b="1" i="1" dirty="0" err="1" smtClean="0">
                <a:latin typeface="Arial" charset="0"/>
                <a:cs typeface="Arial" charset="0"/>
                <a:sym typeface="Wingdings" pitchFamily="2" charset="2"/>
              </a:rPr>
              <a:t>Metafase</a:t>
            </a:r>
            <a:endParaRPr lang="en-US" b="1" i="1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857250" lvl="2" indent="-457200">
              <a:buFont typeface="+mj-lt"/>
              <a:buAutoNum type="arabicPeriod"/>
            </a:pPr>
            <a:r>
              <a:rPr lang="en-US" b="1" i="1" dirty="0" err="1" smtClean="0">
                <a:latin typeface="Arial" charset="0"/>
                <a:cs typeface="Arial" charset="0"/>
                <a:sym typeface="Wingdings" pitchFamily="2" charset="2"/>
              </a:rPr>
              <a:t>Anafase</a:t>
            </a:r>
            <a:endParaRPr lang="en-US" b="1" i="1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857250" lvl="2" indent="-457200">
              <a:buFont typeface="+mj-lt"/>
              <a:buAutoNum type="arabicPeriod"/>
            </a:pPr>
            <a:r>
              <a:rPr lang="en-US" b="1" i="1" dirty="0" err="1" smtClean="0">
                <a:latin typeface="Arial" charset="0"/>
                <a:cs typeface="Arial" charset="0"/>
                <a:sym typeface="Wingdings" pitchFamily="2" charset="2"/>
              </a:rPr>
              <a:t>Telofase</a:t>
            </a:r>
            <a:endParaRPr lang="id-ID" b="1" i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9250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5"/>
          <p:cNvSpPr>
            <a:spLocks noGrp="1"/>
          </p:cNvSpPr>
          <p:nvPr>
            <p:ph type="title"/>
          </p:nvPr>
        </p:nvSpPr>
        <p:spPr>
          <a:xfrm>
            <a:off x="152400" y="685800"/>
            <a:ext cx="5029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 smtClean="0">
                <a:latin typeface="Arial" charset="0"/>
                <a:cs typeface="Arial" charset="0"/>
              </a:rPr>
              <a:t>Profase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2048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4191000" cy="4602163"/>
          </a:xfrm>
        </p:spPr>
        <p:txBody>
          <a:bodyPr>
            <a:normAutofit/>
          </a:bodyPr>
          <a:lstStyle/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</a:rPr>
              <a:t>Kromosom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berkodensasi</a:t>
            </a:r>
            <a:r>
              <a:rPr lang="en-US" sz="2400" dirty="0" smtClean="0">
                <a:latin typeface="Arial" charset="0"/>
                <a:cs typeface="Arial" charset="0"/>
              </a:rPr>
              <a:t> (</a:t>
            </a:r>
            <a:r>
              <a:rPr lang="en-US" sz="2400" dirty="0" err="1" smtClean="0">
                <a:latin typeface="Arial" charset="0"/>
                <a:cs typeface="Arial" charset="0"/>
              </a:rPr>
              <a:t>bentuknya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lebih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padat</a:t>
            </a:r>
            <a:r>
              <a:rPr lang="en-US" sz="2400" dirty="0" smtClean="0">
                <a:latin typeface="Arial" charset="0"/>
                <a:cs typeface="Arial" charset="0"/>
              </a:rPr>
              <a:t>) </a:t>
            </a:r>
            <a:r>
              <a:rPr lang="en-US" sz="2400" dirty="0" err="1" smtClean="0">
                <a:latin typeface="Arial" charset="0"/>
                <a:cs typeface="Arial" charset="0"/>
              </a:rPr>
              <a:t>sehingga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bisa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diamati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dengan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mikroskop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cahaya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</a:rPr>
              <a:t>Terbentuknya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benang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spindel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</a:rPr>
              <a:t>Dua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sentrosom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akan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berpisah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membentuk</a:t>
            </a:r>
            <a:r>
              <a:rPr lang="en-US" sz="2400" dirty="0" smtClean="0">
                <a:latin typeface="Arial" charset="0"/>
                <a:cs typeface="Arial" charset="0"/>
              </a:rPr>
              <a:t> aster</a:t>
            </a:r>
          </a:p>
          <a:p>
            <a:pPr marL="457200" lvl="1" indent="-457200">
              <a:buFont typeface="Arial" pitchFamily="34" charset="0"/>
              <a:buChar char="•"/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57"/>
          <a:stretch/>
        </p:blipFill>
        <p:spPr bwMode="auto">
          <a:xfrm>
            <a:off x="5410199" y="0"/>
            <a:ext cx="3762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0815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5"/>
          <p:cNvSpPr>
            <a:spLocks noGrp="1"/>
          </p:cNvSpPr>
          <p:nvPr>
            <p:ph type="title"/>
          </p:nvPr>
        </p:nvSpPr>
        <p:spPr>
          <a:xfrm>
            <a:off x="471487" y="762000"/>
            <a:ext cx="4481513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 smtClean="0">
                <a:latin typeface="Arial" charset="0"/>
                <a:cs typeface="Arial" charset="0"/>
              </a:rPr>
              <a:t>Metafase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98637"/>
            <a:ext cx="46482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sentrosom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kutub</a:t>
            </a:r>
            <a:r>
              <a:rPr lang="en-US" dirty="0" smtClean="0"/>
              <a:t> yang </a:t>
            </a:r>
            <a:r>
              <a:rPr lang="en-US" dirty="0" err="1" smtClean="0"/>
              <a:t>berseberangan</a:t>
            </a:r>
            <a:endParaRPr lang="en-US" dirty="0" smtClean="0"/>
          </a:p>
          <a:p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 di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siap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endParaRPr lang="en-US" dirty="0" smtClean="0"/>
          </a:p>
          <a:p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terikat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benang</a:t>
            </a:r>
            <a:r>
              <a:rPr lang="en-US" dirty="0" smtClean="0"/>
              <a:t> </a:t>
            </a:r>
            <a:r>
              <a:rPr lang="en-US" dirty="0" err="1" smtClean="0"/>
              <a:t>spindel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" b="5323"/>
          <a:stretch/>
        </p:blipFill>
        <p:spPr bwMode="auto">
          <a:xfrm>
            <a:off x="5334000" y="1"/>
            <a:ext cx="381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985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5143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1652"/>
            <a:ext cx="8229600" cy="4335511"/>
          </a:xfrm>
        </p:spPr>
        <p:txBody>
          <a:bodyPr/>
          <a:lstStyle/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menguraikan</a:t>
            </a:r>
            <a:r>
              <a:rPr lang="en-US" dirty="0"/>
              <a:t> proses </a:t>
            </a:r>
            <a:r>
              <a:rPr lang="en-US" dirty="0" err="1"/>
              <a:t>pembelahan</a:t>
            </a:r>
            <a:r>
              <a:rPr lang="en-US" dirty="0"/>
              <a:t> </a:t>
            </a:r>
            <a:r>
              <a:rPr lang="en-US" dirty="0" err="1"/>
              <a:t>sel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19481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029200" cy="914400"/>
          </a:xfrm>
        </p:spPr>
        <p:txBody>
          <a:bodyPr/>
          <a:lstStyle/>
          <a:p>
            <a:r>
              <a:rPr lang="en-US" dirty="0" err="1" smtClean="0"/>
              <a:t>Anafase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i="1" dirty="0" smtClean="0"/>
              <a:t>sister chromatid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endParaRPr lang="en-US" dirty="0"/>
          </a:p>
          <a:p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i="1" dirty="0" smtClean="0"/>
              <a:t>sister chromatid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kutub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endParaRPr lang="en-US" dirty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anafase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yang </a:t>
            </a:r>
            <a:r>
              <a:rPr lang="en-US" dirty="0" err="1" smtClean="0"/>
              <a:t>jumlahnya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endParaRPr lang="en-US" dirty="0"/>
          </a:p>
          <a:p>
            <a:pPr marL="685800" lvl="2" indent="-285750">
              <a:buNone/>
              <a:defRPr/>
            </a:pPr>
            <a:endParaRPr lang="en-US" sz="2000" dirty="0">
              <a:latin typeface="Arial" charset="0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7620"/>
            <a:ext cx="3352800" cy="639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0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5"/>
          <p:cNvSpPr>
            <a:spLocks noGrp="1"/>
          </p:cNvSpPr>
          <p:nvPr>
            <p:ph type="title"/>
          </p:nvPr>
        </p:nvSpPr>
        <p:spPr>
          <a:xfrm>
            <a:off x="533400" y="762000"/>
            <a:ext cx="41910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latin typeface="Arial" charset="0"/>
                <a:cs typeface="Arial" charset="0"/>
              </a:rPr>
              <a:t>Telofase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457200" y="1798637"/>
            <a:ext cx="5029200" cy="4602163"/>
          </a:xfrm>
        </p:spPr>
        <p:txBody>
          <a:bodyPr>
            <a:normAutofit/>
          </a:bodyPr>
          <a:lstStyle/>
          <a:p>
            <a:pPr marL="285750" lvl="1">
              <a:buFont typeface="Arial" pitchFamily="34" charset="0"/>
              <a:buChar char="•"/>
              <a:defRPr/>
            </a:pPr>
            <a:r>
              <a:rPr lang="en-US" dirty="0" err="1" smtClean="0">
                <a:latin typeface="Arial" charset="0"/>
                <a:cs typeface="Arial" charset="0"/>
              </a:rPr>
              <a:t>Pada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fase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ini</a:t>
            </a:r>
            <a:r>
              <a:rPr lang="en-US" dirty="0" smtClean="0">
                <a:latin typeface="Arial" charset="0"/>
                <a:cs typeface="Arial" charset="0"/>
              </a:rPr>
              <a:t> 2 </a:t>
            </a:r>
            <a:r>
              <a:rPr lang="en-US" dirty="0" err="1" smtClean="0">
                <a:latin typeface="Arial" charset="0"/>
                <a:cs typeface="Arial" charset="0"/>
              </a:rPr>
              <a:t>sel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baru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mulai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terbentuk</a:t>
            </a:r>
            <a:endParaRPr lang="en-US" dirty="0" smtClean="0">
              <a:latin typeface="Arial" charset="0"/>
              <a:cs typeface="Arial" charset="0"/>
            </a:endParaRPr>
          </a:p>
          <a:p>
            <a:pPr marL="285750" lvl="1">
              <a:buFont typeface="Arial" pitchFamily="34" charset="0"/>
              <a:buChar char="•"/>
              <a:defRPr/>
            </a:pPr>
            <a:r>
              <a:rPr lang="en-US" dirty="0" err="1" smtClean="0">
                <a:latin typeface="Arial" charset="0"/>
                <a:cs typeface="Arial" charset="0"/>
              </a:rPr>
              <a:t>Inti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sel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mulai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terbentuk</a:t>
            </a:r>
            <a:endParaRPr lang="en-US" dirty="0" smtClean="0">
              <a:latin typeface="Arial" charset="0"/>
              <a:cs typeface="Arial" charset="0"/>
            </a:endParaRPr>
          </a:p>
          <a:p>
            <a:pPr marL="285750" lvl="1">
              <a:buFont typeface="Arial" pitchFamily="34" charset="0"/>
              <a:buChar char="•"/>
              <a:defRPr/>
            </a:pPr>
            <a:r>
              <a:rPr lang="en-US" dirty="0" err="1" smtClean="0">
                <a:latin typeface="Arial" charset="0"/>
                <a:cs typeface="Arial" charset="0"/>
              </a:rPr>
              <a:t>Sentrosom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mulai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menghilang</a:t>
            </a:r>
            <a:endParaRPr lang="en-US" dirty="0" smtClean="0">
              <a:latin typeface="Arial" charset="0"/>
              <a:cs typeface="Arial" charset="0"/>
            </a:endParaRPr>
          </a:p>
          <a:p>
            <a:pPr marL="285750" lvl="1">
              <a:buFont typeface="Arial" pitchFamily="34" charset="0"/>
              <a:buChar char="•"/>
              <a:defRPr/>
            </a:pPr>
            <a:r>
              <a:rPr lang="en-US" dirty="0" err="1" smtClean="0">
                <a:latin typeface="Arial" charset="0"/>
                <a:cs typeface="Arial" charset="0"/>
              </a:rPr>
              <a:t>Langsung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diikuti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dengan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fase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sitokinesis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228975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4018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792162"/>
            <a:ext cx="8229600" cy="884238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Sitokinesis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dirty="0" err="1" smtClean="0"/>
              <a:t>Pembelahan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2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dimulain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pembelahan</a:t>
            </a:r>
            <a:r>
              <a:rPr lang="en-US" dirty="0" smtClean="0"/>
              <a:t> (</a:t>
            </a:r>
            <a:r>
              <a:rPr lang="en-US" i="1" dirty="0" smtClean="0"/>
              <a:t>cleavage furrow</a:t>
            </a:r>
            <a:r>
              <a:rPr lang="en-US" dirty="0" smtClean="0"/>
              <a:t>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 smtClean="0"/>
          </a:p>
          <a:p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tumbuhan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plat </a:t>
            </a:r>
            <a:r>
              <a:rPr lang="en-US" dirty="0" err="1" smtClean="0"/>
              <a:t>sel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57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sitokinesis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tumbuhan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9" y="1676400"/>
            <a:ext cx="4049077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416242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62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Mitosis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tumbuhan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43050"/>
            <a:ext cx="899160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8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Durasi</a:t>
            </a:r>
            <a:r>
              <a:rPr lang="en-US" dirty="0" smtClean="0"/>
              <a:t> proses </a:t>
            </a:r>
            <a:r>
              <a:rPr lang="en-US" dirty="0" err="1" smtClean="0"/>
              <a:t>pembelahan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membelah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24 jam (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pembelahan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endParaRPr lang="en-US" dirty="0" smtClean="0"/>
          </a:p>
          <a:p>
            <a:pPr lvl="1"/>
            <a:r>
              <a:rPr lang="en-US" dirty="0" err="1" smtClean="0"/>
              <a:t>Fase</a:t>
            </a:r>
            <a:r>
              <a:rPr lang="en-US" dirty="0" smtClean="0"/>
              <a:t> S : 10-12 jam</a:t>
            </a:r>
          </a:p>
          <a:p>
            <a:pPr lvl="1"/>
            <a:r>
              <a:rPr lang="en-US" dirty="0" err="1" smtClean="0"/>
              <a:t>Fase</a:t>
            </a:r>
            <a:r>
              <a:rPr lang="en-US" dirty="0" smtClean="0"/>
              <a:t> G1 : 5-6 jam</a:t>
            </a:r>
          </a:p>
          <a:p>
            <a:pPr lvl="1"/>
            <a:r>
              <a:rPr lang="en-US" dirty="0" err="1" smtClean="0"/>
              <a:t>Fase</a:t>
            </a:r>
            <a:r>
              <a:rPr lang="en-US" dirty="0" smtClean="0"/>
              <a:t> G2 : 4-6 jam</a:t>
            </a:r>
          </a:p>
          <a:p>
            <a:pPr lvl="1"/>
            <a:r>
              <a:rPr lang="en-US" dirty="0" err="1"/>
              <a:t>Fase</a:t>
            </a:r>
            <a:r>
              <a:rPr lang="en-US" dirty="0"/>
              <a:t> mitosis : 1 jam</a:t>
            </a:r>
          </a:p>
        </p:txBody>
      </p:sp>
      <p:sp>
        <p:nvSpPr>
          <p:cNvPr id="5" name="Right Brace 4"/>
          <p:cNvSpPr/>
          <p:nvPr/>
        </p:nvSpPr>
        <p:spPr>
          <a:xfrm>
            <a:off x="4038600" y="3505200"/>
            <a:ext cx="381000" cy="1143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55886" y="3815090"/>
            <a:ext cx="1509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Interfase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56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pembelahan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Pengontrolan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durasi</a:t>
            </a:r>
            <a:r>
              <a:rPr lang="en-US" dirty="0" smtClean="0"/>
              <a:t> </a:t>
            </a:r>
            <a:r>
              <a:rPr lang="en-US" dirty="0" err="1" smtClean="0"/>
              <a:t>fase-fase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pembelahan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 smtClean="0"/>
          </a:p>
          <a:p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prosesnya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eukariotik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titik-titik</a:t>
            </a:r>
            <a:r>
              <a:rPr lang="en-US" dirty="0" smtClean="0"/>
              <a:t> </a:t>
            </a:r>
            <a:r>
              <a:rPr lang="en-US" dirty="0" err="1" smtClean="0"/>
              <a:t>pengontrolan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/>
              <a:t> </a:t>
            </a:r>
            <a:r>
              <a:rPr lang="en-US" i="1" dirty="0" smtClean="0"/>
              <a:t>checkpoint</a:t>
            </a:r>
            <a:endParaRPr lang="en-US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14600"/>
            <a:ext cx="3505200" cy="292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73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85800"/>
            <a:ext cx="5181600" cy="1143000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Checkpoint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kontrol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err="1" smtClean="0"/>
              <a:t>pembelahan</a:t>
            </a:r>
            <a:r>
              <a:rPr lang="en-US" sz="3600" dirty="0" smtClean="0"/>
              <a:t> </a:t>
            </a:r>
            <a:r>
              <a:rPr lang="en-US" sz="3600" dirty="0" err="1" smtClean="0"/>
              <a:t>sel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05000"/>
            <a:ext cx="4876800" cy="4572000"/>
          </a:xfrm>
        </p:spPr>
        <p:txBody>
          <a:bodyPr>
            <a:normAutofit/>
          </a:bodyPr>
          <a:lstStyle/>
          <a:p>
            <a:pPr marL="514350" lvl="1" indent="-342900"/>
            <a:r>
              <a:rPr lang="en-US" b="1" i="1" dirty="0" smtClean="0"/>
              <a:t>G1 checkpoint </a:t>
            </a:r>
            <a:r>
              <a:rPr lang="en-US" dirty="0" smtClean="0"/>
              <a:t>: </a:t>
            </a:r>
            <a:r>
              <a:rPr lang="en-US" sz="2400" i="1" dirty="0" err="1" smtClean="0"/>
              <a:t>apakah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kondisi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lingkungan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sekitar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sel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mendukung</a:t>
            </a:r>
            <a:r>
              <a:rPr lang="en-US" sz="2400" i="1" dirty="0" smtClean="0"/>
              <a:t> proses </a:t>
            </a:r>
            <a:r>
              <a:rPr lang="en-US" sz="2400" i="1" dirty="0" err="1" smtClean="0"/>
              <a:t>selanjutnya</a:t>
            </a:r>
            <a:endParaRPr lang="en-US" i="1" dirty="0" smtClean="0"/>
          </a:p>
          <a:p>
            <a:pPr marL="514350" lvl="1" indent="-342900"/>
            <a:r>
              <a:rPr lang="en-US" b="1" dirty="0" smtClean="0"/>
              <a:t>G2 </a:t>
            </a:r>
            <a:r>
              <a:rPr lang="en-US" b="1" i="1" dirty="0" smtClean="0"/>
              <a:t>Checkpoint </a:t>
            </a:r>
            <a:r>
              <a:rPr lang="en-US" dirty="0" smtClean="0"/>
              <a:t>: </a:t>
            </a:r>
            <a:r>
              <a:rPr lang="en-US" sz="2400" i="1" dirty="0" err="1" smtClean="0"/>
              <a:t>apakah</a:t>
            </a:r>
            <a:r>
              <a:rPr lang="en-US" sz="2400" i="1" dirty="0" smtClean="0"/>
              <a:t> DNA </a:t>
            </a:r>
            <a:r>
              <a:rPr lang="en-US" sz="2400" i="1" dirty="0" err="1" smtClean="0"/>
              <a:t>telah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tereplikasi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apakah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kondisi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lingkungan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sekitar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sel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mendukung</a:t>
            </a:r>
            <a:r>
              <a:rPr lang="en-US" sz="2400" i="1" dirty="0" smtClean="0"/>
              <a:t> proses </a:t>
            </a:r>
            <a:r>
              <a:rPr lang="en-US" sz="2400" i="1" dirty="0" err="1" smtClean="0"/>
              <a:t>selanjutnya</a:t>
            </a:r>
            <a:endParaRPr lang="en-US" sz="2400" i="1" dirty="0" smtClean="0"/>
          </a:p>
          <a:p>
            <a:pPr marL="514350" lvl="1" indent="-342900"/>
            <a:r>
              <a:rPr lang="en-US" b="1" i="1" dirty="0" smtClean="0"/>
              <a:t>M checkpoint</a:t>
            </a:r>
            <a:r>
              <a:rPr lang="en-US" i="1" dirty="0" smtClean="0"/>
              <a:t> </a:t>
            </a:r>
            <a:r>
              <a:rPr lang="en-US" dirty="0" smtClean="0"/>
              <a:t>: </a:t>
            </a:r>
            <a:r>
              <a:rPr lang="en-US" sz="2400" i="1" dirty="0" err="1" smtClean="0"/>
              <a:t>apakah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semua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kromosom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telah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terikat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dengan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benang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spindel</a:t>
            </a:r>
            <a:r>
              <a:rPr lang="en-US" sz="2400" i="1" dirty="0" smtClean="0"/>
              <a:t> </a:t>
            </a:r>
            <a:endParaRPr lang="en-US" sz="2400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367" y="19050"/>
            <a:ext cx="359092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871" y="2971800"/>
            <a:ext cx="41529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0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727" y="3124200"/>
            <a:ext cx="8229600" cy="167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 err="1" smtClean="0"/>
              <a:t>Sel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Kanker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dan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Kontrol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Pembelahan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Sel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77264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Normal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/>
              <a:t> </a:t>
            </a:r>
            <a:r>
              <a:rPr lang="en-US" dirty="0" err="1" smtClean="0"/>
              <a:t>merespon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pengontrolan</a:t>
            </a:r>
            <a:r>
              <a:rPr lang="en-US" dirty="0" smtClean="0"/>
              <a:t> </a:t>
            </a:r>
            <a:r>
              <a:rPr lang="en-US" dirty="0" err="1" smtClean="0"/>
              <a:t>pembelahan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 smtClean="0"/>
          </a:p>
          <a:p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membelah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bahkan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menyerang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</a:t>
            </a:r>
            <a:r>
              <a:rPr lang="en-US" dirty="0" smtClean="0">
                <a:sym typeface="Wingdings" pitchFamily="2" charset="2"/>
              </a:rPr>
              <a:t> normal</a:t>
            </a:r>
          </a:p>
          <a:p>
            <a:r>
              <a:rPr lang="en-US" dirty="0" err="1" smtClean="0">
                <a:sym typeface="Wingdings" pitchFamily="2" charset="2"/>
              </a:rPr>
              <a:t>Titik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i="1" dirty="0" smtClean="0">
                <a:sym typeface="Wingdings" pitchFamily="2" charset="2"/>
              </a:rPr>
              <a:t>checkpoint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kanker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juga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berlangsung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secara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acak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tidak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sama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</a:t>
            </a:r>
            <a:r>
              <a:rPr lang="en-US" dirty="0" smtClean="0">
                <a:sym typeface="Wingdings" pitchFamily="2" charset="2"/>
              </a:rPr>
              <a:t> normal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57600"/>
            <a:ext cx="320357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09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err="1" smtClean="0"/>
              <a:t>Pembelahan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memperbanyak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endParaRPr lang="en-US" dirty="0" smtClean="0"/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makhluk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US" dirty="0" smtClean="0"/>
          </a:p>
          <a:p>
            <a:r>
              <a:rPr lang="en-US" i="1" dirty="0" smtClean="0"/>
              <a:t>Omnis </a:t>
            </a:r>
            <a:r>
              <a:rPr lang="en-US" i="1" dirty="0" err="1" smtClean="0"/>
              <a:t>cellula</a:t>
            </a:r>
            <a:r>
              <a:rPr lang="en-US" i="1" dirty="0" smtClean="0"/>
              <a:t> e </a:t>
            </a:r>
            <a:r>
              <a:rPr lang="en-US" i="1" dirty="0" err="1" smtClean="0"/>
              <a:t>cellula</a:t>
            </a:r>
            <a:r>
              <a:rPr lang="en-US" i="1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setiap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berasal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Dalam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pembelahan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ini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juga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terjadi</a:t>
            </a:r>
            <a:r>
              <a:rPr lang="en-US" dirty="0" smtClean="0">
                <a:sym typeface="Wingdings" pitchFamily="2" charset="2"/>
              </a:rPr>
              <a:t> proses </a:t>
            </a:r>
            <a:r>
              <a:rPr lang="en-US" dirty="0" err="1" smtClean="0">
                <a:sym typeface="Wingdings" pitchFamily="2" charset="2"/>
              </a:rPr>
              <a:t>penurunan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sifat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orang </a:t>
            </a:r>
            <a:r>
              <a:rPr lang="en-US" dirty="0" err="1" smtClean="0">
                <a:sym typeface="Wingdings" pitchFamily="2" charset="2"/>
              </a:rPr>
              <a:t>tua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keturunannya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75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Sel</a:t>
            </a:r>
            <a:r>
              <a:rPr lang="en-US" sz="3600" dirty="0" smtClean="0"/>
              <a:t> </a:t>
            </a:r>
            <a:r>
              <a:rPr lang="en-US" sz="3600" dirty="0" err="1" smtClean="0"/>
              <a:t>kanker</a:t>
            </a:r>
            <a:r>
              <a:rPr lang="en-US" sz="3600" dirty="0" smtClean="0"/>
              <a:t> </a:t>
            </a:r>
            <a:r>
              <a:rPr lang="en-US" sz="3600" dirty="0" err="1" smtClean="0"/>
              <a:t>tidak</a:t>
            </a:r>
            <a:r>
              <a:rPr lang="en-US" sz="3600" dirty="0" smtClean="0"/>
              <a:t> </a:t>
            </a:r>
            <a:r>
              <a:rPr lang="en-US" sz="3600" dirty="0" err="1" smtClean="0"/>
              <a:t>memiliki</a:t>
            </a:r>
            <a:r>
              <a:rPr lang="en-US" sz="3600" dirty="0" smtClean="0"/>
              <a:t> gen </a:t>
            </a:r>
            <a:r>
              <a:rPr lang="en-US" sz="3600" dirty="0" err="1" smtClean="0"/>
              <a:t>pengontrol</a:t>
            </a:r>
            <a:r>
              <a:rPr lang="en-US" sz="3600" dirty="0" smtClean="0"/>
              <a:t> tumor (</a:t>
            </a:r>
            <a:r>
              <a:rPr lang="en-US" sz="3600" i="1" dirty="0" smtClean="0"/>
              <a:t>tumor-</a:t>
            </a:r>
            <a:r>
              <a:rPr lang="en-US" sz="3600" i="1" dirty="0" err="1" smtClean="0"/>
              <a:t>supressor</a:t>
            </a:r>
            <a:r>
              <a:rPr lang="en-US" sz="3600" i="1" dirty="0" smtClean="0"/>
              <a:t> gene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3735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sel</a:t>
            </a:r>
            <a:r>
              <a:rPr lang="en-US" sz="2800" dirty="0" smtClean="0"/>
              <a:t> yang normal gen </a:t>
            </a:r>
            <a:r>
              <a:rPr lang="en-US" sz="2800" i="1" dirty="0" smtClean="0"/>
              <a:t>p53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menghasilkan</a:t>
            </a:r>
            <a:r>
              <a:rPr lang="en-US" sz="2800" dirty="0" smtClean="0"/>
              <a:t> protein p53 yang </a:t>
            </a:r>
            <a:r>
              <a:rPr lang="en-US" sz="2800" dirty="0" err="1" smtClean="0"/>
              <a:t>berperan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perbaikan</a:t>
            </a:r>
            <a:r>
              <a:rPr lang="en-US" sz="2800" dirty="0" smtClean="0"/>
              <a:t> </a:t>
            </a:r>
            <a:r>
              <a:rPr lang="en-US" sz="2800" dirty="0" err="1" smtClean="0"/>
              <a:t>kerusakan</a:t>
            </a:r>
            <a:r>
              <a:rPr lang="en-US" sz="2800" dirty="0" smtClean="0"/>
              <a:t> DNA</a:t>
            </a:r>
          </a:p>
          <a:p>
            <a:r>
              <a:rPr lang="en-US" sz="2800" dirty="0" err="1" smtClean="0"/>
              <a:t>Sehingga</a:t>
            </a:r>
            <a:r>
              <a:rPr lang="en-US" sz="2800" dirty="0" smtClean="0"/>
              <a:t> </a:t>
            </a:r>
            <a:r>
              <a:rPr lang="en-US" sz="2800" dirty="0" err="1" smtClean="0"/>
              <a:t>sel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mengalami</a:t>
            </a:r>
            <a:r>
              <a:rPr lang="en-US" sz="2800" dirty="0" smtClean="0"/>
              <a:t> </a:t>
            </a:r>
            <a:r>
              <a:rPr lang="en-US" sz="2800" dirty="0" err="1" smtClean="0"/>
              <a:t>kerusakan</a:t>
            </a:r>
            <a:r>
              <a:rPr lang="en-US" sz="2800" dirty="0" smtClean="0"/>
              <a:t> DNA (</a:t>
            </a:r>
            <a:r>
              <a:rPr lang="en-US" sz="2800" dirty="0" err="1" smtClean="0"/>
              <a:t>mutasi</a:t>
            </a:r>
            <a:r>
              <a:rPr lang="en-US" sz="2800" dirty="0" smtClean="0"/>
              <a:t>)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berhenti</a:t>
            </a:r>
            <a:r>
              <a:rPr lang="en-US" sz="2800" dirty="0" smtClean="0"/>
              <a:t> </a:t>
            </a:r>
            <a:r>
              <a:rPr lang="en-US" sz="2800" dirty="0" err="1" smtClean="0"/>
              <a:t>membelah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mengalami</a:t>
            </a:r>
            <a:r>
              <a:rPr lang="en-US" sz="2800" dirty="0" smtClean="0"/>
              <a:t> apoptosis</a:t>
            </a:r>
          </a:p>
          <a:p>
            <a:r>
              <a:rPr lang="en-US" sz="2800" dirty="0" err="1" smtClean="0"/>
              <a:t>Sel</a:t>
            </a:r>
            <a:r>
              <a:rPr lang="en-US" sz="2800" dirty="0" smtClean="0"/>
              <a:t> </a:t>
            </a:r>
            <a:r>
              <a:rPr lang="en-US" sz="2800" dirty="0" err="1" smtClean="0"/>
              <a:t>kanker</a:t>
            </a:r>
            <a:r>
              <a:rPr lang="en-US" sz="2800" dirty="0" smtClean="0"/>
              <a:t> </a:t>
            </a:r>
            <a:r>
              <a:rPr lang="en-US" sz="2800" b="1" u="sng" dirty="0" err="1" smtClean="0"/>
              <a:t>tidak</a:t>
            </a:r>
            <a:r>
              <a:rPr lang="en-US" sz="2800" b="1" u="sng" dirty="0" smtClean="0"/>
              <a:t>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mengalami</a:t>
            </a:r>
            <a:r>
              <a:rPr lang="en-US" sz="2800" dirty="0" smtClean="0"/>
              <a:t> </a:t>
            </a:r>
            <a:r>
              <a:rPr lang="en-US" sz="2800" dirty="0" err="1" smtClean="0"/>
              <a:t>kerusakan</a:t>
            </a:r>
            <a:r>
              <a:rPr lang="en-US" sz="2800" dirty="0" smtClean="0"/>
              <a:t> gen </a:t>
            </a:r>
            <a:r>
              <a:rPr lang="en-US" sz="2800" i="1" dirty="0" smtClean="0"/>
              <a:t>p53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mengontrol</a:t>
            </a:r>
            <a:r>
              <a:rPr lang="en-US" sz="2800" dirty="0" smtClean="0"/>
              <a:t> </a:t>
            </a:r>
            <a:r>
              <a:rPr lang="en-US" sz="2800" dirty="0" err="1" smtClean="0"/>
              <a:t>pembelahan</a:t>
            </a:r>
            <a:r>
              <a:rPr lang="en-US" sz="2800" dirty="0" smtClean="0"/>
              <a:t> </a:t>
            </a:r>
            <a:r>
              <a:rPr lang="en-US" sz="2800" dirty="0" err="1" smtClean="0"/>
              <a:t>sel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457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2"/>
            <a:ext cx="8229600" cy="808038"/>
          </a:xfrm>
        </p:spPr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normal….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905000"/>
            <a:ext cx="912876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 rot="2493766">
            <a:off x="2445566" y="3424790"/>
            <a:ext cx="688433" cy="9719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4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903541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79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dirty="0" smtClean="0"/>
              <a:t>Tumor </a:t>
            </a:r>
            <a:r>
              <a:rPr lang="en-US" dirty="0" err="1" smtClean="0"/>
              <a:t>benigna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maligna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Tumor </a:t>
            </a:r>
            <a:r>
              <a:rPr lang="en-US" b="1" dirty="0" err="1" smtClean="0"/>
              <a:t>benigna</a:t>
            </a:r>
            <a:r>
              <a:rPr lang="en-US" b="1" dirty="0" smtClean="0"/>
              <a:t> (tumor </a:t>
            </a:r>
            <a:r>
              <a:rPr lang="en-US" b="1" dirty="0" err="1" smtClean="0"/>
              <a:t>jinak</a:t>
            </a:r>
            <a:r>
              <a:rPr lang="en-US" b="1" dirty="0" smtClean="0"/>
              <a:t>)</a:t>
            </a:r>
            <a:r>
              <a:rPr lang="en-US" dirty="0" smtClean="0"/>
              <a:t> : </a:t>
            </a:r>
            <a:r>
              <a:rPr lang="en-US" sz="2800" i="1" dirty="0" err="1" smtClean="0"/>
              <a:t>kumpulan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sel</a:t>
            </a:r>
            <a:r>
              <a:rPr lang="en-US" sz="2800" i="1" dirty="0" smtClean="0"/>
              <a:t> abnormal yang </a:t>
            </a:r>
            <a:r>
              <a:rPr lang="en-US" sz="2800" i="1" dirty="0" err="1" smtClean="0"/>
              <a:t>terdapat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pada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suatu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lokasi</a:t>
            </a:r>
            <a:r>
              <a:rPr lang="en-US" sz="2800" i="1" dirty="0" smtClean="0"/>
              <a:t> di </a:t>
            </a:r>
            <a:r>
              <a:rPr lang="en-US" sz="2800" i="1" dirty="0" err="1" smtClean="0"/>
              <a:t>tubuh</a:t>
            </a:r>
            <a:r>
              <a:rPr lang="en-US" sz="2800" i="1" dirty="0" smtClean="0"/>
              <a:t>. </a:t>
            </a:r>
            <a:r>
              <a:rPr lang="en-US" sz="2800" i="1" dirty="0" err="1" smtClean="0"/>
              <a:t>Bisa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diangkat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melalui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operasi</a:t>
            </a:r>
            <a:endParaRPr lang="en-US" i="1" dirty="0" smtClean="0"/>
          </a:p>
          <a:p>
            <a:r>
              <a:rPr lang="en-US" b="1" dirty="0" smtClean="0"/>
              <a:t>Tumor </a:t>
            </a:r>
            <a:r>
              <a:rPr lang="en-US" b="1" dirty="0" err="1" smtClean="0"/>
              <a:t>maligna</a:t>
            </a:r>
            <a:r>
              <a:rPr lang="en-US" b="1" dirty="0" smtClean="0"/>
              <a:t> (tumor </a:t>
            </a:r>
            <a:r>
              <a:rPr lang="en-US" b="1" dirty="0" err="1" smtClean="0"/>
              <a:t>ganas</a:t>
            </a:r>
            <a:r>
              <a:rPr lang="en-US" b="1" dirty="0" smtClean="0"/>
              <a:t>/</a:t>
            </a:r>
            <a:r>
              <a:rPr lang="en-US" b="1" dirty="0" err="1" smtClean="0"/>
              <a:t>kanker</a:t>
            </a:r>
            <a:r>
              <a:rPr lang="en-US" b="1" dirty="0" smtClean="0"/>
              <a:t>) </a:t>
            </a:r>
            <a:r>
              <a:rPr lang="en-US" dirty="0" smtClean="0"/>
              <a:t>: </a:t>
            </a:r>
            <a:r>
              <a:rPr lang="en-US" sz="2800" i="1" dirty="0" err="1" smtClean="0"/>
              <a:t>kumpulan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sel</a:t>
            </a:r>
            <a:r>
              <a:rPr lang="en-US" sz="2800" i="1" dirty="0" smtClean="0"/>
              <a:t> abnormal yang </a:t>
            </a:r>
            <a:r>
              <a:rPr lang="en-US" sz="2800" i="1" dirty="0" err="1" smtClean="0"/>
              <a:t>dapat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merusak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jaringan</a:t>
            </a:r>
            <a:r>
              <a:rPr lang="en-US" sz="2800" i="1" dirty="0" smtClean="0"/>
              <a:t> di </a:t>
            </a:r>
            <a:r>
              <a:rPr lang="en-US" sz="2800" i="1" dirty="0" err="1" smtClean="0"/>
              <a:t>sekitar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sel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dapat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menyebar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seluruh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tubuh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melalui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aliran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darah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atau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limfe</a:t>
            </a: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 smtClean="0"/>
              <a:t>* </a:t>
            </a:r>
            <a:r>
              <a:rPr lang="en-US" sz="2800" i="1" dirty="0" err="1" smtClean="0"/>
              <a:t>Penyebaran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sel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kanker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seluruh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tubuh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disebut</a:t>
            </a:r>
            <a:r>
              <a:rPr lang="en-US" sz="2800" i="1" dirty="0" smtClean="0"/>
              <a:t> </a:t>
            </a:r>
            <a:r>
              <a:rPr lang="en-US" sz="2800" b="1" i="1" dirty="0" smtClean="0"/>
              <a:t>metastasis*</a:t>
            </a:r>
            <a:r>
              <a:rPr lang="en-US" sz="2800" i="1" dirty="0" smtClean="0"/>
              <a:t>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78305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864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paru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482091"/>
            <a:ext cx="4709160" cy="3166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838200" y="2133600"/>
            <a:ext cx="1295400" cy="13716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276600"/>
            <a:ext cx="487299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29200" y="291869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Paru</a:t>
            </a:r>
            <a:r>
              <a:rPr lang="en-US" dirty="0" smtClean="0"/>
              <a:t> normal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0" y="288047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paru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1482091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risikonya</a:t>
            </a:r>
            <a:r>
              <a:rPr lang="en-US" sz="2400" dirty="0" smtClean="0"/>
              <a:t> : </a:t>
            </a:r>
            <a:r>
              <a:rPr lang="en-US" sz="2400" b="1" dirty="0" err="1" smtClean="0"/>
              <a:t>merokok</a:t>
            </a:r>
            <a:r>
              <a:rPr lang="en-US" sz="2400" b="1" dirty="0" smtClean="0"/>
              <a:t>, </a:t>
            </a:r>
            <a:r>
              <a:rPr lang="en-US" sz="2400" dirty="0" err="1" smtClean="0"/>
              <a:t>terpapar</a:t>
            </a:r>
            <a:r>
              <a:rPr lang="en-US" sz="2400" dirty="0" smtClean="0"/>
              <a:t> </a:t>
            </a:r>
            <a:r>
              <a:rPr lang="en-US" sz="2400" dirty="0" err="1" smtClean="0"/>
              <a:t>asbes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karsinogen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genetik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465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4267200" cy="1143000"/>
          </a:xfrm>
        </p:spPr>
        <p:txBody>
          <a:bodyPr/>
          <a:lstStyle/>
          <a:p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199" y="3014008"/>
            <a:ext cx="3657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Faktor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risiko</a:t>
            </a:r>
            <a:r>
              <a:rPr lang="en-US" sz="2400" b="1" dirty="0" smtClean="0"/>
              <a:t> </a:t>
            </a:r>
            <a:r>
              <a:rPr lang="en-US" sz="2400" dirty="0" smtClean="0"/>
              <a:t>: </a:t>
            </a:r>
            <a:r>
              <a:rPr lang="en-US" sz="2400" dirty="0" err="1" smtClean="0"/>
              <a:t>infeksi</a:t>
            </a:r>
            <a:r>
              <a:rPr lang="en-US" sz="2400" dirty="0" smtClean="0"/>
              <a:t> virus Hepatitis C </a:t>
            </a:r>
            <a:r>
              <a:rPr lang="en-US" sz="2400" dirty="0" err="1" smtClean="0"/>
              <a:t>atau</a:t>
            </a:r>
            <a:r>
              <a:rPr lang="en-US" sz="2400" dirty="0" smtClean="0"/>
              <a:t> B, </a:t>
            </a:r>
            <a:r>
              <a:rPr lang="en-US" sz="2400" dirty="0" err="1" smtClean="0"/>
              <a:t>konsumsi</a:t>
            </a:r>
            <a:r>
              <a:rPr lang="en-US" sz="2400" dirty="0" smtClean="0"/>
              <a:t> </a:t>
            </a:r>
            <a:r>
              <a:rPr lang="en-US" sz="2400" dirty="0" err="1" smtClean="0"/>
              <a:t>alkohol</a:t>
            </a:r>
            <a:r>
              <a:rPr lang="en-US" sz="2400" dirty="0" smtClean="0"/>
              <a:t>, </a:t>
            </a:r>
            <a:r>
              <a:rPr lang="en-US" sz="2400" dirty="0" err="1" smtClean="0"/>
              <a:t>obesitas</a:t>
            </a:r>
            <a:r>
              <a:rPr lang="en-US" sz="2400" dirty="0" smtClean="0"/>
              <a:t>, </a:t>
            </a:r>
            <a:r>
              <a:rPr lang="en-US" sz="2400" dirty="0" err="1" smtClean="0"/>
              <a:t>sirosis</a:t>
            </a:r>
            <a:r>
              <a:rPr lang="en-US" sz="2400" dirty="0" smtClean="0"/>
              <a:t>, </a:t>
            </a:r>
            <a:r>
              <a:rPr lang="en-US" sz="2400" dirty="0" err="1" smtClean="0"/>
              <a:t>penggunaan</a:t>
            </a:r>
            <a:r>
              <a:rPr lang="en-US" sz="2400" dirty="0" smtClean="0"/>
              <a:t> </a:t>
            </a:r>
            <a:r>
              <a:rPr lang="en-US" sz="2400" dirty="0" err="1" smtClean="0"/>
              <a:t>jarum</a:t>
            </a:r>
            <a:r>
              <a:rPr lang="en-US" sz="2400" dirty="0" smtClean="0"/>
              <a:t> </a:t>
            </a:r>
            <a:r>
              <a:rPr lang="en-US" sz="2400" dirty="0" err="1" smtClean="0"/>
              <a:t>suntik</a:t>
            </a:r>
            <a:r>
              <a:rPr lang="en-US" sz="2400" dirty="0" smtClean="0"/>
              <a:t> </a:t>
            </a:r>
            <a:r>
              <a:rPr lang="en-US" sz="2400" dirty="0" err="1" smtClean="0"/>
              <a:t>bergantian</a:t>
            </a:r>
            <a:endParaRPr lang="en-US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85800"/>
            <a:ext cx="50292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65210"/>
            <a:ext cx="3867861" cy="261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64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Terapi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>
            <a:normAutofit fontScale="92500"/>
          </a:bodyPr>
          <a:lstStyle/>
          <a:p>
            <a:r>
              <a:rPr lang="en-US" b="1" dirty="0" err="1" smtClean="0"/>
              <a:t>Radiasi</a:t>
            </a:r>
            <a:r>
              <a:rPr lang="en-US" b="1" dirty="0" smtClean="0"/>
              <a:t> : </a:t>
            </a:r>
            <a:r>
              <a:rPr lang="en-US" sz="2800" i="1" dirty="0" err="1" smtClean="0"/>
              <a:t>menggunakan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sinar</a:t>
            </a:r>
            <a:r>
              <a:rPr lang="en-US" sz="2800" i="1" dirty="0" smtClean="0"/>
              <a:t> X, </a:t>
            </a:r>
            <a:r>
              <a:rPr lang="en-US" sz="2800" i="1" dirty="0" err="1" smtClean="0"/>
              <a:t>sinar</a:t>
            </a:r>
            <a:r>
              <a:rPr lang="en-US" sz="2800" i="1" dirty="0" smtClean="0"/>
              <a:t> gamma </a:t>
            </a:r>
            <a:r>
              <a:rPr lang="en-US" sz="2800" i="1" dirty="0" err="1" smtClean="0"/>
              <a:t>untuk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membunuh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sel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kanker</a:t>
            </a:r>
            <a:endParaRPr lang="en-US" b="1" dirty="0" smtClean="0"/>
          </a:p>
          <a:p>
            <a:r>
              <a:rPr lang="en-US" b="1" dirty="0" err="1" smtClean="0"/>
              <a:t>Kemoterapi</a:t>
            </a:r>
            <a:r>
              <a:rPr lang="en-US" b="1" dirty="0" smtClean="0"/>
              <a:t> </a:t>
            </a:r>
            <a:r>
              <a:rPr lang="en-US" dirty="0" smtClean="0"/>
              <a:t>: </a:t>
            </a:r>
            <a:r>
              <a:rPr lang="en-US" sz="2800" i="1" dirty="0" err="1" smtClean="0"/>
              <a:t>menggunakan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obat</a:t>
            </a:r>
            <a:r>
              <a:rPr lang="en-US" sz="2800" i="1" dirty="0" smtClean="0"/>
              <a:t> yang </a:t>
            </a:r>
            <a:r>
              <a:rPr lang="en-US" sz="2800" i="1" dirty="0" err="1" smtClean="0"/>
              <a:t>menghambat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fase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pembelahan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sel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dapat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berdampak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pada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sel</a:t>
            </a:r>
            <a:r>
              <a:rPr lang="en-US" sz="2800" i="1" dirty="0" smtClean="0"/>
              <a:t> normal</a:t>
            </a:r>
          </a:p>
          <a:p>
            <a:r>
              <a:rPr lang="en-US" b="1" dirty="0" err="1" smtClean="0"/>
              <a:t>Imunoterapi</a:t>
            </a:r>
            <a:r>
              <a:rPr lang="en-US" b="1" dirty="0" smtClean="0"/>
              <a:t> : </a:t>
            </a:r>
            <a:r>
              <a:rPr lang="en-US" sz="2800" i="1" dirty="0" err="1" smtClean="0"/>
              <a:t>menggunakan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sistem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imun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tubuh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untuk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melawan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kanker</a:t>
            </a:r>
            <a:r>
              <a:rPr lang="en-US" sz="2800" i="1" dirty="0"/>
              <a:t> </a:t>
            </a:r>
            <a:r>
              <a:rPr lang="en-US" sz="2800" i="1" dirty="0" smtClean="0">
                <a:sym typeface="Wingdings" pitchFamily="2" charset="2"/>
              </a:rPr>
              <a:t> </a:t>
            </a:r>
            <a:r>
              <a:rPr lang="en-US" sz="2800" i="1" dirty="0" err="1" smtClean="0">
                <a:sym typeface="Wingdings" pitchFamily="2" charset="2"/>
              </a:rPr>
              <a:t>antibodi</a:t>
            </a:r>
            <a:r>
              <a:rPr lang="en-US" sz="2800" i="1" dirty="0" smtClean="0">
                <a:sym typeface="Wingdings" pitchFamily="2" charset="2"/>
              </a:rPr>
              <a:t> </a:t>
            </a:r>
            <a:r>
              <a:rPr lang="en-US" sz="2800" i="1" dirty="0" err="1" smtClean="0">
                <a:sym typeface="Wingdings" pitchFamily="2" charset="2"/>
              </a:rPr>
              <a:t>monoklonal</a:t>
            </a:r>
            <a:r>
              <a:rPr lang="en-US" sz="2800" i="1" dirty="0" smtClean="0">
                <a:sym typeface="Wingdings" pitchFamily="2" charset="2"/>
              </a:rPr>
              <a:t>, </a:t>
            </a:r>
            <a:r>
              <a:rPr lang="en-US" sz="2800" i="1" dirty="0" err="1" smtClean="0">
                <a:sym typeface="Wingdings" pitchFamily="2" charset="2"/>
              </a:rPr>
              <a:t>vaksin</a:t>
            </a:r>
            <a:r>
              <a:rPr lang="en-US" sz="2800" i="1" dirty="0" smtClean="0">
                <a:sym typeface="Wingdings" pitchFamily="2" charset="2"/>
              </a:rPr>
              <a:t> </a:t>
            </a:r>
            <a:r>
              <a:rPr lang="en-US" sz="2800" i="1" dirty="0" err="1" smtClean="0">
                <a:sym typeface="Wingdings" pitchFamily="2" charset="2"/>
              </a:rPr>
              <a:t>kanker</a:t>
            </a:r>
            <a:endParaRPr lang="en-US" sz="2800" b="1" dirty="0" smtClean="0"/>
          </a:p>
          <a:p>
            <a:r>
              <a:rPr lang="en-US" b="1" dirty="0" err="1" smtClean="0"/>
              <a:t>Terapi</a:t>
            </a:r>
            <a:r>
              <a:rPr lang="en-US" b="1" dirty="0" smtClean="0"/>
              <a:t> </a:t>
            </a:r>
            <a:r>
              <a:rPr lang="en-US" b="1" dirty="0" err="1" smtClean="0"/>
              <a:t>hormon</a:t>
            </a:r>
            <a:r>
              <a:rPr lang="en-US" b="1" dirty="0" smtClean="0"/>
              <a:t> : </a:t>
            </a:r>
            <a:r>
              <a:rPr lang="en-US" sz="2800" i="1" dirty="0" err="1" smtClean="0"/>
              <a:t>menggunakan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obat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untuk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menghambat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pembentukan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hormon</a:t>
            </a:r>
            <a:r>
              <a:rPr lang="en-US" sz="2800" i="1" dirty="0"/>
              <a:t> </a:t>
            </a:r>
            <a:r>
              <a:rPr lang="en-US" sz="2800" i="1" dirty="0" smtClean="0">
                <a:sym typeface="Wingdings" pitchFamily="2" charset="2"/>
              </a:rPr>
              <a:t> </a:t>
            </a:r>
            <a:r>
              <a:rPr lang="en-US" sz="2800" i="1" dirty="0" err="1" smtClean="0">
                <a:sym typeface="Wingdings" pitchFamily="2" charset="2"/>
              </a:rPr>
              <a:t>kanker</a:t>
            </a:r>
            <a:r>
              <a:rPr lang="en-US" sz="2800" i="1" dirty="0" smtClean="0">
                <a:sym typeface="Wingdings" pitchFamily="2" charset="2"/>
              </a:rPr>
              <a:t> </a:t>
            </a:r>
            <a:r>
              <a:rPr lang="en-US" sz="2800" i="1" dirty="0" err="1" smtClean="0">
                <a:sym typeface="Wingdings" pitchFamily="2" charset="2"/>
              </a:rPr>
              <a:t>payudara</a:t>
            </a:r>
            <a:r>
              <a:rPr lang="en-US" sz="2800" i="1" dirty="0" smtClean="0">
                <a:sym typeface="Wingdings" pitchFamily="2" charset="2"/>
              </a:rPr>
              <a:t>, </a:t>
            </a:r>
            <a:r>
              <a:rPr lang="en-US" sz="2800" i="1" dirty="0" err="1" smtClean="0">
                <a:sym typeface="Wingdings" pitchFamily="2" charset="2"/>
              </a:rPr>
              <a:t>prostat</a:t>
            </a:r>
            <a:endParaRPr lang="en-US" sz="2800" i="1" dirty="0" smtClean="0"/>
          </a:p>
          <a:p>
            <a:r>
              <a:rPr lang="en-US" b="1" dirty="0" err="1" smtClean="0"/>
              <a:t>Transplantasi</a:t>
            </a:r>
            <a:r>
              <a:rPr lang="en-US" b="1" dirty="0" smtClean="0"/>
              <a:t> </a:t>
            </a:r>
            <a:r>
              <a:rPr lang="en-US" b="1" dirty="0" err="1" smtClean="0"/>
              <a:t>sel</a:t>
            </a:r>
            <a:r>
              <a:rPr lang="en-US" b="1" dirty="0" smtClean="0"/>
              <a:t> </a:t>
            </a:r>
            <a:r>
              <a:rPr lang="en-US" b="1" dirty="0" err="1" smtClean="0"/>
              <a:t>punca</a:t>
            </a:r>
            <a:r>
              <a:rPr lang="en-US" b="1" dirty="0" smtClean="0"/>
              <a:t> : </a:t>
            </a:r>
            <a:r>
              <a:rPr lang="en-US" sz="2800" i="1" dirty="0" err="1" smtClean="0"/>
              <a:t>sel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punca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ditransplantasikan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untuk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mengganti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sel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punca</a:t>
            </a:r>
            <a:r>
              <a:rPr lang="en-US" sz="2800" i="1" dirty="0" smtClean="0"/>
              <a:t> di </a:t>
            </a:r>
            <a:r>
              <a:rPr lang="en-US" sz="2800" i="1" dirty="0" err="1" smtClean="0"/>
              <a:t>sumsum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tulang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yanga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rusak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karena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kemoterapi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00594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</p:spPr>
        <p:txBody>
          <a:bodyPr/>
          <a:lstStyle/>
          <a:p>
            <a:r>
              <a:rPr lang="en-US" dirty="0" err="1" smtClean="0"/>
              <a:t>Hanrietta</a:t>
            </a:r>
            <a:r>
              <a:rPr lang="en-US" dirty="0" smtClean="0"/>
              <a:t> Lacks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54864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petani</a:t>
            </a:r>
            <a:r>
              <a:rPr lang="en-US" dirty="0" smtClean="0"/>
              <a:t> Afro-</a:t>
            </a:r>
            <a:r>
              <a:rPr lang="en-US" dirty="0" err="1" smtClean="0"/>
              <a:t>Amerika</a:t>
            </a:r>
            <a:r>
              <a:rPr lang="en-US" dirty="0" smtClean="0"/>
              <a:t> yang </a:t>
            </a:r>
            <a:r>
              <a:rPr lang="en-US" dirty="0" err="1" smtClean="0"/>
              <a:t>menderita</a:t>
            </a:r>
            <a:r>
              <a:rPr lang="en-US" dirty="0" smtClean="0"/>
              <a:t> </a:t>
            </a:r>
            <a:r>
              <a:rPr lang="en-US" dirty="0" err="1" smtClean="0"/>
              <a:t>adenokarsinoma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serviks</a:t>
            </a:r>
            <a:endParaRPr lang="en-US" dirty="0" smtClean="0"/>
          </a:p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tumornya</a:t>
            </a:r>
            <a:r>
              <a:rPr lang="en-US" dirty="0" smtClean="0"/>
              <a:t>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sepengetahuannya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1951 </a:t>
            </a:r>
          </a:p>
          <a:p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tsb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(</a:t>
            </a:r>
            <a:r>
              <a:rPr lang="en-US" i="1" dirty="0" smtClean="0"/>
              <a:t>immortal cell</a:t>
            </a:r>
            <a:r>
              <a:rPr lang="en-US" dirty="0" smtClean="0"/>
              <a:t>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polio,kloning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dikenal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HeLa</a:t>
            </a:r>
            <a:endParaRPr lang="en-US" dirty="0" smtClean="0"/>
          </a:p>
          <a:p>
            <a:r>
              <a:rPr lang="en-US" dirty="0" err="1" smtClean="0"/>
              <a:t>Keluarganya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mendapat</a:t>
            </a:r>
            <a:r>
              <a:rPr lang="en-US" dirty="0" smtClean="0"/>
              <a:t> </a:t>
            </a:r>
            <a:r>
              <a:rPr lang="en-US" dirty="0" err="1" smtClean="0"/>
              <a:t>kompensasi</a:t>
            </a:r>
            <a:r>
              <a:rPr lang="en-US" dirty="0" smtClean="0"/>
              <a:t> </a:t>
            </a:r>
            <a:r>
              <a:rPr lang="en-US" dirty="0" err="1" smtClean="0"/>
              <a:t>apapun</a:t>
            </a:r>
            <a:endParaRPr lang="en-US" dirty="0"/>
          </a:p>
        </p:txBody>
      </p:sp>
      <p:pic>
        <p:nvPicPr>
          <p:cNvPr id="1026" name="Picture 2" descr="http://www.japantimes.co.jp/wp-content/uploads/2014/10/p21-hooper-henrietta-lacks-a-20141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"/>
            <a:ext cx="300653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en/5/5f/The_Immortal_Life_Henrietta_Lacks_(cover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975" y="3581400"/>
            <a:ext cx="21717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6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pembelahan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setengah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induk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pembelahan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telur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sperma</a:t>
            </a:r>
            <a:r>
              <a:rPr lang="en-US" dirty="0" smtClean="0"/>
              <a:t> (</a:t>
            </a:r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gamet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reproduksi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endParaRPr lang="en-US" dirty="0" smtClean="0"/>
          </a:p>
          <a:p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0633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0" y="-381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r>
              <a:rPr lang="en-US" sz="3200" dirty="0" smtClean="0">
                <a:latin typeface="Arial" charset="0"/>
                <a:cs typeface="Arial" charset="0"/>
              </a:rPr>
              <a:t> diploid </a:t>
            </a:r>
            <a:r>
              <a:rPr lang="en-US" sz="3200" dirty="0" err="1" smtClean="0">
                <a:latin typeface="Arial" charset="0"/>
                <a:cs typeface="Arial" charset="0"/>
              </a:rPr>
              <a:t>vs</a:t>
            </a:r>
            <a:r>
              <a:rPr lang="en-US" sz="3200" dirty="0" smtClean="0">
                <a:latin typeface="Arial" charset="0"/>
                <a:cs typeface="Arial" charset="0"/>
              </a:rPr>
              <a:t> haploid</a:t>
            </a: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602163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Arial" charset="0"/>
                <a:cs typeface="Arial" charset="0"/>
              </a:rPr>
              <a:t>Sel</a:t>
            </a:r>
            <a:r>
              <a:rPr lang="en-US" sz="2800" b="1" dirty="0" smtClean="0">
                <a:latin typeface="Arial" charset="0"/>
                <a:cs typeface="Arial" charset="0"/>
              </a:rPr>
              <a:t> Diploid </a:t>
            </a:r>
            <a:r>
              <a:rPr lang="en-US" sz="2800" dirty="0" err="1" smtClean="0">
                <a:latin typeface="Arial" charset="0"/>
                <a:cs typeface="Arial" charset="0"/>
              </a:rPr>
              <a:t>adalah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sel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dengan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jumlah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kromosom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berpasang-pasangan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</a:p>
          <a:p>
            <a:pPr lvl="1"/>
            <a:r>
              <a:rPr lang="en-US" sz="2400" i="1" dirty="0" err="1" smtClean="0">
                <a:latin typeface="Arial" charset="0"/>
                <a:cs typeface="Arial" charset="0"/>
              </a:rPr>
              <a:t>Pada</a:t>
            </a:r>
            <a:r>
              <a:rPr lang="en-US" sz="2400" i="1" dirty="0" smtClean="0">
                <a:latin typeface="Arial" charset="0"/>
                <a:cs typeface="Arial" charset="0"/>
              </a:rPr>
              <a:t> </a:t>
            </a:r>
            <a:r>
              <a:rPr lang="en-US" sz="2400" i="1" dirty="0" err="1" smtClean="0">
                <a:latin typeface="Arial" charset="0"/>
                <a:cs typeface="Arial" charset="0"/>
              </a:rPr>
              <a:t>manusia</a:t>
            </a:r>
            <a:r>
              <a:rPr lang="en-US" sz="2400" i="1" dirty="0" smtClean="0">
                <a:latin typeface="Arial" charset="0"/>
                <a:cs typeface="Arial" charset="0"/>
              </a:rPr>
              <a:t>, </a:t>
            </a:r>
            <a:r>
              <a:rPr lang="en-US" sz="2400" i="1" dirty="0" err="1" smtClean="0">
                <a:latin typeface="Arial" charset="0"/>
                <a:cs typeface="Arial" charset="0"/>
              </a:rPr>
              <a:t>sel</a:t>
            </a:r>
            <a:r>
              <a:rPr lang="en-US" sz="2400" i="1" dirty="0" smtClean="0">
                <a:latin typeface="Arial" charset="0"/>
                <a:cs typeface="Arial" charset="0"/>
              </a:rPr>
              <a:t> </a:t>
            </a:r>
            <a:r>
              <a:rPr lang="en-US" sz="2400" i="1" dirty="0" err="1" smtClean="0">
                <a:latin typeface="Arial" charset="0"/>
                <a:cs typeface="Arial" charset="0"/>
              </a:rPr>
              <a:t>tubuh</a:t>
            </a:r>
            <a:r>
              <a:rPr lang="en-US" sz="2400" i="1" dirty="0" smtClean="0">
                <a:latin typeface="Arial" charset="0"/>
                <a:cs typeface="Arial" charset="0"/>
              </a:rPr>
              <a:t> </a:t>
            </a:r>
            <a:r>
              <a:rPr lang="en-US" sz="2400" i="1" dirty="0" err="1" smtClean="0">
                <a:latin typeface="Arial" charset="0"/>
                <a:cs typeface="Arial" charset="0"/>
              </a:rPr>
              <a:t>ada</a:t>
            </a:r>
            <a:r>
              <a:rPr lang="en-US" sz="2400" i="1" dirty="0" smtClean="0">
                <a:latin typeface="Arial" charset="0"/>
                <a:cs typeface="Arial" charset="0"/>
              </a:rPr>
              <a:t> 23 </a:t>
            </a:r>
            <a:r>
              <a:rPr lang="en-US" sz="2400" i="1" u="sng" dirty="0" err="1" smtClean="0">
                <a:latin typeface="Arial" charset="0"/>
                <a:cs typeface="Arial" charset="0"/>
              </a:rPr>
              <a:t>pasang</a:t>
            </a:r>
            <a:r>
              <a:rPr lang="en-US" sz="2400" i="1" dirty="0" smtClean="0">
                <a:latin typeface="Arial" charset="0"/>
                <a:cs typeface="Arial" charset="0"/>
              </a:rPr>
              <a:t> </a:t>
            </a:r>
            <a:r>
              <a:rPr lang="en-US" sz="2400" i="1" dirty="0" err="1" smtClean="0">
                <a:latin typeface="Arial" charset="0"/>
                <a:cs typeface="Arial" charset="0"/>
              </a:rPr>
              <a:t>kromosom</a:t>
            </a:r>
            <a:endParaRPr lang="en-US" sz="2400" i="1" dirty="0" smtClean="0">
              <a:latin typeface="Arial" charset="0"/>
              <a:cs typeface="Arial" charset="0"/>
            </a:endParaRPr>
          </a:p>
          <a:p>
            <a:pPr marL="457200" lvl="1" indent="0">
              <a:buNone/>
            </a:pPr>
            <a:endParaRPr lang="en-US" sz="2400" i="1" dirty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b="1" dirty="0" err="1">
                <a:latin typeface="Arial" charset="0"/>
                <a:cs typeface="Arial" charset="0"/>
              </a:rPr>
              <a:t>Sel</a:t>
            </a:r>
            <a:r>
              <a:rPr lang="en-US" b="1" dirty="0">
                <a:latin typeface="Arial" charset="0"/>
                <a:cs typeface="Arial" charset="0"/>
              </a:rPr>
              <a:t> Haploid </a:t>
            </a:r>
            <a:r>
              <a:rPr lang="en-US" dirty="0" err="1">
                <a:latin typeface="Arial" charset="0"/>
                <a:cs typeface="Arial" charset="0"/>
              </a:rPr>
              <a:t>adalah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sel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dengan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jumlah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kromosom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separuh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dari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jumlah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kromosom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sel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diploid</a:t>
            </a:r>
          </a:p>
          <a:p>
            <a:pPr lvl="1"/>
            <a:r>
              <a:rPr lang="en-US" sz="2400" i="1" dirty="0" err="1">
                <a:latin typeface="Arial" charset="0"/>
                <a:cs typeface="Arial" charset="0"/>
              </a:rPr>
              <a:t>Pada</a:t>
            </a:r>
            <a:r>
              <a:rPr lang="en-US" sz="2400" i="1" dirty="0">
                <a:latin typeface="Arial" charset="0"/>
                <a:cs typeface="Arial" charset="0"/>
              </a:rPr>
              <a:t> </a:t>
            </a:r>
            <a:r>
              <a:rPr lang="en-US" sz="2400" i="1" dirty="0" err="1">
                <a:latin typeface="Arial" charset="0"/>
                <a:cs typeface="Arial" charset="0"/>
              </a:rPr>
              <a:t>manusia</a:t>
            </a:r>
            <a:r>
              <a:rPr lang="en-US" sz="2400" i="1" dirty="0">
                <a:latin typeface="Arial" charset="0"/>
                <a:cs typeface="Arial" charset="0"/>
              </a:rPr>
              <a:t>, </a:t>
            </a:r>
            <a:r>
              <a:rPr lang="en-US" sz="2400" i="1" dirty="0" err="1">
                <a:latin typeface="Arial" charset="0"/>
                <a:cs typeface="Arial" charset="0"/>
              </a:rPr>
              <a:t>sel</a:t>
            </a:r>
            <a:r>
              <a:rPr lang="en-US" sz="2400" i="1" dirty="0">
                <a:latin typeface="Arial" charset="0"/>
                <a:cs typeface="Arial" charset="0"/>
              </a:rPr>
              <a:t> </a:t>
            </a:r>
            <a:r>
              <a:rPr lang="en-US" sz="2400" i="1" dirty="0" err="1">
                <a:latin typeface="Arial" charset="0"/>
                <a:cs typeface="Arial" charset="0"/>
              </a:rPr>
              <a:t>telur</a:t>
            </a:r>
            <a:r>
              <a:rPr lang="en-US" sz="2400" i="1" dirty="0">
                <a:latin typeface="Arial" charset="0"/>
                <a:cs typeface="Arial" charset="0"/>
              </a:rPr>
              <a:t> </a:t>
            </a:r>
            <a:r>
              <a:rPr lang="en-US" sz="2400" i="1" dirty="0" err="1">
                <a:latin typeface="Arial" charset="0"/>
                <a:cs typeface="Arial" charset="0"/>
              </a:rPr>
              <a:t>dan</a:t>
            </a:r>
            <a:r>
              <a:rPr lang="en-US" sz="2400" i="1" dirty="0">
                <a:latin typeface="Arial" charset="0"/>
                <a:cs typeface="Arial" charset="0"/>
              </a:rPr>
              <a:t> </a:t>
            </a:r>
            <a:r>
              <a:rPr lang="en-US" sz="2400" i="1" dirty="0" err="1">
                <a:latin typeface="Arial" charset="0"/>
                <a:cs typeface="Arial" charset="0"/>
              </a:rPr>
              <a:t>sel</a:t>
            </a:r>
            <a:r>
              <a:rPr lang="en-US" sz="2400" i="1" dirty="0">
                <a:latin typeface="Arial" charset="0"/>
                <a:cs typeface="Arial" charset="0"/>
              </a:rPr>
              <a:t> </a:t>
            </a:r>
            <a:r>
              <a:rPr lang="en-US" sz="2400" i="1" dirty="0" err="1">
                <a:latin typeface="Arial" charset="0"/>
                <a:cs typeface="Arial" charset="0"/>
              </a:rPr>
              <a:t>sperma</a:t>
            </a:r>
            <a:r>
              <a:rPr lang="en-US" sz="2400" i="1" dirty="0">
                <a:latin typeface="Arial" charset="0"/>
                <a:cs typeface="Arial" charset="0"/>
              </a:rPr>
              <a:t> </a:t>
            </a:r>
            <a:r>
              <a:rPr lang="en-US" sz="2400" i="1" dirty="0" err="1">
                <a:latin typeface="Arial" charset="0"/>
                <a:cs typeface="Arial" charset="0"/>
              </a:rPr>
              <a:t>ada</a:t>
            </a:r>
            <a:r>
              <a:rPr lang="en-US" sz="2400" i="1" dirty="0">
                <a:latin typeface="Arial" charset="0"/>
                <a:cs typeface="Arial" charset="0"/>
              </a:rPr>
              <a:t> 23 </a:t>
            </a:r>
            <a:r>
              <a:rPr lang="en-US" sz="2400" i="1" dirty="0" err="1">
                <a:latin typeface="Arial" charset="0"/>
                <a:cs typeface="Arial" charset="0"/>
              </a:rPr>
              <a:t>kromosom</a:t>
            </a:r>
            <a:endParaRPr lang="en-US" sz="2400" i="1" dirty="0">
              <a:latin typeface="Arial" charset="0"/>
              <a:cs typeface="Arial" charset="0"/>
            </a:endParaRPr>
          </a:p>
          <a:p>
            <a:pPr marL="457200" lvl="1" indent="0"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4102" name="AutoShape 6" descr="http://images.clipartpanda.com/person-thinking-with-question-mark-question_mark_person.jpg"/>
          <p:cNvSpPr>
            <a:spLocks noChangeAspect="1" noChangeArrowheads="1"/>
          </p:cNvSpPr>
          <p:nvPr/>
        </p:nvSpPr>
        <p:spPr bwMode="auto">
          <a:xfrm>
            <a:off x="155575" y="-3519488"/>
            <a:ext cx="7343775" cy="734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351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0" y="-381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Apa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itu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kromosom</a:t>
            </a:r>
            <a:r>
              <a:rPr lang="en-US" sz="3200" dirty="0" smtClean="0">
                <a:latin typeface="Arial" charset="0"/>
                <a:cs typeface="Arial" charset="0"/>
              </a:rPr>
              <a:t>??</a:t>
            </a: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602163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Arial" charset="0"/>
                <a:cs typeface="Arial" charset="0"/>
              </a:rPr>
              <a:t>Kromosom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adalah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Kemasan</a:t>
            </a:r>
            <a:r>
              <a:rPr lang="en-US" sz="2800" dirty="0" smtClean="0">
                <a:latin typeface="Arial" charset="0"/>
                <a:cs typeface="Arial" charset="0"/>
              </a:rPr>
              <a:t> DNA </a:t>
            </a:r>
            <a:r>
              <a:rPr lang="en-US" sz="2800" dirty="0" err="1" smtClean="0">
                <a:latin typeface="Arial" charset="0"/>
                <a:cs typeface="Arial" charset="0"/>
              </a:rPr>
              <a:t>dan</a:t>
            </a:r>
            <a:r>
              <a:rPr lang="en-US" sz="2800" dirty="0" smtClean="0">
                <a:latin typeface="Arial" charset="0"/>
                <a:cs typeface="Arial" charset="0"/>
              </a:rPr>
              <a:t> protein (</a:t>
            </a:r>
            <a:r>
              <a:rPr lang="en-US" sz="2800" dirty="0" err="1" smtClean="0">
                <a:latin typeface="Arial" charset="0"/>
                <a:cs typeface="Arial" charset="0"/>
              </a:rPr>
              <a:t>histon</a:t>
            </a:r>
            <a:r>
              <a:rPr lang="en-US" sz="2800" dirty="0" smtClean="0">
                <a:latin typeface="Arial" charset="0"/>
                <a:cs typeface="Arial" charset="0"/>
              </a:rPr>
              <a:t>) di </a:t>
            </a:r>
            <a:r>
              <a:rPr lang="en-US" sz="2800" dirty="0" err="1" smtClean="0">
                <a:latin typeface="Arial" charset="0"/>
                <a:cs typeface="Arial" charset="0"/>
              </a:rPr>
              <a:t>dalam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inti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sel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id-ID" sz="2800" dirty="0" smtClean="0">
              <a:latin typeface="Arial" charset="0"/>
              <a:cs typeface="Arial" charset="0"/>
            </a:endParaRPr>
          </a:p>
        </p:txBody>
      </p:sp>
      <p:sp>
        <p:nvSpPr>
          <p:cNvPr id="4102" name="AutoShape 6" descr="http://images.clipartpanda.com/person-thinking-with-question-mark-question_mark_person.jpg"/>
          <p:cNvSpPr>
            <a:spLocks noChangeAspect="1" noChangeArrowheads="1"/>
          </p:cNvSpPr>
          <p:nvPr/>
        </p:nvSpPr>
        <p:spPr bwMode="auto">
          <a:xfrm>
            <a:off x="155575" y="-3519488"/>
            <a:ext cx="7343775" cy="734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56" y="2575560"/>
            <a:ext cx="7621044" cy="405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02680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471487" y="8382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Perbandingan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r>
              <a:rPr lang="en-US" sz="3200" dirty="0" smtClean="0">
                <a:latin typeface="Arial" charset="0"/>
                <a:cs typeface="Arial" charset="0"/>
              </a:rPr>
              <a:t> diploid </a:t>
            </a:r>
            <a:r>
              <a:rPr lang="en-US" sz="3200" dirty="0" err="1" smtClean="0">
                <a:latin typeface="Arial" charset="0"/>
                <a:cs typeface="Arial" charset="0"/>
              </a:rPr>
              <a:t>vs</a:t>
            </a:r>
            <a:r>
              <a:rPr lang="en-US" sz="3200" dirty="0" smtClean="0">
                <a:latin typeface="Arial" charset="0"/>
                <a:cs typeface="Arial" charset="0"/>
              </a:rPr>
              <a:t> haploid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40616"/>
              </p:ext>
            </p:extLst>
          </p:nvPr>
        </p:nvGraphicFramePr>
        <p:xfrm>
          <a:off x="179512" y="1772816"/>
          <a:ext cx="8784976" cy="388843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392488"/>
                <a:gridCol w="4392488"/>
              </a:tblGrid>
              <a:tr h="5608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Sel</a:t>
                      </a:r>
                      <a:r>
                        <a:rPr lang="en-US" sz="2400" dirty="0" smtClean="0"/>
                        <a:t> Diploid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Sel</a:t>
                      </a:r>
                      <a:r>
                        <a:rPr lang="en-US" sz="2400" dirty="0" smtClean="0"/>
                        <a:t> haploid</a:t>
                      </a:r>
                      <a:endParaRPr lang="en-US" sz="2400" dirty="0"/>
                    </a:p>
                  </a:txBody>
                  <a:tcPr/>
                </a:tc>
              </a:tr>
              <a:tr h="934719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Jumlah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kromosom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adalah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berpasang-pasangan</a:t>
                      </a:r>
                      <a:r>
                        <a:rPr lang="en-US" sz="2200" dirty="0" smtClean="0"/>
                        <a:t> (2n)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Jumlah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kromosom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setengah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jumlah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kromosom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sel</a:t>
                      </a:r>
                      <a:r>
                        <a:rPr lang="en-US" sz="2200" baseline="0" dirty="0" smtClean="0"/>
                        <a:t> diploid (n)</a:t>
                      </a:r>
                      <a:endParaRPr lang="en-US" sz="2200" dirty="0"/>
                    </a:p>
                  </a:txBody>
                  <a:tcPr/>
                </a:tc>
              </a:tr>
              <a:tr h="523443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Dihasilkan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dari</a:t>
                      </a:r>
                      <a:r>
                        <a:rPr lang="en-US" sz="2200" dirty="0" smtClean="0"/>
                        <a:t> proses mitosis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Dihasilkan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dari</a:t>
                      </a:r>
                      <a:r>
                        <a:rPr lang="en-US" sz="2200" baseline="0" dirty="0" smtClean="0"/>
                        <a:t> proses meiosis</a:t>
                      </a:r>
                      <a:endParaRPr lang="en-US" sz="2200" dirty="0"/>
                    </a:p>
                  </a:txBody>
                  <a:tcPr/>
                </a:tc>
              </a:tr>
              <a:tr h="934719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Contoh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sel</a:t>
                      </a:r>
                      <a:r>
                        <a:rPr lang="en-US" sz="2200" dirty="0" smtClean="0"/>
                        <a:t>: </a:t>
                      </a:r>
                      <a:r>
                        <a:rPr lang="en-US" sz="2200" dirty="0" err="1" smtClean="0"/>
                        <a:t>sel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otot</a:t>
                      </a:r>
                      <a:r>
                        <a:rPr lang="en-US" sz="2200" dirty="0" smtClean="0"/>
                        <a:t>, </a:t>
                      </a:r>
                      <a:r>
                        <a:rPr lang="en-US" sz="2200" dirty="0" err="1" smtClean="0"/>
                        <a:t>sel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kulit</a:t>
                      </a:r>
                      <a:r>
                        <a:rPr lang="en-US" sz="2200" dirty="0" smtClean="0"/>
                        <a:t>, </a:t>
                      </a:r>
                      <a:r>
                        <a:rPr lang="en-US" sz="2200" dirty="0" err="1" smtClean="0"/>
                        <a:t>sel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darah</a:t>
                      </a:r>
                      <a:r>
                        <a:rPr lang="en-US" sz="2200" dirty="0" smtClean="0"/>
                        <a:t> (</a:t>
                      </a:r>
                      <a:r>
                        <a:rPr lang="en-US" sz="2200" dirty="0" err="1" smtClean="0"/>
                        <a:t>sel-sel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tubuh</a:t>
                      </a:r>
                      <a:r>
                        <a:rPr lang="en-US" sz="2200" dirty="0" smtClean="0"/>
                        <a:t>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Contoh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sel</a:t>
                      </a:r>
                      <a:r>
                        <a:rPr lang="en-US" sz="2200" dirty="0" smtClean="0"/>
                        <a:t>: </a:t>
                      </a:r>
                      <a:r>
                        <a:rPr lang="en-US" sz="2200" dirty="0" err="1" smtClean="0"/>
                        <a:t>sel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sperma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dan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sel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telur</a:t>
                      </a:r>
                      <a:r>
                        <a:rPr lang="en-US" sz="2200" baseline="0" dirty="0" smtClean="0"/>
                        <a:t> (</a:t>
                      </a:r>
                      <a:r>
                        <a:rPr lang="en-US" sz="2200" baseline="0" dirty="0" err="1" smtClean="0"/>
                        <a:t>sel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gamet</a:t>
                      </a:r>
                      <a:r>
                        <a:rPr lang="en-US" sz="2200" baseline="0" dirty="0" smtClean="0"/>
                        <a:t>)</a:t>
                      </a:r>
                      <a:endParaRPr lang="en-US" sz="2200" dirty="0"/>
                    </a:p>
                  </a:txBody>
                  <a:tcPr/>
                </a:tc>
              </a:tr>
              <a:tr h="934719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Disebut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juga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dengan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reproduksi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seksual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1377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" y="-3597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8009" y="2429452"/>
            <a:ext cx="3952503" cy="2655731"/>
          </a:xfrm>
        </p:spPr>
        <p:txBody>
          <a:bodyPr>
            <a:normAutofit/>
          </a:bodyPr>
          <a:lstStyle/>
          <a:p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970"/>
            <a:ext cx="54360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92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4478783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Meiosis I</a:t>
            </a:r>
          </a:p>
          <a:p>
            <a:pPr lvl="1"/>
            <a:r>
              <a:rPr lang="en-US" sz="2600" dirty="0" err="1" smtClean="0"/>
              <a:t>Profase</a:t>
            </a:r>
            <a:r>
              <a:rPr lang="en-US" sz="2600" dirty="0" smtClean="0"/>
              <a:t> I</a:t>
            </a:r>
          </a:p>
          <a:p>
            <a:pPr lvl="1"/>
            <a:r>
              <a:rPr lang="en-US" sz="2600" dirty="0" err="1" smtClean="0"/>
              <a:t>Metafase</a:t>
            </a:r>
            <a:r>
              <a:rPr lang="en-US" sz="2600" dirty="0" smtClean="0"/>
              <a:t> I</a:t>
            </a:r>
          </a:p>
          <a:p>
            <a:pPr lvl="1"/>
            <a:r>
              <a:rPr lang="en-US" sz="2600" dirty="0" err="1" smtClean="0"/>
              <a:t>Anafase</a:t>
            </a:r>
            <a:r>
              <a:rPr lang="en-US" sz="2600" dirty="0" smtClean="0"/>
              <a:t> I</a:t>
            </a:r>
          </a:p>
          <a:p>
            <a:pPr lvl="1"/>
            <a:r>
              <a:rPr lang="en-US" sz="2600" dirty="0" err="1" smtClean="0"/>
              <a:t>Telofase</a:t>
            </a:r>
            <a:r>
              <a:rPr lang="en-US" sz="2600" dirty="0" smtClean="0"/>
              <a:t> I</a:t>
            </a:r>
          </a:p>
          <a:p>
            <a:pPr lvl="1"/>
            <a:endParaRPr lang="en-US" sz="26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Meiosis II</a:t>
            </a:r>
          </a:p>
          <a:p>
            <a:pPr lvl="1"/>
            <a:r>
              <a:rPr lang="en-US" sz="2600" dirty="0" err="1"/>
              <a:t>Profase</a:t>
            </a:r>
            <a:r>
              <a:rPr lang="en-US" sz="2600" dirty="0"/>
              <a:t> II</a:t>
            </a:r>
          </a:p>
          <a:p>
            <a:pPr lvl="1"/>
            <a:r>
              <a:rPr lang="en-US" sz="2600" dirty="0" err="1"/>
              <a:t>Metafase</a:t>
            </a:r>
            <a:r>
              <a:rPr lang="en-US" sz="2600" dirty="0"/>
              <a:t> II</a:t>
            </a:r>
          </a:p>
          <a:p>
            <a:pPr lvl="1"/>
            <a:r>
              <a:rPr lang="en-US" sz="2600" dirty="0" err="1"/>
              <a:t>Anafase</a:t>
            </a:r>
            <a:r>
              <a:rPr lang="en-US" sz="2600" dirty="0"/>
              <a:t> II</a:t>
            </a:r>
          </a:p>
          <a:p>
            <a:pPr lvl="1"/>
            <a:r>
              <a:rPr lang="en-US" sz="2600" dirty="0" err="1"/>
              <a:t>Telofase</a:t>
            </a:r>
            <a:r>
              <a:rPr lang="en-US" sz="2600" dirty="0"/>
              <a:t> II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76" y="467494"/>
            <a:ext cx="4384551" cy="627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ft Brace 5"/>
          <p:cNvSpPr/>
          <p:nvPr/>
        </p:nvSpPr>
        <p:spPr>
          <a:xfrm>
            <a:off x="3534152" y="620688"/>
            <a:ext cx="792088" cy="475252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3707904" y="5661248"/>
            <a:ext cx="648072" cy="79208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82692" y="2974122"/>
            <a:ext cx="57606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17560" y="6057292"/>
            <a:ext cx="57606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12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2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Meiosis I </a:t>
            </a:r>
            <a:r>
              <a:rPr lang="en-US" dirty="0" err="1" smtClean="0"/>
              <a:t>dan</a:t>
            </a:r>
            <a:r>
              <a:rPr lang="en-US" dirty="0" smtClean="0"/>
              <a:t> Meiosis II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148198"/>
              </p:ext>
            </p:extLst>
          </p:nvPr>
        </p:nvGraphicFramePr>
        <p:xfrm>
          <a:off x="471487" y="2132856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Meiosis 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Meiosis II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/>
                      <a:r>
                        <a:rPr lang="en-US" sz="2400" dirty="0" smtClean="0"/>
                        <a:t>1. </a:t>
                      </a:r>
                      <a:r>
                        <a:rPr lang="en-US" sz="2400" dirty="0" err="1" smtClean="0"/>
                        <a:t>Menghasilkan</a:t>
                      </a:r>
                      <a:r>
                        <a:rPr lang="en-US" sz="2400" dirty="0" smtClean="0"/>
                        <a:t> 2 </a:t>
                      </a:r>
                      <a:r>
                        <a:rPr lang="en-US" sz="2400" dirty="0" err="1" smtClean="0"/>
                        <a:t>sel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baru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dengan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jumlah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kromosom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setengah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dari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jumlah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kromosom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sel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induk</a:t>
                      </a:r>
                      <a:r>
                        <a:rPr lang="en-US" sz="2400" baseline="0" dirty="0" smtClean="0"/>
                        <a:t> (haploid)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1. </a:t>
                      </a:r>
                      <a:r>
                        <a:rPr lang="en-US" sz="2400" dirty="0" err="1" smtClean="0"/>
                        <a:t>Menghasilkan</a:t>
                      </a:r>
                      <a:r>
                        <a:rPr lang="en-US" sz="2400" dirty="0" smtClean="0"/>
                        <a:t> 4 </a:t>
                      </a:r>
                      <a:r>
                        <a:rPr lang="en-US" sz="2400" dirty="0" err="1" smtClean="0"/>
                        <a:t>sel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baru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dengan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jumlah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kromosom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setengah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dari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jumlah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kromosom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sel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induk</a:t>
                      </a:r>
                      <a:r>
                        <a:rPr lang="en-US" sz="2400" baseline="0" dirty="0" smtClean="0"/>
                        <a:t> (haploid)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/>
                      <a:r>
                        <a:rPr lang="en-US" sz="2400" dirty="0" smtClean="0"/>
                        <a:t>2. Sister chromatid </a:t>
                      </a:r>
                      <a:r>
                        <a:rPr lang="en-US" sz="2400" dirty="0" err="1" smtClean="0"/>
                        <a:t>tidak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terpisah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 Sister chromatid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terpisah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/>
                      <a:r>
                        <a:rPr lang="en-US" sz="2400" dirty="0" smtClean="0"/>
                        <a:t>3. </a:t>
                      </a:r>
                      <a:r>
                        <a:rPr lang="en-US" sz="2400" dirty="0" err="1" smtClean="0"/>
                        <a:t>Durasi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panjang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lebih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rumit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indent="-273050"/>
                      <a:r>
                        <a:rPr lang="en-US" sz="2400" dirty="0" smtClean="0"/>
                        <a:t>3. </a:t>
                      </a:r>
                      <a:r>
                        <a:rPr lang="en-US" sz="2400" dirty="0" err="1" smtClean="0"/>
                        <a:t>Durasi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pendek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lebih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sederhana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6150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572000"/>
          </a:xfrm>
        </p:spPr>
        <p:txBody>
          <a:bodyPr/>
          <a:lstStyle/>
          <a:p>
            <a:endParaRPr lang="en-US" sz="2800" dirty="0" smtClean="0">
              <a:latin typeface="Arial" charset="0"/>
              <a:cs typeface="Arial" charset="0"/>
            </a:endParaRP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60438"/>
          </a:xfrm>
        </p:spPr>
        <p:txBody>
          <a:bodyPr/>
          <a:lstStyle/>
          <a:p>
            <a:r>
              <a:rPr lang="en-US" dirty="0" smtClean="0"/>
              <a:t>Meiosis 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4683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n-US" dirty="0" err="1" smtClean="0"/>
              <a:t>Profase</a:t>
            </a:r>
            <a:r>
              <a:rPr lang="en-US" dirty="0" smtClean="0"/>
              <a:t>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97152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5 </a:t>
            </a:r>
            <a:r>
              <a:rPr lang="en-US" dirty="0" err="1" smtClean="0"/>
              <a:t>fase</a:t>
            </a:r>
            <a:r>
              <a:rPr lang="en-US" dirty="0" smtClean="0"/>
              <a:t> :</a:t>
            </a:r>
          </a:p>
          <a:p>
            <a:pPr lvl="1"/>
            <a:r>
              <a:rPr lang="en-US" b="1" i="1" dirty="0" err="1" smtClean="0"/>
              <a:t>Leptonema</a:t>
            </a:r>
            <a:r>
              <a:rPr lang="en-US" dirty="0" smtClean="0"/>
              <a:t> :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berkondensasi</a:t>
            </a:r>
            <a:r>
              <a:rPr lang="en-US" dirty="0" smtClean="0"/>
              <a:t> (</a:t>
            </a:r>
            <a:r>
              <a:rPr lang="en-US" dirty="0" err="1" smtClean="0"/>
              <a:t>memadat</a:t>
            </a:r>
            <a:r>
              <a:rPr lang="en-US" dirty="0" smtClean="0"/>
              <a:t>)</a:t>
            </a:r>
          </a:p>
          <a:p>
            <a:pPr lvl="1"/>
            <a:r>
              <a:rPr lang="en-US" b="1" i="1" dirty="0" err="1" smtClean="0"/>
              <a:t>Zigoten</a:t>
            </a:r>
            <a:r>
              <a:rPr lang="en-US" dirty="0" smtClean="0"/>
              <a:t> : </a:t>
            </a:r>
            <a:r>
              <a:rPr lang="en-US" dirty="0" err="1" smtClean="0"/>
              <a:t>Sentrosom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membelah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2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kutub</a:t>
            </a:r>
            <a:r>
              <a:rPr lang="en-US" dirty="0" smtClean="0"/>
              <a:t> yang </a:t>
            </a:r>
            <a:r>
              <a:rPr lang="en-US" dirty="0" err="1" smtClean="0"/>
              <a:t>berlawanan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proses </a:t>
            </a:r>
            <a:r>
              <a:rPr lang="en-US" b="1" dirty="0" err="1" smtClean="0"/>
              <a:t>sinapsis</a:t>
            </a:r>
            <a:endParaRPr lang="en-US" b="1" dirty="0" smtClean="0"/>
          </a:p>
          <a:p>
            <a:pPr lvl="1"/>
            <a:r>
              <a:rPr lang="en-US" b="1" i="1" dirty="0" err="1" smtClean="0"/>
              <a:t>Pakiten</a:t>
            </a:r>
            <a:r>
              <a:rPr lang="en-US" dirty="0" smtClean="0"/>
              <a:t> :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menggandakan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2 </a:t>
            </a:r>
            <a:r>
              <a:rPr lang="en-US" dirty="0" err="1" smtClean="0"/>
              <a:t>kromatid</a:t>
            </a:r>
            <a:r>
              <a:rPr lang="en-US" dirty="0" smtClean="0"/>
              <a:t> yang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melekat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sentromer</a:t>
            </a:r>
            <a:endParaRPr lang="en-US" dirty="0" smtClean="0"/>
          </a:p>
          <a:p>
            <a:pPr lvl="1"/>
            <a:r>
              <a:rPr lang="en-US" b="1" i="1" dirty="0" err="1" smtClean="0"/>
              <a:t>Diploten</a:t>
            </a:r>
            <a:r>
              <a:rPr lang="en-US" dirty="0" smtClean="0"/>
              <a:t> : </a:t>
            </a:r>
            <a:r>
              <a:rPr lang="en-US" dirty="0" err="1" smtClean="0"/>
              <a:t>Terjadi</a:t>
            </a:r>
            <a:r>
              <a:rPr lang="en-US" dirty="0" smtClean="0"/>
              <a:t> proses </a:t>
            </a:r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2 </a:t>
            </a:r>
            <a:r>
              <a:rPr lang="en-US" dirty="0" err="1" smtClean="0"/>
              <a:t>kromatid</a:t>
            </a:r>
            <a:endParaRPr lang="en-US" dirty="0" smtClean="0"/>
          </a:p>
          <a:p>
            <a:pPr lvl="1"/>
            <a:r>
              <a:rPr lang="en-US" b="1" i="1" dirty="0" err="1" smtClean="0"/>
              <a:t>Diakinesis</a:t>
            </a:r>
            <a:r>
              <a:rPr lang="en-US" dirty="0" smtClean="0"/>
              <a:t> : </a:t>
            </a:r>
            <a:r>
              <a:rPr lang="en-US" dirty="0" err="1" smtClean="0"/>
              <a:t>terbentuknya</a:t>
            </a:r>
            <a:r>
              <a:rPr lang="en-US" dirty="0" smtClean="0"/>
              <a:t> </a:t>
            </a:r>
            <a:r>
              <a:rPr lang="en-US" dirty="0" err="1" smtClean="0"/>
              <a:t>benang-benang</a:t>
            </a:r>
            <a:r>
              <a:rPr lang="en-US" dirty="0" smtClean="0"/>
              <a:t> </a:t>
            </a:r>
            <a:r>
              <a:rPr lang="en-US" dirty="0" err="1" smtClean="0"/>
              <a:t>spindel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5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Sinapsis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4474840" cy="469654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Sinapsis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Proses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kromosom-kromosom</a:t>
            </a:r>
            <a:r>
              <a:rPr lang="en-US" dirty="0" smtClean="0"/>
              <a:t> yang </a:t>
            </a:r>
            <a:r>
              <a:rPr lang="en-US" dirty="0" err="1" smtClean="0"/>
              <a:t>berpasang-pasangan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berjajar</a:t>
            </a: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err="1"/>
              <a:t>Pindah</a:t>
            </a:r>
            <a:r>
              <a:rPr lang="en-US" sz="3200" dirty="0"/>
              <a:t> </a:t>
            </a:r>
            <a:r>
              <a:rPr lang="en-US" sz="3200" dirty="0" err="1"/>
              <a:t>silang</a:t>
            </a:r>
            <a:r>
              <a:rPr lang="en-US" sz="3200" dirty="0" smtClean="0"/>
              <a:t>:</a:t>
            </a:r>
          </a:p>
          <a:p>
            <a:pPr marL="742950" lvl="2" indent="-342900"/>
            <a:r>
              <a:rPr lang="en-US" sz="2800" dirty="0"/>
              <a:t>Proses </a:t>
            </a:r>
            <a:r>
              <a:rPr lang="en-US" sz="2800" dirty="0" err="1"/>
              <a:t>pertukaran</a:t>
            </a:r>
            <a:r>
              <a:rPr lang="en-US" sz="2800" dirty="0"/>
              <a:t> </a:t>
            </a:r>
            <a:r>
              <a:rPr lang="en-US" sz="2800" dirty="0" err="1"/>
              <a:t>segmen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kromatid</a:t>
            </a:r>
            <a:r>
              <a:rPr lang="en-US" sz="2800" dirty="0"/>
              <a:t> yang </a:t>
            </a:r>
            <a:r>
              <a:rPr lang="en-US" sz="2800" dirty="0" err="1" smtClean="0"/>
              <a:t>berdekatan</a:t>
            </a:r>
            <a:endParaRPr lang="en-US" sz="2800" dirty="0" smtClean="0"/>
          </a:p>
          <a:p>
            <a:pPr marL="400050" lvl="2" indent="0">
              <a:buNone/>
            </a:pPr>
            <a:r>
              <a:rPr lang="en-US" sz="2800" i="1" dirty="0" err="1" smtClean="0"/>
              <a:t>Karena</a:t>
            </a:r>
            <a:r>
              <a:rPr lang="en-US" sz="2800" i="1" dirty="0" smtClean="0"/>
              <a:t> proses </a:t>
            </a:r>
            <a:r>
              <a:rPr lang="en-US" sz="2800" i="1" dirty="0" err="1" smtClean="0"/>
              <a:t>pindah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silang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ini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keanekaragaman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makhluk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hidup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terbentuk</a:t>
            </a:r>
            <a:r>
              <a:rPr lang="en-US" sz="2800" i="1" dirty="0" smtClean="0"/>
              <a:t> </a:t>
            </a:r>
            <a:r>
              <a:rPr lang="en-US" sz="2800" i="1" dirty="0" smtClean="0">
                <a:sym typeface="Wingdings" pitchFamily="2" charset="2"/>
              </a:rPr>
              <a:t> </a:t>
            </a:r>
            <a:r>
              <a:rPr lang="en-US" sz="2800" i="1" dirty="0" err="1" smtClean="0">
                <a:sym typeface="Wingdings" pitchFamily="2" charset="2"/>
              </a:rPr>
              <a:t>tidak</a:t>
            </a:r>
            <a:r>
              <a:rPr lang="en-US" sz="2800" i="1" dirty="0" smtClean="0">
                <a:sym typeface="Wingdings" pitchFamily="2" charset="2"/>
              </a:rPr>
              <a:t> </a:t>
            </a:r>
            <a:r>
              <a:rPr lang="en-US" sz="2800" i="1" dirty="0" err="1" smtClean="0">
                <a:sym typeface="Wingdings" pitchFamily="2" charset="2"/>
              </a:rPr>
              <a:t>sama</a:t>
            </a:r>
            <a:r>
              <a:rPr lang="en-US" sz="2800" i="1" dirty="0" smtClean="0">
                <a:sym typeface="Wingdings" pitchFamily="2" charset="2"/>
              </a:rPr>
              <a:t> </a:t>
            </a:r>
            <a:r>
              <a:rPr lang="en-US" sz="2800" i="1" dirty="0" err="1" smtClean="0">
                <a:sym typeface="Wingdings" pitchFamily="2" charset="2"/>
              </a:rPr>
              <a:t>dengan</a:t>
            </a:r>
            <a:r>
              <a:rPr lang="en-US" sz="2800" i="1" dirty="0" smtClean="0">
                <a:sym typeface="Wingdings" pitchFamily="2" charset="2"/>
              </a:rPr>
              <a:t> </a:t>
            </a:r>
            <a:r>
              <a:rPr lang="en-US" sz="2800" i="1" dirty="0" err="1" smtClean="0">
                <a:sym typeface="Wingdings" pitchFamily="2" charset="2"/>
              </a:rPr>
              <a:t>induknya</a:t>
            </a:r>
            <a:endParaRPr lang="en-US" sz="28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88" y="1412776"/>
            <a:ext cx="440578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69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228600" lvl="2"/>
            <a:endParaRPr lang="en-US" sz="2400" dirty="0" smtClean="0"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496943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4382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 smtClean="0">
                <a:latin typeface="Arial" charset="0"/>
                <a:cs typeface="Arial" charset="0"/>
              </a:rPr>
              <a:t>Kiasma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proses </a:t>
            </a:r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b="1" dirty="0" err="1" smtClean="0"/>
              <a:t>kiasma</a:t>
            </a:r>
            <a:endParaRPr lang="en-US" b="1" dirty="0" smtClean="0"/>
          </a:p>
          <a:p>
            <a:r>
              <a:rPr lang="en-US" b="1" dirty="0" err="1" smtClean="0"/>
              <a:t>Kiasma</a:t>
            </a:r>
            <a:r>
              <a:rPr lang="en-US" b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perlekatan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2 </a:t>
            </a:r>
            <a:r>
              <a:rPr lang="en-US" dirty="0" err="1" smtClean="0"/>
              <a:t>kromatid</a:t>
            </a:r>
            <a:r>
              <a:rPr lang="en-US" dirty="0" smtClean="0"/>
              <a:t> yang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X</a:t>
            </a:r>
          </a:p>
          <a:p>
            <a:r>
              <a:rPr lang="en-US" dirty="0" err="1" smtClean="0"/>
              <a:t>Kiasma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mikroskop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337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 smtClean="0">
                <a:latin typeface="Arial" charset="0"/>
                <a:cs typeface="Arial" charset="0"/>
              </a:rPr>
              <a:t>Metafase</a:t>
            </a:r>
            <a:r>
              <a:rPr lang="en-US" sz="3600" dirty="0" smtClean="0">
                <a:latin typeface="Arial" charset="0"/>
                <a:cs typeface="Arial" charset="0"/>
              </a:rPr>
              <a:t> 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berjejer</a:t>
            </a:r>
            <a:r>
              <a:rPr lang="en-US" dirty="0" smtClean="0"/>
              <a:t> di </a:t>
            </a:r>
            <a:r>
              <a:rPr lang="en-US" dirty="0" err="1" smtClean="0"/>
              <a:t>bidang</a:t>
            </a:r>
            <a:r>
              <a:rPr lang="en-US" dirty="0"/>
              <a:t> </a:t>
            </a:r>
            <a:r>
              <a:rPr lang="en-US" dirty="0" smtClean="0"/>
              <a:t>“</a:t>
            </a:r>
            <a:r>
              <a:rPr lang="en-US" dirty="0" err="1" smtClean="0"/>
              <a:t>ekuator</a:t>
            </a:r>
            <a:r>
              <a:rPr lang="en-US" dirty="0" smtClean="0"/>
              <a:t>” </a:t>
            </a:r>
            <a:r>
              <a:rPr lang="en-US" dirty="0" err="1" smtClean="0"/>
              <a:t>sel</a:t>
            </a:r>
            <a:endParaRPr lang="en-US" dirty="0" smtClean="0"/>
          </a:p>
          <a:p>
            <a:r>
              <a:rPr lang="en-US" dirty="0" err="1" smtClean="0"/>
              <a:t>Benang-benang</a:t>
            </a:r>
            <a:r>
              <a:rPr lang="en-US" dirty="0" smtClean="0"/>
              <a:t> </a:t>
            </a:r>
            <a:r>
              <a:rPr lang="en-US" dirty="0" err="1" smtClean="0"/>
              <a:t>spindel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melekat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sentrosom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9350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471487" y="8382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Kromosom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manusia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>
            <a:normAutofit/>
          </a:bodyPr>
          <a:lstStyle/>
          <a:p>
            <a:pPr marL="347663" lvl="1" indent="-347663">
              <a:buFont typeface="Arial" pitchFamily="34" charset="0"/>
              <a:buChar char="•"/>
              <a:defRPr/>
            </a:pP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Terdapat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46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kromosom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pada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manusia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(23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pasang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)</a:t>
            </a:r>
          </a:p>
          <a:p>
            <a:pPr marL="347663" lvl="1" indent="-347663">
              <a:buFont typeface="Arial" pitchFamily="34" charset="0"/>
              <a:buChar char="•"/>
              <a:defRPr/>
            </a:pP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Terdiri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dari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22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pasang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b="1" dirty="0" err="1" smtClean="0">
                <a:latin typeface="Arial" charset="0"/>
                <a:cs typeface="Arial" charset="0"/>
                <a:sym typeface="Wingdings" pitchFamily="2" charset="2"/>
              </a:rPr>
              <a:t>kromosom</a:t>
            </a:r>
            <a:r>
              <a:rPr lang="en-US" b="1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b="1" dirty="0" err="1" smtClean="0">
                <a:latin typeface="Arial" charset="0"/>
                <a:cs typeface="Arial" charset="0"/>
                <a:sym typeface="Wingdings" pitchFamily="2" charset="2"/>
              </a:rPr>
              <a:t>tubuh</a:t>
            </a:r>
            <a:r>
              <a:rPr lang="en-US" b="1" dirty="0" smtClean="0">
                <a:latin typeface="Arial" charset="0"/>
                <a:cs typeface="Arial" charset="0"/>
                <a:sym typeface="Wingdings" pitchFamily="2" charset="2"/>
              </a:rPr>
              <a:t> (</a:t>
            </a:r>
            <a:r>
              <a:rPr lang="en-US" b="1" i="1" dirty="0" smtClean="0">
                <a:latin typeface="Arial" charset="0"/>
                <a:cs typeface="Arial" charset="0"/>
                <a:sym typeface="Wingdings" pitchFamily="2" charset="2"/>
              </a:rPr>
              <a:t>autosome</a:t>
            </a:r>
            <a:r>
              <a:rPr lang="en-US" b="1" dirty="0" smtClean="0">
                <a:latin typeface="Arial" charset="0"/>
                <a:cs typeface="Arial" charset="0"/>
                <a:sym typeface="Wingdings" pitchFamily="2" charset="2"/>
              </a:rPr>
              <a:t>)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dan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1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pasang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b="1" dirty="0" err="1" smtClean="0">
                <a:latin typeface="Arial" charset="0"/>
                <a:cs typeface="Arial" charset="0"/>
                <a:sym typeface="Wingdings" pitchFamily="2" charset="2"/>
              </a:rPr>
              <a:t>kromosom</a:t>
            </a:r>
            <a:r>
              <a:rPr lang="en-US" b="1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b="1" dirty="0" err="1" smtClean="0">
                <a:latin typeface="Arial" charset="0"/>
                <a:cs typeface="Arial" charset="0"/>
                <a:sym typeface="Wingdings" pitchFamily="2" charset="2"/>
              </a:rPr>
              <a:t>kelamin</a:t>
            </a:r>
            <a:r>
              <a:rPr lang="en-US" b="1" dirty="0" smtClean="0">
                <a:latin typeface="Arial" charset="0"/>
                <a:cs typeface="Arial" charset="0"/>
                <a:sym typeface="Wingdings" pitchFamily="2" charset="2"/>
              </a:rPr>
              <a:t> (</a:t>
            </a:r>
            <a:r>
              <a:rPr lang="en-US" b="1" i="1" dirty="0" smtClean="0">
                <a:latin typeface="Arial" charset="0"/>
                <a:cs typeface="Arial" charset="0"/>
                <a:sym typeface="Wingdings" pitchFamily="2" charset="2"/>
              </a:rPr>
              <a:t>sex chromosome</a:t>
            </a:r>
            <a:r>
              <a:rPr lang="en-US" b="1" dirty="0" smtClean="0">
                <a:latin typeface="Arial" charset="0"/>
                <a:cs typeface="Arial" charset="0"/>
                <a:sym typeface="Wingdings" pitchFamily="2" charset="2"/>
              </a:rPr>
              <a:t>)</a:t>
            </a:r>
          </a:p>
          <a:p>
            <a:pPr marL="347663" lvl="1" indent="-347663">
              <a:buFont typeface="Arial" pitchFamily="34" charset="0"/>
              <a:buChar char="•"/>
              <a:defRPr/>
            </a:pP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Kromosom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kelamin</a:t>
            </a:r>
            <a:r>
              <a:rPr lang="en-US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:</a:t>
            </a:r>
          </a:p>
          <a:p>
            <a:pPr marL="747713" lvl="2" indent="-347663">
              <a:buFont typeface="Wingdings" pitchFamily="2" charset="2"/>
              <a:buChar char="Ø"/>
              <a:defRPr/>
            </a:pP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Wanita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: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kromosom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XX</a:t>
            </a:r>
          </a:p>
          <a:p>
            <a:pPr marL="747713" lvl="2" indent="-347663">
              <a:buFont typeface="Wingdings" pitchFamily="2" charset="2"/>
              <a:buChar char="Ø"/>
              <a:defRPr/>
            </a:pP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Pria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: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kromosom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XY</a:t>
            </a:r>
          </a:p>
        </p:txBody>
      </p:sp>
    </p:spTree>
    <p:extLst>
      <p:ext uri="{BB962C8B-B14F-4D97-AF65-F5344CB8AC3E}">
        <p14:creationId xmlns:p14="http://schemas.microsoft.com/office/powerpoint/2010/main" val="10386107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 smtClean="0">
                <a:latin typeface="Arial" charset="0"/>
                <a:cs typeface="Arial" charset="0"/>
              </a:rPr>
              <a:t>Anafase</a:t>
            </a:r>
            <a:r>
              <a:rPr lang="en-US" sz="3600" dirty="0" smtClean="0">
                <a:latin typeface="Arial" charset="0"/>
                <a:cs typeface="Arial" charset="0"/>
              </a:rPr>
              <a:t> 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kutub-kutub</a:t>
            </a:r>
            <a:r>
              <a:rPr lang="en-US" dirty="0" smtClean="0"/>
              <a:t> </a:t>
            </a:r>
            <a:r>
              <a:rPr lang="en-US" dirty="0" err="1" smtClean="0"/>
              <a:t>berlawanan</a:t>
            </a:r>
            <a:r>
              <a:rPr lang="en-US" dirty="0" smtClean="0"/>
              <a:t> </a:t>
            </a:r>
            <a:r>
              <a:rPr lang="en-US" dirty="0" err="1" smtClean="0"/>
              <a:t>ditarik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benang</a:t>
            </a:r>
            <a:r>
              <a:rPr lang="en-US" dirty="0" smtClean="0"/>
              <a:t> </a:t>
            </a:r>
            <a:r>
              <a:rPr lang="en-US" dirty="0" err="1" smtClean="0"/>
              <a:t>spindel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413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 smtClean="0">
                <a:latin typeface="Arial" charset="0"/>
                <a:cs typeface="Arial" charset="0"/>
              </a:rPr>
              <a:t>Telofase</a:t>
            </a:r>
            <a:r>
              <a:rPr lang="en-US" sz="3600" dirty="0" smtClean="0">
                <a:latin typeface="Arial" charset="0"/>
                <a:cs typeface="Arial" charset="0"/>
              </a:rPr>
              <a:t> 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Inti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endParaRPr lang="en-US" dirty="0" smtClean="0"/>
          </a:p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2 </a:t>
            </a:r>
            <a:r>
              <a:rPr lang="en-US" dirty="0" err="1" smtClean="0"/>
              <a:t>sel</a:t>
            </a:r>
            <a:endParaRPr lang="en-US" dirty="0" smtClean="0"/>
          </a:p>
          <a:p>
            <a:r>
              <a:rPr lang="en-US" dirty="0" smtClean="0"/>
              <a:t>Akan </a:t>
            </a:r>
            <a:r>
              <a:rPr lang="en-US" dirty="0" err="1" smtClean="0"/>
              <a:t>dilanjutkan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sitokinesis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meiosis II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054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dirty="0" smtClean="0"/>
              <a:t>Meiosis II</a:t>
            </a:r>
            <a:endParaRPr lang="en-US" dirty="0"/>
          </a:p>
        </p:txBody>
      </p:sp>
      <p:sp>
        <p:nvSpPr>
          <p:cNvPr id="10244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d-ID" b="1" i="1" dirty="0" smtClean="0"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00" y="1484785"/>
            <a:ext cx="8066931" cy="5200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194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5"/>
            <a:ext cx="8229600" cy="1584177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err="1" smtClean="0"/>
              <a:t>Sindroma-sindroma</a:t>
            </a:r>
            <a:r>
              <a:rPr lang="en-US" b="1" i="1" dirty="0" smtClean="0"/>
              <a:t> </a:t>
            </a:r>
            <a:r>
              <a:rPr lang="en-US" b="1" i="1" dirty="0" err="1" smtClean="0"/>
              <a:t>karena</a:t>
            </a:r>
            <a:r>
              <a:rPr lang="en-US" b="1" i="1" dirty="0" smtClean="0"/>
              <a:t> </a:t>
            </a:r>
            <a:r>
              <a:rPr lang="en-US" b="1" i="1" dirty="0" err="1" smtClean="0"/>
              <a:t>kelainan</a:t>
            </a:r>
            <a:r>
              <a:rPr lang="en-US" b="1" i="1" dirty="0" smtClean="0"/>
              <a:t> </a:t>
            </a:r>
            <a:r>
              <a:rPr lang="en-US" b="1" i="1" dirty="0" err="1" smtClean="0"/>
              <a:t>kromosom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97154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 smtClean="0">
                <a:latin typeface="Arial" charset="0"/>
                <a:cs typeface="Arial" charset="0"/>
              </a:rPr>
              <a:t>Sindrom</a:t>
            </a:r>
            <a:r>
              <a:rPr lang="en-US" sz="4000" dirty="0" smtClean="0">
                <a:latin typeface="Arial" charset="0"/>
                <a:cs typeface="Arial" charset="0"/>
              </a:rPr>
              <a:t> </a:t>
            </a:r>
            <a:r>
              <a:rPr lang="en-US" sz="4000" dirty="0" err="1" smtClean="0">
                <a:latin typeface="Arial" charset="0"/>
                <a:cs typeface="Arial" charset="0"/>
              </a:rPr>
              <a:t>Klinefelter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5122912" cy="5073352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>
                <a:latin typeface="Arial" charset="0"/>
                <a:cs typeface="Arial" charset="0"/>
              </a:rPr>
              <a:t>Individu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memiliki</a:t>
            </a:r>
            <a:r>
              <a:rPr lang="en-US" dirty="0" smtClean="0">
                <a:latin typeface="Arial" charset="0"/>
                <a:cs typeface="Arial" charset="0"/>
              </a:rPr>
              <a:t> 47 </a:t>
            </a:r>
            <a:r>
              <a:rPr lang="en-US" dirty="0" err="1" smtClean="0">
                <a:latin typeface="Arial" charset="0"/>
                <a:cs typeface="Arial" charset="0"/>
              </a:rPr>
              <a:t>kromosom</a:t>
            </a:r>
            <a:r>
              <a:rPr lang="en-US" dirty="0" smtClean="0">
                <a:latin typeface="Arial" charset="0"/>
                <a:cs typeface="Arial" charset="0"/>
              </a:rPr>
              <a:t> (44 </a:t>
            </a:r>
            <a:r>
              <a:rPr lang="en-US" dirty="0" err="1" smtClean="0">
                <a:latin typeface="Arial" charset="0"/>
                <a:cs typeface="Arial" charset="0"/>
              </a:rPr>
              <a:t>kromosom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tubuh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dan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kromosom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kelamin</a:t>
            </a:r>
            <a:r>
              <a:rPr lang="en-US" dirty="0" smtClean="0">
                <a:latin typeface="Arial" charset="0"/>
                <a:cs typeface="Arial" charset="0"/>
              </a:rPr>
              <a:t> XXY)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>
                <a:latin typeface="Arial" charset="0"/>
                <a:cs typeface="Arial" charset="0"/>
              </a:rPr>
              <a:t>Penyebabnya</a:t>
            </a:r>
            <a:r>
              <a:rPr lang="en-US" dirty="0" smtClean="0">
                <a:latin typeface="Arial" charset="0"/>
                <a:cs typeface="Arial" charset="0"/>
              </a:rPr>
              <a:t> : </a:t>
            </a:r>
            <a:r>
              <a:rPr lang="en-US" dirty="0" err="1" smtClean="0">
                <a:latin typeface="Arial" charset="0"/>
                <a:cs typeface="Arial" charset="0"/>
              </a:rPr>
              <a:t>Kegagalan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dalam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pemisahan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kromosom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pada</a:t>
            </a:r>
            <a:r>
              <a:rPr lang="en-US" dirty="0" smtClean="0">
                <a:latin typeface="Arial" charset="0"/>
                <a:cs typeface="Arial" charset="0"/>
              </a:rPr>
              <a:t> proses meiosis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>
                <a:latin typeface="Arial" charset="0"/>
                <a:cs typeface="Arial" charset="0"/>
              </a:rPr>
              <a:t>Individu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dianggap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sebagai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laki-laki</a:t>
            </a:r>
            <a:endParaRPr lang="en-US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Testis </a:t>
            </a:r>
            <a:r>
              <a:rPr lang="en-US" dirty="0" err="1" smtClean="0">
                <a:latin typeface="Arial" charset="0"/>
                <a:cs typeface="Arial" charset="0"/>
              </a:rPr>
              <a:t>tidak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terbentuk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dan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hormon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testosteron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rendah</a:t>
            </a:r>
            <a:endParaRPr lang="en-US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>
                <a:latin typeface="Arial" charset="0"/>
                <a:cs typeface="Arial" charset="0"/>
              </a:rPr>
              <a:t>Masalah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kesehatan</a:t>
            </a:r>
            <a:r>
              <a:rPr lang="en-US" dirty="0" smtClean="0">
                <a:latin typeface="Arial" charset="0"/>
                <a:cs typeface="Arial" charset="0"/>
              </a:rPr>
              <a:t>: diabetes </a:t>
            </a:r>
            <a:r>
              <a:rPr lang="en-US" dirty="0" err="1" smtClean="0">
                <a:latin typeface="Arial" charset="0"/>
                <a:cs typeface="Arial" charset="0"/>
              </a:rPr>
              <a:t>tipe</a:t>
            </a:r>
            <a:r>
              <a:rPr lang="en-US" dirty="0" smtClean="0">
                <a:latin typeface="Arial" charset="0"/>
                <a:cs typeface="Arial" charset="0"/>
              </a:rPr>
              <a:t> 2, </a:t>
            </a:r>
            <a:r>
              <a:rPr lang="en-US" dirty="0" err="1" smtClean="0">
                <a:latin typeface="Arial" charset="0"/>
                <a:cs typeface="Arial" charset="0"/>
              </a:rPr>
              <a:t>gangguan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katup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jantung</a:t>
            </a:r>
            <a:endParaRPr lang="en-US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id-ID" dirty="0" smtClean="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08222"/>
            <a:ext cx="3456384" cy="290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093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5"/>
          <p:cNvSpPr>
            <a:spLocks noGrp="1"/>
          </p:cNvSpPr>
          <p:nvPr>
            <p:ph type="title"/>
          </p:nvPr>
        </p:nvSpPr>
        <p:spPr>
          <a:xfrm>
            <a:off x="584448" y="685800"/>
            <a:ext cx="8236024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 smtClean="0">
                <a:latin typeface="Arial" charset="0"/>
                <a:cs typeface="Arial" charset="0"/>
              </a:rPr>
              <a:t>Sindrom</a:t>
            </a:r>
            <a:r>
              <a:rPr lang="en-US" sz="3600" dirty="0" smtClean="0">
                <a:latin typeface="Arial" charset="0"/>
                <a:cs typeface="Arial" charset="0"/>
              </a:rPr>
              <a:t> Down</a:t>
            </a:r>
          </a:p>
        </p:txBody>
      </p:sp>
      <p:sp>
        <p:nvSpPr>
          <p:cNvPr id="2048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4834880" cy="4602163"/>
          </a:xfrm>
        </p:spPr>
        <p:txBody>
          <a:bodyPr>
            <a:normAutofit lnSpcReduction="10000"/>
          </a:bodyPr>
          <a:lstStyle/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</a:rPr>
              <a:t>Terjadi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karena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adanya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penambahan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kromosom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pada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kromosom</a:t>
            </a:r>
            <a:r>
              <a:rPr lang="en-US" sz="2400" dirty="0" smtClean="0">
                <a:latin typeface="Arial" charset="0"/>
                <a:cs typeface="Arial" charset="0"/>
              </a:rPr>
              <a:t> no.21 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trisomi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21</a:t>
            </a: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Disebabkan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karena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kegagalan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pembelahan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kromosom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pada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proses meiosis</a:t>
            </a: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Muka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lebar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,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bentuk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telinga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abnormal,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lidah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lebar</a:t>
            </a:r>
            <a:endParaRPr lang="en-US" sz="24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Gangguan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kesehatan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: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gangguan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pernafasan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,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kemampuan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bicara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,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gangguan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penglihatan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,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hipotiroidisme</a:t>
            </a:r>
            <a:endParaRPr lang="en-US" sz="24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457200" lvl="1" indent="-457200">
              <a:buFont typeface="Arial" pitchFamily="34" charset="0"/>
              <a:buChar char="•"/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 marL="457200" lvl="1" indent="-457200">
              <a:buFont typeface="Arial" pitchFamily="34" charset="0"/>
              <a:buChar char="•"/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35242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30" y="4106339"/>
            <a:ext cx="2501510" cy="275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7377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33600" y="2743200"/>
            <a:ext cx="546925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Questions???</a:t>
            </a:r>
            <a:endParaRPr lang="en-US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072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962"/>
            <a:ext cx="8229600" cy="808038"/>
          </a:xfrm>
        </p:spPr>
        <p:txBody>
          <a:bodyPr/>
          <a:lstStyle/>
          <a:p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696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19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makhluk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915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8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2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Bagaimana</a:t>
            </a:r>
            <a:r>
              <a:rPr lang="en-US" dirty="0" smtClean="0"/>
              <a:t> DNA </a:t>
            </a:r>
            <a:r>
              <a:rPr lang="en-US" dirty="0" err="1" smtClean="0"/>
              <a:t>bisa</a:t>
            </a:r>
            <a:r>
              <a:rPr lang="en-US" dirty="0" smtClean="0"/>
              <a:t> di </a:t>
            </a:r>
            <a:r>
              <a:rPr lang="en-US" dirty="0" err="1" smtClean="0"/>
              <a:t>kemas</a:t>
            </a:r>
            <a:r>
              <a:rPr lang="en-US" dirty="0" smtClean="0"/>
              <a:t> </a:t>
            </a:r>
            <a:r>
              <a:rPr lang="en-US" dirty="0" err="1" smtClean="0"/>
              <a:t>rapi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373563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itchFamily="2" charset="2"/>
              </a:rPr>
              <a:t>DNA </a:t>
            </a:r>
            <a:r>
              <a:rPr lang="en-US" dirty="0" err="1" smtClean="0">
                <a:sym typeface="Wingdings" pitchFamily="2" charset="2"/>
              </a:rPr>
              <a:t>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terikat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protein yang </a:t>
            </a:r>
            <a:r>
              <a:rPr lang="en-US" dirty="0" err="1" smtClean="0">
                <a:sym typeface="Wingdings" pitchFamily="2" charset="2"/>
              </a:rPr>
              <a:t>bernama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histon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Setiap</a:t>
            </a:r>
            <a:r>
              <a:rPr lang="en-US" dirty="0" smtClean="0">
                <a:sym typeface="Wingdings" pitchFamily="2" charset="2"/>
              </a:rPr>
              <a:t> 200 </a:t>
            </a:r>
            <a:r>
              <a:rPr lang="en-US" dirty="0" err="1" smtClean="0">
                <a:sym typeface="Wingdings" pitchFamily="2" charset="2"/>
              </a:rPr>
              <a:t>nukleotida</a:t>
            </a:r>
            <a:r>
              <a:rPr lang="en-US" dirty="0" smtClean="0">
                <a:sym typeface="Wingdings" pitchFamily="2" charset="2"/>
              </a:rPr>
              <a:t> DNA </a:t>
            </a:r>
            <a:r>
              <a:rPr lang="en-US" dirty="0" err="1" smtClean="0">
                <a:sym typeface="Wingdings" pitchFamily="2" charset="2"/>
              </a:rPr>
              <a:t>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terikat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8 unit protein </a:t>
            </a:r>
            <a:r>
              <a:rPr lang="en-US" dirty="0" err="1" smtClean="0">
                <a:sym typeface="Wingdings" pitchFamily="2" charset="2"/>
              </a:rPr>
              <a:t>histon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nukleosom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9390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572000"/>
          </a:xfrm>
        </p:spPr>
        <p:txBody>
          <a:bodyPr/>
          <a:lstStyle/>
          <a:p>
            <a:endParaRPr lang="en-US" sz="2800" dirty="0" smtClean="0">
              <a:latin typeface="Arial" charset="0"/>
              <a:cs typeface="Arial" charset="0"/>
            </a:endParaRP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60438"/>
          </a:xfrm>
        </p:spPr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86" y="1752600"/>
            <a:ext cx="7621044" cy="405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82558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1495</Words>
  <Application>Microsoft Office PowerPoint</Application>
  <PresentationFormat>On-screen Show (4:3)</PresentationFormat>
  <Paragraphs>235</Paragraphs>
  <Slides>56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Calibri</vt:lpstr>
      <vt:lpstr>Wingdings</vt:lpstr>
      <vt:lpstr>Office Theme</vt:lpstr>
      <vt:lpstr>PowerPoint Presentation</vt:lpstr>
      <vt:lpstr>Kemampuan Akhir yang Diharapkan</vt:lpstr>
      <vt:lpstr>PowerPoint Presentation</vt:lpstr>
      <vt:lpstr>Apa itu kromosom??</vt:lpstr>
      <vt:lpstr>Kromosom manusia</vt:lpstr>
      <vt:lpstr>Kromosom manusia</vt:lpstr>
      <vt:lpstr>Jumlah kromosom pada makhluk hidup lain</vt:lpstr>
      <vt:lpstr>Bagaimana DNA bisa di kemas rapi di dalam sel?</vt:lpstr>
      <vt:lpstr>Struktur kromosom</vt:lpstr>
      <vt:lpstr>PowerPoint Presentation</vt:lpstr>
      <vt:lpstr>Pembelahan sel pada bakteri (sel prokariotik)</vt:lpstr>
      <vt:lpstr>PowerPoint Presentation</vt:lpstr>
      <vt:lpstr>Pembelahan sel pada sel eukariotik</vt:lpstr>
      <vt:lpstr>Fase-fase pembelahan sel eukariotik</vt:lpstr>
      <vt:lpstr>Interfase</vt:lpstr>
      <vt:lpstr>Interfase</vt:lpstr>
      <vt:lpstr>Mitosis</vt:lpstr>
      <vt:lpstr>Profase</vt:lpstr>
      <vt:lpstr>Metafase</vt:lpstr>
      <vt:lpstr>Anafase</vt:lpstr>
      <vt:lpstr>Telofase</vt:lpstr>
      <vt:lpstr>Sitokinesis</vt:lpstr>
      <vt:lpstr>Perbedaan sitokinesis pada sel hewan dengan sel tumbuhan</vt:lpstr>
      <vt:lpstr>Mitosis pada sel tumbuhan</vt:lpstr>
      <vt:lpstr>Durasi proses pembelahan sel</vt:lpstr>
      <vt:lpstr>Kontrol dalam pembelahan sel </vt:lpstr>
      <vt:lpstr>Checkpoint dalam kontrol  pembelahan sel</vt:lpstr>
      <vt:lpstr>PowerPoint Presentation</vt:lpstr>
      <vt:lpstr>Sel Kanker berbeda dengan Sel Normal</vt:lpstr>
      <vt:lpstr>Sel kanker tidak memiliki gen pengontrol tumor (tumor-supressor gene)</vt:lpstr>
      <vt:lpstr>Pada sel normal….</vt:lpstr>
      <vt:lpstr>Pada sel kanker….</vt:lpstr>
      <vt:lpstr>Tumor benigna dan maligna</vt:lpstr>
      <vt:lpstr>Kanker paru</vt:lpstr>
      <vt:lpstr>Kanker hati</vt:lpstr>
      <vt:lpstr>Terapi untuk kanker </vt:lpstr>
      <vt:lpstr>Hanrietta Lacks</vt:lpstr>
      <vt:lpstr>Apa itu Meiosis</vt:lpstr>
      <vt:lpstr>Sel diploid vs haploid</vt:lpstr>
      <vt:lpstr>Perbandingan sel diploid vs haploid</vt:lpstr>
      <vt:lpstr>Siklus seksual manusia</vt:lpstr>
      <vt:lpstr>Tahapan pada Meiosis</vt:lpstr>
      <vt:lpstr>Perbedaan antara Meiosis I dan Meiosis II</vt:lpstr>
      <vt:lpstr>Meiosis I</vt:lpstr>
      <vt:lpstr>Profase I</vt:lpstr>
      <vt:lpstr>Sinapsis dan Pindah silang</vt:lpstr>
      <vt:lpstr>PowerPoint Presentation</vt:lpstr>
      <vt:lpstr>Kiasma</vt:lpstr>
      <vt:lpstr>Metafase I</vt:lpstr>
      <vt:lpstr>Anafase I</vt:lpstr>
      <vt:lpstr>Telofase I</vt:lpstr>
      <vt:lpstr>Meiosis II</vt:lpstr>
      <vt:lpstr>PowerPoint Presentation</vt:lpstr>
      <vt:lpstr>Sindrom Klinefelter</vt:lpstr>
      <vt:lpstr>Sindrom Down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Henny Saraswati</dc:creator>
  <cp:lastModifiedBy>HP</cp:lastModifiedBy>
  <cp:revision>79</cp:revision>
  <dcterms:created xsi:type="dcterms:W3CDTF">2016-10-24T01:50:43Z</dcterms:created>
  <dcterms:modified xsi:type="dcterms:W3CDTF">2017-08-28T02:20:33Z</dcterms:modified>
</cp:coreProperties>
</file>