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7" r:id="rId31"/>
    <p:sldId id="308" r:id="rId32"/>
    <p:sldId id="309" r:id="rId33"/>
    <p:sldId id="271" r:id="rId34"/>
    <p:sldId id="272" r:id="rId35"/>
    <p:sldId id="273" r:id="rId36"/>
    <p:sldId id="274" r:id="rId37"/>
    <p:sldId id="275" r:id="rId38"/>
    <p:sldId id="279" r:id="rId39"/>
    <p:sldId id="276" r:id="rId40"/>
    <p:sldId id="277" r:id="rId41"/>
    <p:sldId id="282" r:id="rId42"/>
    <p:sldId id="283" r:id="rId43"/>
    <p:sldId id="278" r:id="rId44"/>
    <p:sldId id="281" r:id="rId45"/>
    <p:sldId id="285" r:id="rId46"/>
    <p:sldId id="284" r:id="rId47"/>
    <p:sldId id="286" r:id="rId48"/>
    <p:sldId id="287" r:id="rId49"/>
    <p:sldId id="288" r:id="rId50"/>
    <p:sldId id="28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5AD0-C86B-44BE-8A67-E8DF165AA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4FAC-D93D-46AA-9BAE-B88D375DA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CFA2-E429-48F6-BC06-1DEC131F3491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B75ED-1CA4-44F7-B083-DB56F098111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722A4-7176-4E49-94C4-D1CBBA4291C8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CFA2-E429-48F6-BC06-1DEC131F3491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B75ED-1CA4-44F7-B083-DB56F098111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3864A-0CE9-448B-BF00-CD6C99A4CB0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B70AA-39AF-47B1-BC3D-846E3E0995BE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D228D-130F-45B4-A15F-92176751D406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722A4-7176-4E49-94C4-D1CBBA4291C8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3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3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BFE4-A907-4308-8346-F867B96FB4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963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</a:t>
            </a:r>
            <a:r>
              <a:rPr lang="en-US" sz="2800" b="1" dirty="0" err="1" smtClean="0">
                <a:solidFill>
                  <a:schemeClr val="bg1"/>
                </a:solidFill>
              </a:rPr>
              <a:t>rganel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95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prokariota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Berasal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kata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sebelum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karyon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bakteri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Archaea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Strukturnya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sederhana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terdiri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plasma,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nukleat</a:t>
            </a:r>
            <a:r>
              <a:rPr lang="en-US" sz="2400" dirty="0" smtClean="0">
                <a:latin typeface="Arial" charset="0"/>
                <a:cs typeface="Arial" charset="0"/>
              </a:rPr>
              <a:t> (DNA),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ribosom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DNA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RNA </a:t>
            </a:r>
            <a:r>
              <a:rPr lang="en-US" sz="2400" dirty="0" err="1" smtClean="0">
                <a:latin typeface="Arial" charset="0"/>
                <a:cs typeface="Arial" charset="0"/>
              </a:rPr>
              <a:t>terletak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nukleoid</a:t>
            </a:r>
            <a:endParaRPr lang="en-US" sz="2400" i="1" dirty="0" smtClean="0">
              <a:latin typeface="Arial" charset="0"/>
              <a:cs typeface="Arial" charset="0"/>
            </a:endParaRPr>
          </a:p>
          <a:p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0475"/>
            <a:ext cx="5114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94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Berasal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kata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eu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benar</a:t>
            </a:r>
            <a:r>
              <a:rPr lang="en-US" sz="2400" dirty="0" smtClean="0"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cs typeface="Arial" charset="0"/>
              </a:rPr>
              <a:t>nyata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karyon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jamur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hewan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tumbuhan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manusia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Strukturnya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lebih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kompleks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Terdiri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plasma,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nukleat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organel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Umumnya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ukurannya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besar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prokariota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id-ID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804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Perbandingan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antara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prokariota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286000"/>
            <a:ext cx="4857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92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Persamaan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prokariota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dengan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membran</a:t>
            </a:r>
            <a:r>
              <a:rPr lang="en-US" sz="2400" dirty="0">
                <a:latin typeface="Arial" charset="0"/>
                <a:cs typeface="Arial" charset="0"/>
              </a:rPr>
              <a:t> plasma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DNA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sitoplasma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ribosom</a:t>
            </a:r>
            <a:endParaRPr lang="id-ID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0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Membran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Membran</a:t>
            </a:r>
            <a:r>
              <a:rPr lang="en-US" sz="2800" dirty="0" smtClean="0"/>
              <a:t> plasma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2 lapis </a:t>
            </a:r>
            <a:r>
              <a:rPr lang="en-US" sz="2800" dirty="0" err="1" smtClean="0"/>
              <a:t>fosfolipida</a:t>
            </a:r>
            <a:r>
              <a:rPr lang="en-US" sz="2800" dirty="0" smtClean="0"/>
              <a:t> (</a:t>
            </a:r>
            <a:r>
              <a:rPr lang="en-US" sz="2800" i="1" dirty="0" smtClean="0"/>
              <a:t>Phospholipid bilayer</a:t>
            </a:r>
            <a:r>
              <a:rPr lang="en-US" sz="2800" dirty="0" smtClean="0"/>
              <a:t>), protein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karbohidrat</a:t>
            </a:r>
            <a:endParaRPr lang="en-US" sz="2800" dirty="0" smtClean="0"/>
          </a:p>
          <a:p>
            <a:r>
              <a:rPr lang="en-US" sz="2800" dirty="0" err="1" smtClean="0"/>
              <a:t>Memisahkan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r>
              <a:rPr lang="en-US" sz="2800" dirty="0" err="1" smtClean="0"/>
              <a:t>Berperan</a:t>
            </a:r>
            <a:r>
              <a:rPr lang="en-US" sz="2800" dirty="0" smtClean="0"/>
              <a:t> pula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transportasi</a:t>
            </a:r>
            <a:r>
              <a:rPr lang="en-US" sz="2800" dirty="0" smtClean="0"/>
              <a:t> ion, </a:t>
            </a:r>
            <a:r>
              <a:rPr lang="en-US" sz="2800" dirty="0" err="1" smtClean="0"/>
              <a:t>asam</a:t>
            </a:r>
            <a:r>
              <a:rPr lang="en-US" sz="2800" dirty="0" smtClean="0"/>
              <a:t> amino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gula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6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666999"/>
          </a:xfrm>
        </p:spPr>
        <p:txBody>
          <a:bodyPr/>
          <a:lstStyle/>
          <a:p>
            <a:pPr marL="347663" lvl="1" indent="-347663">
              <a:buFont typeface="Arial" pitchFamily="34" charset="0"/>
              <a:buChar char="•"/>
              <a:defRPr/>
            </a:pPr>
            <a:endParaRPr lang="en-US" sz="2200" i="1" dirty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0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0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smtClean="0"/>
              <a:t>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Dua</a:t>
            </a:r>
            <a:r>
              <a:rPr lang="en-US" sz="2800" dirty="0" smtClean="0"/>
              <a:t> lapis </a:t>
            </a:r>
            <a:r>
              <a:rPr lang="en-US" sz="2800" dirty="0" err="1" smtClean="0"/>
              <a:t>fosfolipid</a:t>
            </a:r>
            <a:endParaRPr lang="en-US" sz="2800" dirty="0" smtClean="0"/>
          </a:p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melekat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lapisan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: protein, </a:t>
            </a:r>
            <a:r>
              <a:rPr lang="en-US" sz="2800" dirty="0" err="1" smtClean="0"/>
              <a:t>karbohidrat</a:t>
            </a:r>
            <a:endParaRPr lang="en-US" sz="2800" dirty="0" smtClean="0"/>
          </a:p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fleksibilitas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pembatas</a:t>
            </a:r>
            <a:r>
              <a:rPr lang="en-US" sz="2800" dirty="0" smtClean="0"/>
              <a:t> </a:t>
            </a:r>
            <a:r>
              <a:rPr lang="en-US" sz="2800" dirty="0" err="1" smtClean="0"/>
              <a:t>molekul-molekul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30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14799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Adalah</a:t>
            </a:r>
            <a:r>
              <a:rPr lang="en-US" sz="2800" dirty="0" smtClean="0">
                <a:latin typeface="Arial" charset="0"/>
                <a:cs typeface="Arial" charset="0"/>
              </a:rPr>
              <a:t> protein yang </a:t>
            </a:r>
            <a:r>
              <a:rPr lang="en-US" sz="2800" dirty="0" err="1" smtClean="0">
                <a:latin typeface="Arial" charset="0"/>
                <a:cs typeface="Arial" charset="0"/>
              </a:rPr>
              <a:t>membentang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membran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Berperan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transportasi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keluar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masuknya</a:t>
            </a:r>
            <a:r>
              <a:rPr lang="en-US" sz="2800" dirty="0" smtClean="0">
                <a:latin typeface="Arial" charset="0"/>
                <a:cs typeface="Arial" charset="0"/>
              </a:rPr>
              <a:t> ion-ion </a:t>
            </a:r>
            <a:r>
              <a:rPr lang="en-US" sz="2800" dirty="0" err="1" smtClean="0">
                <a:latin typeface="Arial" charset="0"/>
                <a:cs typeface="Arial" charset="0"/>
              </a:rPr>
              <a:t>ke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luar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960438"/>
          </a:xfrm>
        </p:spPr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transmembran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9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99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Protein Integral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Berfungsi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menjaga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struktur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Misalnya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bentuk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darah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khas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karena</a:t>
            </a:r>
            <a:r>
              <a:rPr lang="en-US" dirty="0" smtClean="0">
                <a:latin typeface="Arial" charset="0"/>
                <a:cs typeface="Arial" charset="0"/>
              </a:rPr>
              <a:t> protein integral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filamin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aktin</a:t>
            </a:r>
            <a:r>
              <a:rPr lang="en-US" dirty="0" smtClean="0">
                <a:latin typeface="Arial" charset="0"/>
                <a:cs typeface="Arial" charset="0"/>
              </a:rPr>
              <a:t> di </a:t>
            </a:r>
            <a:r>
              <a:rPr lang="en-US" dirty="0" err="1" smtClean="0">
                <a:latin typeface="Arial" charset="0"/>
                <a:cs typeface="Arial" charset="0"/>
              </a:rPr>
              <a:t>sitoplasma</a:t>
            </a: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3352800"/>
            <a:ext cx="5300663" cy="298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327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5650" y="2438400"/>
            <a:ext cx="574675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 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</a:t>
            </a: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6576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61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Glikoprotein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glikolipida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Terletak</a:t>
            </a:r>
            <a:r>
              <a:rPr lang="en-US" sz="2800" dirty="0" smtClean="0">
                <a:latin typeface="Arial" charset="0"/>
                <a:cs typeface="Arial" charset="0"/>
              </a:rPr>
              <a:t> di </a:t>
            </a:r>
            <a:r>
              <a:rPr lang="en-US" sz="2800" dirty="0" err="1" smtClean="0">
                <a:latin typeface="Arial" charset="0"/>
                <a:cs typeface="Arial" charset="0"/>
              </a:rPr>
              <a:t>bagian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luar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membran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i="1" dirty="0" err="1" smtClean="0">
                <a:latin typeface="Arial" charset="0"/>
                <a:cs typeface="Arial" charset="0"/>
              </a:rPr>
              <a:t>Glikoprotein</a:t>
            </a:r>
            <a:r>
              <a:rPr lang="en-US" sz="2800" i="1" dirty="0" smtClean="0">
                <a:latin typeface="Arial" charset="0"/>
                <a:cs typeface="Arial" charset="0"/>
              </a:rPr>
              <a:t> = protein + </a:t>
            </a:r>
            <a:r>
              <a:rPr lang="en-US" sz="2800" i="1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i="1" dirty="0" smtClean="0">
                <a:latin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cs typeface="Arial" charset="0"/>
              </a:rPr>
              <a:t>gula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r>
              <a:rPr lang="en-US" sz="2800" i="1" dirty="0" err="1" smtClean="0">
                <a:latin typeface="Arial" charset="0"/>
                <a:cs typeface="Arial" charset="0"/>
              </a:rPr>
              <a:t>Glikolipida</a:t>
            </a:r>
            <a:r>
              <a:rPr lang="en-US" sz="2800" i="1" dirty="0" smtClean="0">
                <a:latin typeface="Arial" charset="0"/>
                <a:cs typeface="Arial" charset="0"/>
              </a:rPr>
              <a:t> = lipid + </a:t>
            </a:r>
            <a:r>
              <a:rPr lang="en-US" sz="2800" i="1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i="1" dirty="0" smtClean="0">
                <a:latin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cs typeface="Arial" charset="0"/>
              </a:rPr>
              <a:t>gula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948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Keluar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masuknya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molekul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keluar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dalam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melalui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beberapa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cara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Transpor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pasif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Difusi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Difusi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terfasilitasi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smtClean="0">
                <a:latin typeface="Arial" charset="0"/>
                <a:cs typeface="Arial" charset="0"/>
              </a:rPr>
              <a:t>Osmosis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Transpor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aktif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Coupled transport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marL="742950" lvl="2" indent="-342900"/>
            <a:endParaRPr lang="id-ID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50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Difusi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partikel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ion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tempat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tinggi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rendah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Proses </a:t>
            </a:r>
            <a:r>
              <a:rPr lang="en-US" sz="2400" dirty="0" err="1" smtClean="0">
                <a:latin typeface="Arial" charset="0"/>
                <a:cs typeface="Arial" charset="0"/>
              </a:rPr>
              <a:t>difusi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melewati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plasma yang </a:t>
            </a:r>
            <a:r>
              <a:rPr lang="en-US" sz="2400" dirty="0" err="1" smtClean="0">
                <a:latin typeface="Arial" charset="0"/>
                <a:cs typeface="Arial" charset="0"/>
              </a:rPr>
              <a:t>bersifat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smtClean="0">
                <a:latin typeface="Arial" charset="0"/>
                <a:cs typeface="Arial" charset="0"/>
              </a:rPr>
              <a:t>selective permeable 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membatasi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molekul-molekul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bisa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keluar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masuk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id-ID" sz="24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378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Difusi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digambarkan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dengan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percobaan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53400" cy="42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818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Difusi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Terfasilitasi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Ion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dibawa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oleh</a:t>
            </a:r>
            <a:r>
              <a:rPr lang="en-US" sz="2400" dirty="0" smtClean="0">
                <a:latin typeface="Arial" charset="0"/>
                <a:cs typeface="Arial" charset="0"/>
              </a:rPr>
              <a:t> protein </a:t>
            </a:r>
            <a:r>
              <a:rPr lang="en-US" sz="2400" dirty="0" err="1" smtClean="0">
                <a:latin typeface="Arial" charset="0"/>
                <a:cs typeface="Arial" charset="0"/>
              </a:rPr>
              <a:t>karier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tempat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rendah</a:t>
            </a: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619645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3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berpindahnya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hipotonik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hipertonik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8580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48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32" y="1143000"/>
            <a:ext cx="581446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86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Transpor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Aktif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</a:rPr>
              <a:t> ion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rendah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tinggi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Memerlukan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energi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berupa</a:t>
            </a:r>
            <a:r>
              <a:rPr lang="en-US" sz="2400" dirty="0" smtClean="0">
                <a:latin typeface="Arial" charset="0"/>
                <a:cs typeface="Arial" charset="0"/>
              </a:rPr>
              <a:t> ATP (</a:t>
            </a:r>
            <a:r>
              <a:rPr lang="en-US" sz="2400" i="1" dirty="0" smtClean="0">
                <a:latin typeface="Arial" charset="0"/>
                <a:cs typeface="Arial" charset="0"/>
              </a:rPr>
              <a:t>adenosine triphosphate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Ada 3 </a:t>
            </a:r>
            <a:r>
              <a:rPr lang="en-US" sz="2400" dirty="0" err="1">
                <a:latin typeface="Arial" charset="0"/>
                <a:cs typeface="Arial" charset="0"/>
              </a:rPr>
              <a:t>macam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jenis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transpor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aktif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  <a:p>
            <a:pPr marL="857250" lvl="2" indent="-457200">
              <a:defRPr/>
            </a:pPr>
            <a:r>
              <a:rPr lang="en-US" sz="2000" i="1" dirty="0" err="1" smtClean="0">
                <a:latin typeface="Arial" charset="0"/>
                <a:cs typeface="Arial" charset="0"/>
              </a:rPr>
              <a:t>Pompa</a:t>
            </a:r>
            <a:r>
              <a:rPr lang="en-US" sz="2000" i="1" dirty="0" smtClean="0">
                <a:latin typeface="Arial" charset="0"/>
                <a:cs typeface="Arial" charset="0"/>
              </a:rPr>
              <a:t> sodium </a:t>
            </a:r>
            <a:r>
              <a:rPr lang="en-US" sz="2000" i="1" dirty="0" err="1" smtClean="0">
                <a:latin typeface="Arial" charset="0"/>
                <a:cs typeface="Arial" charset="0"/>
              </a:rPr>
              <a:t>potasium</a:t>
            </a:r>
            <a:endParaRPr lang="en-US" sz="2000" i="1" dirty="0" smtClean="0">
              <a:latin typeface="Arial" charset="0"/>
              <a:cs typeface="Arial" charset="0"/>
            </a:endParaRPr>
          </a:p>
          <a:p>
            <a:pPr marL="857250" lvl="2" indent="-457200">
              <a:defRPr/>
            </a:pPr>
            <a:r>
              <a:rPr lang="en-US" sz="2000" i="1" dirty="0" err="1" smtClean="0">
                <a:latin typeface="Arial" charset="0"/>
                <a:cs typeface="Arial" charset="0"/>
              </a:rPr>
              <a:t>Eksositosis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mengeluarkan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857250" lvl="2" indent="-457200">
              <a:defRPr/>
            </a:pPr>
            <a:r>
              <a:rPr lang="en-US" sz="2000" i="1" dirty="0" err="1" smtClean="0">
                <a:latin typeface="Arial" charset="0"/>
                <a:cs typeface="Arial" charset="0"/>
              </a:rPr>
              <a:t>Endositosis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memasukkan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127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Pompa</a:t>
            </a:r>
            <a:r>
              <a:rPr lang="en-US" sz="4000" dirty="0" smtClean="0"/>
              <a:t> sodium-</a:t>
            </a:r>
            <a:r>
              <a:rPr lang="en-US" sz="4000" dirty="0" err="1" smtClean="0"/>
              <a:t>potasium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ion Na</a:t>
            </a:r>
            <a:r>
              <a:rPr lang="en-US" baseline="30000" dirty="0" smtClean="0"/>
              <a:t>+</a:t>
            </a:r>
            <a:r>
              <a:rPr lang="en-US" dirty="0" smtClean="0"/>
              <a:t> (sodium) </a:t>
            </a:r>
            <a:r>
              <a:rPr lang="en-US" dirty="0" err="1" smtClean="0"/>
              <a:t>dan</a:t>
            </a:r>
            <a:r>
              <a:rPr lang="en-US" dirty="0" smtClean="0"/>
              <a:t> K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potasium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520"/>
            <a:ext cx="9067799" cy="668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itu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666999"/>
          </a:xfrm>
        </p:spPr>
        <p:txBody>
          <a:bodyPr/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Adalah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unit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terkecil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makhluk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hidup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dikelilingi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membran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mengandung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DNA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sitoplasma</a:t>
            </a:r>
            <a:endParaRPr lang="en-US" sz="2200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Bentuknya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bermacam-macam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demikian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juga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fungsinya</a:t>
            </a:r>
            <a:endParaRPr lang="en-US" sz="2200" i="1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9361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Eksositosis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1371600"/>
            <a:ext cx="82296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Proses </a:t>
            </a:r>
            <a:r>
              <a:rPr lang="en-US" sz="2400" dirty="0" err="1" smtClean="0">
                <a:latin typeface="Arial" charset="0"/>
                <a:cs typeface="Arial" charset="0"/>
              </a:rPr>
              <a:t>keluarnya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ion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luar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73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Endositosis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, ion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cairan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luar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Ada 2 </a:t>
            </a:r>
            <a:r>
              <a:rPr lang="en-US" sz="2400" dirty="0" err="1" smtClean="0">
                <a:latin typeface="Arial" charset="0"/>
                <a:cs typeface="Arial" charset="0"/>
              </a:rPr>
              <a:t>jenis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yaitu</a:t>
            </a:r>
            <a:r>
              <a:rPr lang="en-US" sz="2400" dirty="0" smtClean="0">
                <a:latin typeface="Arial" charset="0"/>
                <a:cs typeface="Arial" charset="0"/>
              </a:rPr>
              <a:t> :</a:t>
            </a:r>
          </a:p>
          <a:p>
            <a:pPr marL="685800" lvl="2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Fagositosis</a:t>
            </a:r>
            <a:r>
              <a:rPr lang="en-US" sz="2000" dirty="0" smtClean="0">
                <a:latin typeface="Arial" charset="0"/>
                <a:cs typeface="Arial" charset="0"/>
              </a:rPr>
              <a:t> : yang </a:t>
            </a:r>
            <a:r>
              <a:rPr lang="en-US" sz="2000" dirty="0" err="1" smtClean="0">
                <a:latin typeface="Arial" charset="0"/>
                <a:cs typeface="Arial" charset="0"/>
              </a:rPr>
              <a:t>masuk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berupa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mikroorganisme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partikel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organisme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685800" lvl="2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Pinositosis</a:t>
            </a:r>
            <a:r>
              <a:rPr lang="en-US" sz="2000" dirty="0" smtClean="0">
                <a:latin typeface="Arial" charset="0"/>
                <a:cs typeface="Arial" charset="0"/>
              </a:rPr>
              <a:t> : yang </a:t>
            </a:r>
            <a:r>
              <a:rPr lang="en-US" sz="2000" dirty="0" err="1" smtClean="0">
                <a:latin typeface="Arial" charset="0"/>
                <a:cs typeface="Arial" charset="0"/>
              </a:rPr>
              <a:t>masuk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berupa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cairan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67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"/>
            <a:ext cx="4724399" cy="67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i="1" dirty="0" err="1" smtClean="0">
                <a:latin typeface="Arial" charset="0"/>
                <a:cs typeface="Arial" charset="0"/>
              </a:rPr>
              <a:t>Organel-organel</a:t>
            </a:r>
            <a:endParaRPr lang="en-US" sz="32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93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Inti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(</a:t>
            </a:r>
            <a:r>
              <a:rPr lang="en-US" sz="3200" dirty="0" err="1" smtClean="0">
                <a:latin typeface="Arial" charset="0"/>
                <a:cs typeface="Arial" charset="0"/>
              </a:rPr>
              <a:t>nukleus</a:t>
            </a:r>
            <a:r>
              <a:rPr lang="en-US" sz="32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Bentuk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umumnya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bulat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Diameter ± 5 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hewan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inti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terletak</a:t>
            </a:r>
            <a:r>
              <a:rPr lang="en-US" sz="2000" dirty="0" smtClean="0"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</a:rPr>
              <a:t>bagian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tengah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Berisi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genetik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berperan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segala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kegiatan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pewarisan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sifat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Terdapat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nukleolus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tempat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transkripsi</a:t>
            </a:r>
            <a:r>
              <a:rPr lang="en-US" sz="2000" dirty="0" smtClean="0">
                <a:latin typeface="Arial" charset="0"/>
                <a:cs typeface="Arial" charset="0"/>
              </a:rPr>
              <a:t> RNA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DNA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Membran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inti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terdiri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2 lapis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pori-pori</a:t>
            </a:r>
            <a:r>
              <a:rPr lang="en-US" sz="2000" dirty="0" smtClean="0">
                <a:latin typeface="Arial" charset="0"/>
                <a:cs typeface="Arial" charset="0"/>
              </a:rPr>
              <a:t> (</a:t>
            </a:r>
            <a:r>
              <a:rPr lang="en-US" sz="2000" i="1" dirty="0" smtClean="0">
                <a:latin typeface="Arial" charset="0"/>
                <a:cs typeface="Arial" charset="0"/>
              </a:rPr>
              <a:t>nuclear pore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5140"/>
          <a:stretch/>
        </p:blipFill>
        <p:spPr bwMode="auto">
          <a:xfrm>
            <a:off x="2651760" y="4114800"/>
            <a:ext cx="3771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01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Inti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(</a:t>
            </a:r>
            <a:r>
              <a:rPr lang="en-US" sz="3200" dirty="0" err="1" smtClean="0">
                <a:latin typeface="Arial" charset="0"/>
                <a:cs typeface="Arial" charset="0"/>
              </a:rPr>
              <a:t>nukleus</a:t>
            </a:r>
            <a:r>
              <a:rPr lang="en-US" sz="32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Pori-</a:t>
            </a:r>
            <a:r>
              <a:rPr lang="en-US" sz="2400" dirty="0" err="1" smtClean="0">
                <a:latin typeface="Arial" charset="0"/>
                <a:cs typeface="Arial" charset="0"/>
              </a:rPr>
              <a:t>pori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berperan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transportasi</a:t>
            </a:r>
            <a:r>
              <a:rPr lang="en-US" sz="2400" dirty="0" smtClean="0">
                <a:latin typeface="Arial" charset="0"/>
                <a:cs typeface="Arial" charset="0"/>
              </a:rPr>
              <a:t> protein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sebaliknya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berperan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transportasi</a:t>
            </a:r>
            <a:r>
              <a:rPr lang="en-US" sz="2400" dirty="0" smtClean="0">
                <a:latin typeface="Arial" charset="0"/>
                <a:cs typeface="Arial" charset="0"/>
              </a:rPr>
              <a:t> RNA </a:t>
            </a:r>
            <a:r>
              <a:rPr lang="en-US" sz="2400" dirty="0" err="1" smtClean="0">
                <a:latin typeface="Arial" charset="0"/>
                <a:cs typeface="Arial" charset="0"/>
              </a:rPr>
              <a:t>keluar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diproses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lanjut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58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Retikulum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endoplasma</a:t>
            </a:r>
            <a:r>
              <a:rPr lang="en-US" sz="3200" dirty="0" smtClean="0">
                <a:latin typeface="Arial" charset="0"/>
                <a:cs typeface="Arial" charset="0"/>
              </a:rPr>
              <a:t> (RE)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membran</a:t>
            </a:r>
            <a:r>
              <a:rPr lang="en-US" sz="2200" dirty="0" smtClean="0">
                <a:latin typeface="Arial" charset="0"/>
                <a:cs typeface="Arial" charset="0"/>
              </a:rPr>
              <a:t> internal di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endParaRPr lang="en-US" sz="2200" i="1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Berasal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kata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endoplasmic</a:t>
            </a:r>
            <a:r>
              <a:rPr lang="en-US" sz="2200" dirty="0" smtClean="0">
                <a:latin typeface="Arial" charset="0"/>
                <a:cs typeface="Arial" charset="0"/>
              </a:rPr>
              <a:t> = di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reticulum</a:t>
            </a:r>
            <a:r>
              <a:rPr lang="en-US" sz="2200" dirty="0" smtClean="0">
                <a:latin typeface="Arial" charset="0"/>
                <a:cs typeface="Arial" charset="0"/>
              </a:rPr>
              <a:t> = </a:t>
            </a:r>
            <a:r>
              <a:rPr lang="en-US" sz="2200" dirty="0" err="1" smtClean="0">
                <a:latin typeface="Arial" charset="0"/>
                <a:cs typeface="Arial" charset="0"/>
              </a:rPr>
              <a:t>jaring-jaring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kecil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sisterna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lumen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2 </a:t>
            </a:r>
            <a:r>
              <a:rPr lang="en-US" sz="2200" dirty="0" err="1" smtClean="0">
                <a:latin typeface="Arial" charset="0"/>
                <a:cs typeface="Arial" charset="0"/>
              </a:rPr>
              <a:t>tipe</a:t>
            </a:r>
            <a:r>
              <a:rPr lang="en-US" sz="2200" dirty="0" smtClean="0">
                <a:latin typeface="Arial" charset="0"/>
                <a:cs typeface="Arial" charset="0"/>
              </a:rPr>
              <a:t> RE :</a:t>
            </a:r>
          </a:p>
          <a:p>
            <a:pPr marL="857250" lvl="2" indent="-457200"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kasar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(rough ER)</a:t>
            </a:r>
          </a:p>
          <a:p>
            <a:pPr marL="857250" lvl="2" indent="-457200"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halus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(smooth ER)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34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1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Retikulum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Endoplasma</a:t>
            </a:r>
            <a:r>
              <a:rPr lang="en-US" sz="3200" dirty="0" smtClean="0">
                <a:latin typeface="Arial" charset="0"/>
                <a:cs typeface="Arial" charset="0"/>
              </a:rPr>
              <a:t> (RE)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RE </a:t>
            </a:r>
            <a:r>
              <a:rPr lang="en-US" sz="2200" dirty="0" err="1">
                <a:latin typeface="Arial" charset="0"/>
                <a:cs typeface="Arial" charset="0"/>
              </a:rPr>
              <a:t>kasar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berisi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ribosom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pada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membran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selnya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berperan</a:t>
            </a:r>
            <a:r>
              <a:rPr lang="en-US" sz="2200" dirty="0">
                <a:latin typeface="Arial" charset="0"/>
                <a:cs typeface="Arial" charset="0"/>
              </a:rPr>
              <a:t> di </a:t>
            </a:r>
            <a:r>
              <a:rPr lang="en-US" sz="2200" dirty="0" err="1">
                <a:latin typeface="Arial" charset="0"/>
                <a:cs typeface="Arial" charset="0"/>
              </a:rPr>
              <a:t>sintesis</a:t>
            </a:r>
            <a:r>
              <a:rPr lang="en-US" sz="2200" dirty="0">
                <a:latin typeface="Arial" charset="0"/>
                <a:cs typeface="Arial" charset="0"/>
              </a:rPr>
              <a:t> protein </a:t>
            </a:r>
            <a:r>
              <a:rPr lang="en-US" sz="2200" dirty="0" err="1">
                <a:latin typeface="Arial" charset="0"/>
                <a:cs typeface="Arial" charset="0"/>
              </a:rPr>
              <a:t>dari</a:t>
            </a:r>
            <a:r>
              <a:rPr lang="en-US" sz="2200" dirty="0">
                <a:latin typeface="Arial" charset="0"/>
                <a:cs typeface="Arial" charset="0"/>
              </a:rPr>
              <a:t> RNA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RE </a:t>
            </a:r>
            <a:r>
              <a:rPr lang="en-US" sz="2200" dirty="0" err="1">
                <a:latin typeface="Arial" charset="0"/>
                <a:cs typeface="Arial" charset="0"/>
              </a:rPr>
              <a:t>halus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tidak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mengandung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ribosom</a:t>
            </a:r>
            <a:r>
              <a:rPr lang="en-US" sz="2200" dirty="0">
                <a:latin typeface="Arial" charset="0"/>
                <a:cs typeface="Arial" charset="0"/>
              </a:rPr>
              <a:t>. </a:t>
            </a:r>
            <a:r>
              <a:rPr lang="en-US" sz="2200" dirty="0" err="1">
                <a:latin typeface="Arial" charset="0"/>
                <a:cs typeface="Arial" charset="0"/>
              </a:rPr>
              <a:t>Berfungsi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dalam</a:t>
            </a:r>
            <a:r>
              <a:rPr lang="en-US" sz="2200" dirty="0">
                <a:latin typeface="Arial" charset="0"/>
                <a:cs typeface="Arial" charset="0"/>
              </a:rPr>
              <a:t> :</a:t>
            </a:r>
          </a:p>
          <a:p>
            <a:pPr marL="857250" lvl="2" indent="-457200"/>
            <a:r>
              <a:rPr lang="en-US" sz="1600" dirty="0" err="1" smtClean="0">
                <a:latin typeface="Arial" charset="0"/>
                <a:cs typeface="Arial" charset="0"/>
              </a:rPr>
              <a:t>Sintesis</a:t>
            </a:r>
            <a:r>
              <a:rPr lang="en-US" sz="1600" dirty="0" smtClean="0">
                <a:latin typeface="Arial" charset="0"/>
                <a:cs typeface="Arial" charset="0"/>
              </a:rPr>
              <a:t> lipid</a:t>
            </a:r>
          </a:p>
          <a:p>
            <a:pPr marL="857250" lvl="2" indent="-457200"/>
            <a:r>
              <a:rPr lang="en-US" sz="1600" dirty="0" err="1" smtClean="0">
                <a:latin typeface="Arial" charset="0"/>
                <a:cs typeface="Arial" charset="0"/>
              </a:rPr>
              <a:t>Metabolisme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karbohidrat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857250" lvl="2" indent="-457200"/>
            <a:r>
              <a:rPr lang="en-US" sz="1600" dirty="0" smtClean="0">
                <a:latin typeface="Arial" charset="0"/>
                <a:cs typeface="Arial" charset="0"/>
              </a:rPr>
              <a:t>Di organ </a:t>
            </a:r>
            <a:r>
              <a:rPr lang="en-US" sz="1600" dirty="0" err="1" smtClean="0">
                <a:latin typeface="Arial" charset="0"/>
                <a:cs typeface="Arial" charset="0"/>
              </a:rPr>
              <a:t>hati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cs typeface="Arial" charset="0"/>
              </a:rPr>
              <a:t>berperan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dalam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detoksifikasi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racun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obat</a:t>
            </a:r>
            <a:r>
              <a:rPr lang="en-US" sz="1600" dirty="0" smtClean="0">
                <a:latin typeface="Arial" charset="0"/>
                <a:cs typeface="Arial" charset="0"/>
              </a:rPr>
              <a:t> (</a:t>
            </a:r>
            <a:r>
              <a:rPr lang="en-US" sz="1600" dirty="0" err="1" smtClean="0">
                <a:latin typeface="Arial" charset="0"/>
                <a:cs typeface="Arial" charset="0"/>
              </a:rPr>
              <a:t>mis</a:t>
            </a:r>
            <a:r>
              <a:rPr lang="en-US" sz="1600" dirty="0" smtClean="0">
                <a:latin typeface="Arial" charset="0"/>
                <a:cs typeface="Arial" charset="0"/>
              </a:rPr>
              <a:t>. Amphetamine, morphine, phenobarbital, </a:t>
            </a:r>
            <a:r>
              <a:rPr lang="en-US" sz="1600" dirty="0" err="1" smtClean="0">
                <a:latin typeface="Arial" charset="0"/>
                <a:cs typeface="Arial" charset="0"/>
              </a:rPr>
              <a:t>codein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202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Ribosom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13716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Merupakan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organel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tersusun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ribosomal RNA (</a:t>
            </a:r>
            <a:r>
              <a:rPr lang="en-US" sz="2000" dirty="0" err="1" smtClean="0">
                <a:latin typeface="Arial" charset="0"/>
                <a:cs typeface="Arial" charset="0"/>
              </a:rPr>
              <a:t>rRNA</a:t>
            </a:r>
            <a:r>
              <a:rPr lang="en-US" sz="2000" dirty="0" smtClean="0">
                <a:latin typeface="Arial" charset="0"/>
                <a:cs typeface="Arial" charset="0"/>
              </a:rPr>
              <a:t>)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protein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Fungsinya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menterjemahkan</a:t>
            </a:r>
            <a:r>
              <a:rPr lang="en-US" sz="2000" dirty="0" smtClean="0">
                <a:latin typeface="Arial" charset="0"/>
                <a:cs typeface="Arial" charset="0"/>
              </a:rPr>
              <a:t> RNA </a:t>
            </a:r>
            <a:r>
              <a:rPr lang="en-US" sz="2000" dirty="0" err="1" smtClean="0">
                <a:latin typeface="Arial" charset="0"/>
                <a:cs typeface="Arial" charset="0"/>
              </a:rPr>
              <a:t>menjadi</a:t>
            </a:r>
            <a:r>
              <a:rPr lang="en-US" sz="2000" dirty="0" smtClean="0">
                <a:latin typeface="Arial" charset="0"/>
                <a:cs typeface="Arial" charset="0"/>
              </a:rPr>
              <a:t> protein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sintesis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protein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Terletak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sitosol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ribosom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bebas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/</a:t>
            </a:r>
            <a:r>
              <a:rPr lang="en-US" sz="2000" i="1" dirty="0" smtClean="0">
                <a:latin typeface="Arial" charset="0"/>
                <a:cs typeface="Arial" charset="0"/>
                <a:sym typeface="Wingdings" pitchFamily="2" charset="2"/>
              </a:rPr>
              <a:t>free ribosome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)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RE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kasar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000" i="1" dirty="0" smtClean="0">
                <a:latin typeface="Arial" charset="0"/>
                <a:cs typeface="Arial" charset="0"/>
                <a:sym typeface="Wingdings" pitchFamily="2" charset="2"/>
              </a:rPr>
              <a:t>bound ribosome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Sebagian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besar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protein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dihasilkan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ribosom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bebas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sedangkan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protein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dihasilkan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RE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diinsersikan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membran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pengemasan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organel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tertentu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disekresikan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62198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4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</a:rPr>
              <a:t> Golgi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>
                <a:latin typeface="Arial" charset="0"/>
                <a:cs typeface="Arial" charset="0"/>
              </a:rPr>
              <a:t>Badan</a:t>
            </a:r>
            <a:r>
              <a:rPr lang="en-US" sz="2200" dirty="0">
                <a:latin typeface="Arial" charset="0"/>
                <a:cs typeface="Arial" charset="0"/>
              </a:rPr>
              <a:t> Golgi </a:t>
            </a:r>
            <a:r>
              <a:rPr lang="en-US" sz="2200" dirty="0" err="1">
                <a:latin typeface="Arial" charset="0"/>
                <a:cs typeface="Arial" charset="0"/>
              </a:rPr>
              <a:t>merupakan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membran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intrasel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berfungsi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pengumpulan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pengemasan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distribusi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disintesis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oleh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organel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tertentu</a:t>
            </a:r>
            <a:r>
              <a:rPr lang="en-US" sz="2200" dirty="0">
                <a:latin typeface="Arial" charset="0"/>
                <a:cs typeface="Arial" charset="0"/>
              </a:rPr>
              <a:t> (</a:t>
            </a:r>
            <a:r>
              <a:rPr lang="en-US" sz="2200" dirty="0" err="1">
                <a:latin typeface="Arial" charset="0"/>
                <a:cs typeface="Arial" charset="0"/>
              </a:rPr>
              <a:t>mis</a:t>
            </a:r>
            <a:r>
              <a:rPr lang="en-US" sz="2200" dirty="0">
                <a:latin typeface="Arial" charset="0"/>
                <a:cs typeface="Arial" charset="0"/>
              </a:rPr>
              <a:t>. RE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Badan</a:t>
            </a:r>
            <a:r>
              <a:rPr lang="en-US" sz="2200" dirty="0" smtClean="0">
                <a:latin typeface="Arial" charset="0"/>
                <a:cs typeface="Arial" charset="0"/>
              </a:rPr>
              <a:t> Golgi </a:t>
            </a:r>
            <a:r>
              <a:rPr lang="en-US" sz="2200" dirty="0" err="1" smtClean="0">
                <a:latin typeface="Arial" charset="0"/>
                <a:cs typeface="Arial" charset="0"/>
              </a:rPr>
              <a:t>menerima</a:t>
            </a:r>
            <a:r>
              <a:rPr lang="en-US" sz="2200" dirty="0" smtClean="0">
                <a:latin typeface="Arial" charset="0"/>
                <a:cs typeface="Arial" charset="0"/>
              </a:rPr>
              <a:t> protein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RE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</a:rPr>
              <a:t>memprosesnya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lanjut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gliko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protein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gliko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lipid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dikeluarkan</a:t>
            </a: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733800"/>
            <a:ext cx="51244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11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533"/>
            <a:ext cx="2286000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9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775" y="4780232"/>
            <a:ext cx="2181225" cy="197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14" y="4676774"/>
            <a:ext cx="2480852" cy="18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67" y="4676774"/>
            <a:ext cx="2438973" cy="196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71" y="4724400"/>
            <a:ext cx="2206929" cy="180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3532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perbesaran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detil-detil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3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71600"/>
            <a:ext cx="6534150" cy="490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</a:rPr>
              <a:t> Golgi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Lisosom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kantung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bermembran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mencerna</a:t>
            </a:r>
            <a:r>
              <a:rPr lang="en-US" sz="2200" dirty="0" smtClean="0">
                <a:latin typeface="Arial" charset="0"/>
                <a:cs typeface="Arial" charset="0"/>
              </a:rPr>
              <a:t> “</a:t>
            </a:r>
            <a:r>
              <a:rPr lang="en-US" sz="2200" dirty="0" err="1" smtClean="0">
                <a:latin typeface="Arial" charset="0"/>
                <a:cs typeface="Arial" charset="0"/>
              </a:rPr>
              <a:t>makanan</a:t>
            </a:r>
            <a:r>
              <a:rPr lang="en-US" sz="2200" dirty="0" smtClean="0">
                <a:latin typeface="Arial" charset="0"/>
                <a:cs typeface="Arial" charset="0"/>
              </a:rPr>
              <a:t>”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Mengandung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enzim-enzim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degradatif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katalisa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pemecahan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karbohidrat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lemak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protein,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asam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nukleat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juga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mendegradasi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organel-organel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“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”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molekul-molekul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komponennya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membuat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organel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baru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mis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Mitokondria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10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sekali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285750" lvl="1">
              <a:buFont typeface="Arial" pitchFamily="34" charset="0"/>
              <a:buChar char="•"/>
              <a:defRPr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86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1524000"/>
            <a:ext cx="62293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Lisosom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8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>
                <a:latin typeface="Arial" charset="0"/>
                <a:cs typeface="Arial" charset="0"/>
              </a:rPr>
              <a:t>M</a:t>
            </a:r>
            <a:r>
              <a:rPr lang="en-US" sz="3200" dirty="0" err="1" smtClean="0">
                <a:latin typeface="Arial" charset="0"/>
                <a:cs typeface="Arial" charset="0"/>
              </a:rPr>
              <a:t>itokondria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organel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respirasi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metabolisme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menghasilkan</a:t>
            </a:r>
            <a:r>
              <a:rPr lang="en-US" sz="2200" dirty="0" smtClean="0">
                <a:latin typeface="Arial" charset="0"/>
                <a:cs typeface="Arial" charset="0"/>
              </a:rPr>
              <a:t> ATP </a:t>
            </a:r>
            <a:r>
              <a:rPr 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ATP </a:t>
            </a:r>
            <a:r>
              <a:rPr lang="en-US" sz="2200" dirty="0" err="1" smtClean="0">
                <a:latin typeface="Arial" charset="0"/>
                <a:cs typeface="Arial" charset="0"/>
              </a:rPr>
              <a:t>ini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berasal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karbohidrat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lemak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latin typeface="Arial" charset="0"/>
                <a:cs typeface="Arial" charset="0"/>
              </a:rPr>
              <a:t> lain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bantuan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oksigen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Mitokondria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ditemukan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eukariota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DNA </a:t>
            </a:r>
            <a:r>
              <a:rPr lang="en-US" sz="2200" dirty="0" err="1" smtClean="0">
                <a:latin typeface="Arial" charset="0"/>
                <a:cs typeface="Arial" charset="0"/>
              </a:rPr>
              <a:t>sendiri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sintesis</a:t>
            </a:r>
            <a:r>
              <a:rPr lang="en-US" sz="2200" dirty="0" smtClean="0">
                <a:latin typeface="Arial" charset="0"/>
                <a:cs typeface="Arial" charset="0"/>
              </a:rPr>
              <a:t> protein yang </a:t>
            </a:r>
            <a:r>
              <a:rPr lang="en-US" sz="2200" dirty="0" err="1" smtClean="0">
                <a:latin typeface="Arial" charset="0"/>
                <a:cs typeface="Arial" charset="0"/>
              </a:rPr>
              <a:t>diperlukan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metabolisme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oksidatif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nukleus</a:t>
            </a: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55435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8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Kloroplas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proses </a:t>
            </a:r>
            <a:r>
              <a:rPr lang="en-US" sz="2200" dirty="0" err="1" smtClean="0">
                <a:latin typeface="Arial" charset="0"/>
                <a:cs typeface="Arial" charset="0"/>
              </a:rPr>
              <a:t>fotosintesis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tumbuhan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Fotosintesis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molekul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enzim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gula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cahaya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Kloroplas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sel-sel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tumbuhan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alga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DNA </a:t>
            </a:r>
            <a:r>
              <a:rPr lang="en-US" sz="2200" dirty="0" err="1" smtClean="0">
                <a:latin typeface="Arial" charset="0"/>
                <a:cs typeface="Arial" charset="0"/>
              </a:rPr>
              <a:t>tersendiri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endParaRPr lang="en-US" sz="2200" dirty="0">
              <a:latin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4525" y="3657600"/>
            <a:ext cx="5705475" cy="3047999"/>
            <a:chOff x="3200400" y="3200400"/>
            <a:chExt cx="5705475" cy="35051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640680"/>
              <a:ext cx="5476875" cy="2064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200400"/>
              <a:ext cx="2466975" cy="203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338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Sitoskeleton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Sitoskeleton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jaringan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serat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3 </a:t>
            </a:r>
            <a:r>
              <a:rPr lang="en-US" sz="2200" dirty="0" err="1" smtClean="0">
                <a:latin typeface="Arial" charset="0"/>
                <a:cs typeface="Arial" charset="0"/>
              </a:rPr>
              <a:t>komponen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mikrotubula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mikrofilamen</a:t>
            </a:r>
            <a:r>
              <a:rPr lang="en-U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filamen</a:t>
            </a:r>
            <a:r>
              <a:rPr lang="en-U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intermediate</a:t>
            </a:r>
            <a:endParaRPr lang="en-US" sz="22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37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Mikrotubula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Organel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seperti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Ø 25 nm,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panjang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200 nm – 25 um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pembentukan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pemisahan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pembelahan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Sembilan (9)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mikrotubula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membentuk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sentriol</a:t>
            </a:r>
            <a:endParaRPr lang="en-US" sz="2200" dirty="0" smtClean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hewan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daerah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sekitar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sentriol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dinamakan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sentrosom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4514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59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Sel</a:t>
            </a:r>
            <a:r>
              <a:rPr lang="en-US" sz="4000" dirty="0" smtClean="0"/>
              <a:t> </a:t>
            </a:r>
            <a:r>
              <a:rPr lang="en-US" sz="4000" dirty="0" err="1" smtClean="0"/>
              <a:t>dibungkus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dirty="0" err="1" smtClean="0"/>
              <a:t>membran</a:t>
            </a:r>
            <a:r>
              <a:rPr lang="en-US" sz="4000" dirty="0" smtClean="0"/>
              <a:t> plasma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Membran</a:t>
            </a:r>
            <a:r>
              <a:rPr lang="en-US" sz="2400" dirty="0" smtClean="0"/>
              <a:t> plasma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2 lapis </a:t>
            </a:r>
            <a:r>
              <a:rPr lang="en-US" sz="2400" dirty="0" err="1" smtClean="0"/>
              <a:t>fosfolipida</a:t>
            </a:r>
            <a:r>
              <a:rPr lang="en-US" sz="2400" dirty="0" smtClean="0"/>
              <a:t> (</a:t>
            </a:r>
            <a:r>
              <a:rPr lang="en-US" sz="2400" i="1" dirty="0" smtClean="0"/>
              <a:t>Phospholipid bilayer</a:t>
            </a:r>
            <a:r>
              <a:rPr lang="en-US" sz="2400" dirty="0" smtClean="0"/>
              <a:t>), protein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karbohidrat</a:t>
            </a:r>
            <a:endParaRPr lang="en-US" sz="2400" dirty="0" smtClean="0"/>
          </a:p>
          <a:p>
            <a:r>
              <a:rPr lang="en-US" sz="2400" dirty="0" err="1" smtClean="0"/>
              <a:t>Memisahkan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  <a:p>
            <a:r>
              <a:rPr lang="en-US" sz="2400" dirty="0" err="1" smtClean="0"/>
              <a:t>Berperan</a:t>
            </a:r>
            <a:r>
              <a:rPr lang="en-US" sz="2400" dirty="0" smtClean="0"/>
              <a:t> pula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transportasi</a:t>
            </a:r>
            <a:r>
              <a:rPr lang="en-US" sz="2400" dirty="0" smtClean="0"/>
              <a:t> ion, </a:t>
            </a:r>
            <a:r>
              <a:rPr lang="en-US" sz="2400" dirty="0" err="1" smtClean="0"/>
              <a:t>asam</a:t>
            </a:r>
            <a:r>
              <a:rPr lang="en-US" sz="2400" dirty="0" smtClean="0"/>
              <a:t> amino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gula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89" y="3809999"/>
            <a:ext cx="5476875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10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Perbedaan</a:t>
            </a:r>
            <a:r>
              <a:rPr lang="en-US" sz="3600" dirty="0" smtClean="0"/>
              <a:t> </a:t>
            </a:r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hewan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tumbuhan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1712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42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295400"/>
            <a:ext cx="560641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1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19050" y="2743200"/>
            <a:ext cx="569595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Berapa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besar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124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811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7751" y="2967335"/>
            <a:ext cx="50685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1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Mikroskop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diperlukan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untuk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dapat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mengamati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3276600" y="1447800"/>
            <a:ext cx="5410200" cy="46021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memiliki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lensa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perbesaran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tertentu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</a:rPr>
              <a:t>Sehingga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melihat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subyek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dengan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ukuran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sangat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kecil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virus, </a:t>
            </a:r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dipergunakan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adalah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elektron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cs typeface="Arial" charset="0"/>
              </a:rPr>
              <a:t>Ada </a:t>
            </a:r>
            <a:r>
              <a:rPr lang="en-US" sz="2000" dirty="0" err="1" smtClean="0">
                <a:latin typeface="Arial" charset="0"/>
                <a:cs typeface="Arial" charset="0"/>
              </a:rPr>
              <a:t>juga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konfokal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melihat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prinsip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fluoresensi</a:t>
            </a:r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321859" cy="246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9" y="4590097"/>
            <a:ext cx="33075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90097"/>
            <a:ext cx="2543175" cy="186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57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724399"/>
          </a:xfrm>
        </p:spPr>
        <p:txBody>
          <a:bodyPr/>
          <a:lstStyle/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Antoni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van Leeuwenhoek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/>
              <a:t>Penemu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pic>
        <p:nvPicPr>
          <p:cNvPr id="7" name="Picture 2" descr="http://www.essentialvermeer.com/dutch-painters/dutch_art/dutch-art-images/face_of_van_leeuwenhoek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209800" cy="32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981200"/>
            <a:ext cx="379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ke-17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2362200" cy="160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5" y="2590800"/>
            <a:ext cx="2035745" cy="216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s://s-media-cache-ak0.pinimg.com/736x/20/06/37/200637679f4db274e66091b6364098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03559"/>
            <a:ext cx="2682839" cy="18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28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943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68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Tipe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Berdasarkan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intinya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2 </a:t>
            </a:r>
            <a:r>
              <a:rPr lang="en-US" sz="2200" dirty="0" err="1" smtClean="0">
                <a:latin typeface="Arial" charset="0"/>
                <a:cs typeface="Arial" charset="0"/>
              </a:rPr>
              <a:t>tipe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Prokariota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Eukariota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/>
            <a:endParaRPr lang="en-US" sz="18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err="1">
                <a:latin typeface="Arial" charset="0"/>
                <a:cs typeface="Arial" charset="0"/>
              </a:rPr>
              <a:t>Prokariota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tidak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memiliki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selubung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inti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sedangkan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eukariota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memiliki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inti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dengan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selubung</a:t>
            </a:r>
            <a:endParaRPr lang="id-ID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9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1221</Words>
  <Application>Microsoft Office PowerPoint</Application>
  <PresentationFormat>On-screen Show (4:3)</PresentationFormat>
  <Paragraphs>193</Paragraphs>
  <Slides>50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Apa itu sel?</vt:lpstr>
      <vt:lpstr>PowerPoint Presentation</vt:lpstr>
      <vt:lpstr>Berapa besar sel?</vt:lpstr>
      <vt:lpstr>Mikroskop diperlukan untuk dapat mengamati sel</vt:lpstr>
      <vt:lpstr>Penemu mikroskop</vt:lpstr>
      <vt:lpstr>Struktur Sel</vt:lpstr>
      <vt:lpstr>Tipe sel</vt:lpstr>
      <vt:lpstr>Sel prokariota</vt:lpstr>
      <vt:lpstr>Sel Eukariota</vt:lpstr>
      <vt:lpstr>Perbandingan antara sel prokariota dan eukariota</vt:lpstr>
      <vt:lpstr>Persamaan sel prokariota dengan eukariota </vt:lpstr>
      <vt:lpstr>Struktur Membran Sel</vt:lpstr>
      <vt:lpstr>PowerPoint Presentation</vt:lpstr>
      <vt:lpstr>Lipid bilayer</vt:lpstr>
      <vt:lpstr>Protein transmembran</vt:lpstr>
      <vt:lpstr>PowerPoint Presentation</vt:lpstr>
      <vt:lpstr>Protein Integral</vt:lpstr>
      <vt:lpstr>Glikoprotein dan glikolipida</vt:lpstr>
      <vt:lpstr>Keluar masuknya molekul ke keluar dan ke dalam sel melalui beberapa cara</vt:lpstr>
      <vt:lpstr>Difusi</vt:lpstr>
      <vt:lpstr>Difusi digambarkan dengan percobaan</vt:lpstr>
      <vt:lpstr>Difusi Terfasilitasi</vt:lpstr>
      <vt:lpstr>Osmosis</vt:lpstr>
      <vt:lpstr>PowerPoint Presentation</vt:lpstr>
      <vt:lpstr>Transpor Aktif</vt:lpstr>
      <vt:lpstr>Pompa sodium-potasium</vt:lpstr>
      <vt:lpstr>PowerPoint Presentation</vt:lpstr>
      <vt:lpstr>Eksositosis</vt:lpstr>
      <vt:lpstr>Endositosis</vt:lpstr>
      <vt:lpstr>PowerPoint Presentation</vt:lpstr>
      <vt:lpstr>Organel-organel</vt:lpstr>
      <vt:lpstr>Inti sel (nukleus)</vt:lpstr>
      <vt:lpstr>Inti sel (nukleus)</vt:lpstr>
      <vt:lpstr>Retikulum endoplasma (RE)</vt:lpstr>
      <vt:lpstr>Retikulum Endoplasma (RE)</vt:lpstr>
      <vt:lpstr>Ribosom</vt:lpstr>
      <vt:lpstr>Badan Golgi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 dibungkus oleh membran plasma</vt:lpstr>
      <vt:lpstr>Perbedaan sel hewan dan tumbuhan</vt:lpstr>
      <vt:lpstr>Perbedaan sel hewan dan tumbuhan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60</cp:revision>
  <dcterms:created xsi:type="dcterms:W3CDTF">2016-09-19T01:54:05Z</dcterms:created>
  <dcterms:modified xsi:type="dcterms:W3CDTF">2017-07-11T03:37:51Z</dcterms:modified>
</cp:coreProperties>
</file>