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31"/>
  </p:notesMasterIdLst>
  <p:sldIdLst>
    <p:sldId id="358" r:id="rId6"/>
    <p:sldId id="259" r:id="rId7"/>
    <p:sldId id="359" r:id="rId8"/>
    <p:sldId id="360" r:id="rId9"/>
    <p:sldId id="361" r:id="rId10"/>
    <p:sldId id="363" r:id="rId11"/>
    <p:sldId id="268" r:id="rId12"/>
    <p:sldId id="364" r:id="rId13"/>
    <p:sldId id="365" r:id="rId14"/>
    <p:sldId id="366" r:id="rId15"/>
    <p:sldId id="367" r:id="rId16"/>
    <p:sldId id="35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284" r:id="rId25"/>
    <p:sldId id="376" r:id="rId26"/>
    <p:sldId id="377" r:id="rId27"/>
    <p:sldId id="378" r:id="rId28"/>
    <p:sldId id="379" r:id="rId29"/>
    <p:sldId id="380" r:id="rId30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0" autoAdjust="0"/>
    <p:restoredTop sz="92821" autoAdjust="0"/>
  </p:normalViewPr>
  <p:slideViewPr>
    <p:cSldViewPr snapToGrid="0" showGuides="1">
      <p:cViewPr>
        <p:scale>
          <a:sx n="33" d="100"/>
          <a:sy n="33" d="100"/>
        </p:scale>
        <p:origin x="-1428" y="-486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pPr/>
              <a:t>2017/12/27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obesitas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E44EA-33D9-406B-AA52-45755D8D5CB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5" y="2500074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5" y="3138994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5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5" y="7191719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5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5" y="2504769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5" y="454442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5" y="5181775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5" y="581912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5" y="645647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5" y="249650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5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5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5" y="7188147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5" y="250119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5" y="454085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5" y="517820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5" y="581555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5" y="645289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5" y="249288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5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5" y="4371934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5" y="718452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5" y="313649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5" y="249757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5" y="453723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5" y="51745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5" y="581193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5" y="644927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615301" y="1614859"/>
            <a:ext cx="10148871" cy="4425419"/>
          </a:xfrm>
        </p:spPr>
        <p:txBody>
          <a:bodyPr anchor="b">
            <a:noAutofit/>
          </a:bodyPr>
          <a:lstStyle>
            <a:lvl1pPr algn="l">
              <a:lnSpc>
                <a:spcPts val="9000"/>
              </a:lnSpc>
              <a:defRPr sz="9600"/>
            </a:lvl1pPr>
          </a:lstStyle>
          <a:p>
            <a:r>
              <a:rPr lang="en-US" altLang="ja-JP" dirty="0" smtClean="0"/>
              <a:t>Presentation</a:t>
            </a:r>
            <a:br>
              <a:rPr lang="en-US" altLang="ja-JP" dirty="0" smtClean="0"/>
            </a:br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59330" y="6438650"/>
            <a:ext cx="10154009" cy="158393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6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</a:p>
          <a:p>
            <a:r>
              <a:rPr lang="en-US" dirty="0" smtClean="0"/>
              <a:t>Sub Title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5373894" y="4057331"/>
            <a:ext cx="18381176" cy="468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7101700" y="4241185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104627" y="4043341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9064710" y="3923668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18000000">
            <a:off x="10536045" y="5974127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18000000">
            <a:off x="9533119" y="5807482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8000000">
            <a:off x="8573036" y="5687809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626" y="4076045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526" y="3917331"/>
            <a:ext cx="18381176" cy="468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615301" y="6078666"/>
            <a:ext cx="10154009" cy="14399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1059" y="411896"/>
            <a:ext cx="13682707" cy="986973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6708" y="-6544794"/>
            <a:ext cx="18381176" cy="468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6592" y="-6668124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78205" y="-7183161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5715" y="-4998191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4172" y="602632"/>
            <a:ext cx="3036606" cy="547736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1059" y="1224933"/>
            <a:ext cx="13682707" cy="533920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418" y="1830849"/>
            <a:ext cx="13532348" cy="14399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8401" y="3526232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802593" y="3040398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7278" y="5235373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9667" y="7342283"/>
            <a:ext cx="5789804" cy="547736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06389" y="3630772"/>
            <a:ext cx="16428614" cy="1079953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754" y="4664268"/>
            <a:ext cx="16419249" cy="2782339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6708" y="-6544794"/>
            <a:ext cx="18381176" cy="468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6592" y="-6668124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78205" y="-7183161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5715" y="-4998191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4172" y="602632"/>
            <a:ext cx="3036606" cy="54773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8401" y="3526232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802593" y="3040398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7278" y="5235373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9667" y="7342283"/>
            <a:ext cx="5789804" cy="54773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6046" y="7806592"/>
            <a:ext cx="6765361" cy="72157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2065" y="8526561"/>
            <a:ext cx="15267022" cy="101703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1059" y="411896"/>
            <a:ext cx="13682707" cy="986973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1059" y="1224933"/>
            <a:ext cx="13682707" cy="533920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418" y="1830849"/>
            <a:ext cx="13532348" cy="14399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039187" y="3813154"/>
            <a:ext cx="12314437" cy="1329553"/>
          </a:xfrm>
        </p:spPr>
        <p:txBody>
          <a:bodyPr anchor="b">
            <a:noAutofit/>
          </a:bodyPr>
          <a:lstStyle>
            <a:lvl1pPr algn="l">
              <a:lnSpc>
                <a:spcPts val="9000"/>
              </a:lnSpc>
              <a:defRPr sz="4800" baseline="0">
                <a:latin typeface="Aleo-BoldItalic" pitchFamily="34" charset="0"/>
              </a:defRPr>
            </a:lvl1pPr>
          </a:lstStyle>
          <a:p>
            <a:r>
              <a:rPr lang="en-US" altLang="ja-JP" dirty="0" smtClean="0"/>
              <a:t>Text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039187" y="4935335"/>
            <a:ext cx="10154009" cy="56735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Text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5373894" y="4057331"/>
            <a:ext cx="18381176" cy="468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7101700" y="4241185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104627" y="4043341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9064710" y="3923668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18000000">
            <a:off x="10536045" y="5974127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18000000">
            <a:off x="9533119" y="5807482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8000000">
            <a:off x="8573036" y="5687809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626" y="4076045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526" y="3917331"/>
            <a:ext cx="18381176" cy="468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55230" y="8094579"/>
            <a:ext cx="9289838" cy="1799922"/>
          </a:xfrm>
        </p:spPr>
        <p:txBody>
          <a:bodyPr anchor="b">
            <a:normAutofit/>
          </a:bodyPr>
          <a:lstStyle>
            <a:lvl1pPr algn="r">
              <a:defRPr sz="2400">
                <a:latin typeface="+mn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2" y="0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6708" y="-6544794"/>
            <a:ext cx="18381176" cy="468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6592" y="-6668124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78205" y="-7183161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5715" y="-4998191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4172" y="602632"/>
            <a:ext cx="3036606" cy="54773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8401" y="3526232"/>
            <a:ext cx="18360127" cy="1403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802593" y="3040398"/>
            <a:ext cx="18381176" cy="21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7278" y="5235373"/>
            <a:ext cx="18336574" cy="617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9667" y="7342283"/>
            <a:ext cx="5789804" cy="54773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6046" y="7806592"/>
            <a:ext cx="6765361" cy="72157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2065" y="8526561"/>
            <a:ext cx="15267022" cy="101703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1059" y="411896"/>
            <a:ext cx="13682707" cy="986973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1059" y="1224933"/>
            <a:ext cx="13682707" cy="533920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418" y="1830849"/>
            <a:ext cx="13532348" cy="14399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  <p:sldLayoutId id="2147483811" r:id="rId54"/>
    <p:sldLayoutId id="2147483813" r:id="rId55"/>
    <p:sldLayoutId id="2147483815" r:id="rId56"/>
    <p:sldLayoutId id="2147483816" r:id="rId57"/>
    <p:sldLayoutId id="2147483817" r:id="rId5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  <p:sldLayoutId id="214748381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  <p:sldLayoutId id="2147483814" r:id="rId5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KOMUNIKASI </a:t>
            </a:r>
            <a:r>
              <a:rPr lang="en-US" sz="5400" b="1" dirty="0" smtClean="0">
                <a:solidFill>
                  <a:schemeClr val="accent1"/>
                </a:solidFill>
              </a:rPr>
              <a:t>GIZI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>
                <a:solidFill>
                  <a:srgbClr val="000000"/>
                </a:solidFill>
              </a:rPr>
              <a:t>Tantangan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Komunikasi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Risiko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</a:rPr>
              <a:t>Makanan</a:t>
            </a:r>
            <a:r>
              <a:rPr lang="en-US" sz="4400" dirty="0" smtClean="0">
                <a:solidFill>
                  <a:srgbClr val="000000"/>
                </a:solidFill>
              </a:rPr>
              <a:t> Yang </a:t>
            </a:r>
            <a:r>
              <a:rPr lang="en-US" sz="4400" dirty="0" err="1" smtClean="0">
                <a:solidFill>
                  <a:srgbClr val="000000"/>
                </a:solidFill>
              </a:rPr>
              <a:t>Efektif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02">
        <p:fade/>
      </p:transition>
    </mc:Choice>
    <mc:Fallback xmlns="">
      <p:transition spd="med" advTm="56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Ketakutan</a:t>
            </a:r>
            <a:r>
              <a:rPr lang="en-US" sz="4400" dirty="0" smtClean="0"/>
              <a:t> </a:t>
            </a:r>
            <a:r>
              <a:rPr lang="en-US" sz="4400" dirty="0" err="1" smtClean="0"/>
              <a:t>makan</a:t>
            </a:r>
            <a:r>
              <a:rPr lang="en-US" sz="4400" dirty="0" smtClean="0"/>
              <a:t> </a:t>
            </a:r>
            <a:r>
              <a:rPr lang="en-US" sz="4400" dirty="0" err="1" smtClean="0"/>
              <a:t>lanj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6389" y="3486151"/>
            <a:ext cx="16428614" cy="2057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Selama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periode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sesuai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makanan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baru-baru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ini</a:t>
            </a:r>
            <a:r>
              <a:rPr lang="en-US" sz="3200" b="1" dirty="0" smtClean="0">
                <a:solidFill>
                  <a:srgbClr val="000000"/>
                </a:solidFill>
              </a:rPr>
              <a:t>,  </a:t>
            </a:r>
            <a:r>
              <a:rPr lang="en-US" sz="3200" b="1" dirty="0" err="1" smtClean="0">
                <a:solidFill>
                  <a:srgbClr val="000000"/>
                </a:solidFill>
              </a:rPr>
              <a:t>penyakit</a:t>
            </a:r>
            <a:r>
              <a:rPr lang="en-US" sz="3200" b="1" dirty="0" smtClean="0">
                <a:solidFill>
                  <a:srgbClr val="000000"/>
                </a:solidFill>
              </a:rPr>
              <a:t> diet </a:t>
            </a:r>
            <a:r>
              <a:rPr lang="en-US" sz="3200" b="1" dirty="0" err="1" smtClean="0">
                <a:solidFill>
                  <a:srgbClr val="000000"/>
                </a:solidFill>
              </a:rPr>
              <a:t>seperti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obesitas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dan</a:t>
            </a:r>
            <a:r>
              <a:rPr lang="en-US" sz="3200" b="1" dirty="0" smtClean="0">
                <a:solidFill>
                  <a:srgbClr val="000000"/>
                </a:solidFill>
              </a:rPr>
              <a:t> diabetes </a:t>
            </a:r>
            <a:r>
              <a:rPr lang="en-US" sz="3200" b="1" dirty="0" err="1" smtClean="0">
                <a:solidFill>
                  <a:srgbClr val="000000"/>
                </a:solidFill>
              </a:rPr>
              <a:t>meningkat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secara</a:t>
            </a:r>
            <a:r>
              <a:rPr lang="en-US" sz="3200" dirty="0" smtClean="0">
                <a:solidFill>
                  <a:srgbClr val="000000"/>
                </a:solidFill>
              </a:rPr>
              <a:t> dramatis, </a:t>
            </a:r>
            <a:r>
              <a:rPr lang="en-US" sz="3200" dirty="0" err="1" smtClean="0">
                <a:solidFill>
                  <a:srgbClr val="000000"/>
                </a:solidFill>
              </a:rPr>
              <a:t>tiga</a:t>
            </a:r>
            <a:r>
              <a:rPr lang="en-US" sz="3200" dirty="0" smtClean="0">
                <a:solidFill>
                  <a:srgbClr val="000000"/>
                </a:solidFill>
              </a:rPr>
              <a:t> kali </a:t>
            </a:r>
            <a:r>
              <a:rPr lang="en-US" sz="3200" dirty="0" err="1" smtClean="0">
                <a:solidFill>
                  <a:srgbClr val="000000"/>
                </a:solidFill>
              </a:rPr>
              <a:t>lipat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Eropa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</a:rPr>
              <a:t> 2 </a:t>
            </a:r>
            <a:r>
              <a:rPr lang="en-US" sz="3200" dirty="0" err="1" smtClean="0">
                <a:solidFill>
                  <a:srgbClr val="000000"/>
                </a:solidFill>
              </a:rPr>
              <a:t>dekade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terakhir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3058776" y="3543300"/>
            <a:ext cx="228600" cy="74295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9" name="Picture 8" descr="penyebab-obesitas-pada-orang-dew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8" y="5850257"/>
            <a:ext cx="4043362" cy="406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diabe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0" y="5914231"/>
            <a:ext cx="6412354" cy="405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29" name="タイトル 1028"/>
          <p:cNvSpPr>
            <a:spLocks noGrp="1"/>
          </p:cNvSpPr>
          <p:nvPr>
            <p:ph type="title"/>
          </p:nvPr>
        </p:nvSpPr>
        <p:spPr>
          <a:xfrm>
            <a:off x="4391059" y="343907"/>
            <a:ext cx="13682707" cy="986973"/>
          </a:xfrm>
        </p:spPr>
        <p:txBody>
          <a:bodyPr/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err="1" smtClean="0"/>
              <a:t>Banyaknya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Tujuan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Komunikasi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Risiko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19076" y="2770553"/>
            <a:ext cx="1404278" cy="14039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円/楕円 19"/>
          <p:cNvSpPr/>
          <p:nvPr/>
        </p:nvSpPr>
        <p:spPr>
          <a:xfrm>
            <a:off x="10405826" y="6148550"/>
            <a:ext cx="1575968" cy="15134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円/楕円 23"/>
          <p:cNvSpPr/>
          <p:nvPr/>
        </p:nvSpPr>
        <p:spPr>
          <a:xfrm>
            <a:off x="6386251" y="5944274"/>
            <a:ext cx="1404278" cy="14039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円/楕円 27"/>
          <p:cNvSpPr/>
          <p:nvPr/>
        </p:nvSpPr>
        <p:spPr>
          <a:xfrm>
            <a:off x="10005070" y="2144030"/>
            <a:ext cx="1404278" cy="14039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円/楕円 30"/>
          <p:cNvSpPr/>
          <p:nvPr/>
        </p:nvSpPr>
        <p:spPr>
          <a:xfrm>
            <a:off x="3566189" y="4217855"/>
            <a:ext cx="1944385" cy="1943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円/楕円 33"/>
          <p:cNvSpPr/>
          <p:nvPr/>
        </p:nvSpPr>
        <p:spPr>
          <a:xfrm>
            <a:off x="11910040" y="4266885"/>
            <a:ext cx="1944385" cy="19439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3050772" y="2836181"/>
            <a:ext cx="1404278" cy="14039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円/楕円 14"/>
          <p:cNvSpPr/>
          <p:nvPr/>
        </p:nvSpPr>
        <p:spPr>
          <a:xfrm>
            <a:off x="8595409" y="4687874"/>
            <a:ext cx="314753" cy="314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直線コネクタ 41"/>
          <p:cNvCxnSpPr>
            <a:stCxn id="17" idx="5"/>
            <a:endCxn id="15" idx="2"/>
          </p:cNvCxnSpPr>
          <p:nvPr/>
        </p:nvCxnSpPr>
        <p:spPr>
          <a:xfrm>
            <a:off x="6217703" y="3968890"/>
            <a:ext cx="2377706" cy="87632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1" idx="6"/>
            <a:endCxn id="15" idx="2"/>
          </p:cNvCxnSpPr>
          <p:nvPr/>
        </p:nvCxnSpPr>
        <p:spPr>
          <a:xfrm flipV="1">
            <a:off x="5510575" y="4845212"/>
            <a:ext cx="3084835" cy="344601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24" idx="7"/>
            <a:endCxn id="15" idx="3"/>
          </p:cNvCxnSpPr>
          <p:nvPr/>
        </p:nvCxnSpPr>
        <p:spPr>
          <a:xfrm flipV="1">
            <a:off x="7584878" y="4956468"/>
            <a:ext cx="1056627" cy="1193409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20" idx="1"/>
            <a:endCxn id="15" idx="5"/>
          </p:cNvCxnSpPr>
          <p:nvPr/>
        </p:nvCxnSpPr>
        <p:spPr>
          <a:xfrm rot="16200000" flipV="1">
            <a:off x="9043481" y="4777055"/>
            <a:ext cx="1413727" cy="1772554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4" idx="2"/>
            <a:endCxn id="15" idx="6"/>
          </p:cNvCxnSpPr>
          <p:nvPr/>
        </p:nvCxnSpPr>
        <p:spPr>
          <a:xfrm flipH="1" flipV="1">
            <a:off x="8910162" y="4845213"/>
            <a:ext cx="2999878" cy="39363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28" idx="3"/>
            <a:endCxn id="15" idx="7"/>
          </p:cNvCxnSpPr>
          <p:nvPr/>
        </p:nvCxnSpPr>
        <p:spPr>
          <a:xfrm flipH="1">
            <a:off x="8864067" y="3342368"/>
            <a:ext cx="1346655" cy="139159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37" idx="2"/>
            <a:endCxn id="15" idx="6"/>
          </p:cNvCxnSpPr>
          <p:nvPr/>
        </p:nvCxnSpPr>
        <p:spPr>
          <a:xfrm flipH="1">
            <a:off x="8910163" y="3538150"/>
            <a:ext cx="4140610" cy="1307062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テキスト ボックス 1023"/>
          <p:cNvSpPr txBox="1"/>
          <p:nvPr/>
        </p:nvSpPr>
        <p:spPr>
          <a:xfrm>
            <a:off x="-534465" y="4813682"/>
            <a:ext cx="3906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0000"/>
                </a:solidFill>
              </a:rPr>
              <a:t>Sikap</a:t>
            </a:r>
            <a:r>
              <a:rPr lang="en-US" sz="3200" b="1" dirty="0" smtClean="0">
                <a:solidFill>
                  <a:srgbClr val="000000"/>
                </a:solidFill>
              </a:rPr>
              <a:t> &amp; </a:t>
            </a:r>
            <a:r>
              <a:rPr lang="en-US" sz="3200" b="1" dirty="0" err="1" smtClean="0">
                <a:solidFill>
                  <a:srgbClr val="000000"/>
                </a:solidFill>
              </a:rPr>
              <a:t>kepercayaan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0" y="2879565"/>
            <a:ext cx="5149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0000"/>
                </a:solidFill>
              </a:rPr>
              <a:t>Mempengaruhi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persepsi</a:t>
            </a:r>
            <a:r>
              <a:rPr lang="en-US" sz="3200" b="1" dirty="0" smtClean="0">
                <a:solidFill>
                  <a:srgbClr val="000000"/>
                </a:solidFill>
                <a:latin typeface="Aleo-BoldItalic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0" y="6343062"/>
            <a:ext cx="636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0000"/>
                </a:solidFill>
              </a:rPr>
              <a:t>Mempromosikan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tindakan</a:t>
            </a:r>
            <a:r>
              <a:rPr lang="en-US" sz="3200" b="1" dirty="0" smtClean="0">
                <a:solidFill>
                  <a:srgbClr val="000000"/>
                </a:solidFill>
              </a:rPr>
              <a:t> &amp; </a:t>
            </a:r>
            <a:r>
              <a:rPr lang="en-US" sz="3200" b="1" dirty="0" err="1" smtClean="0">
                <a:solidFill>
                  <a:srgbClr val="000000"/>
                </a:solidFill>
              </a:rPr>
              <a:t>mengubah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perilaku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1983243" y="6835430"/>
            <a:ext cx="5333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00"/>
                </a:solidFill>
                <a:latin typeface="Aleo-BoldItalic" pitchFamily="34" charset="0"/>
              </a:rPr>
              <a:t>Membangun</a:t>
            </a:r>
            <a:r>
              <a:rPr lang="en-US" sz="3200" b="1" dirty="0" smtClean="0">
                <a:solidFill>
                  <a:srgbClr val="000000"/>
                </a:solidFill>
                <a:latin typeface="Aleo-BoldItalic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leo-BoldItalic" pitchFamily="34" charset="0"/>
              </a:rPr>
              <a:t>Kepercayaan</a:t>
            </a:r>
            <a:r>
              <a:rPr lang="en-US" sz="3200" b="1" dirty="0" smtClean="0">
                <a:solidFill>
                  <a:srgbClr val="000000"/>
                </a:solidFill>
                <a:latin typeface="Aleo-BoldItalic" pitchFamily="34" charset="0"/>
              </a:rPr>
              <a:t> &amp; </a:t>
            </a:r>
            <a:r>
              <a:rPr lang="en-US" sz="3200" b="1" dirty="0" err="1" smtClean="0">
                <a:solidFill>
                  <a:srgbClr val="000000"/>
                </a:solidFill>
                <a:latin typeface="Aleo-BoldItalic" pitchFamily="34" charset="0"/>
              </a:rPr>
              <a:t>Konsensus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3965030" y="4845124"/>
            <a:ext cx="3751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Menciptakan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kesadaran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4584304" y="3211602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</a:rPr>
              <a:t>Ketidakpastian</a:t>
            </a:r>
            <a:endParaRPr lang="en-US" sz="36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552001" y="1974386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Mendidik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57545" y="3247698"/>
            <a:ext cx="3405352" cy="30269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33" name="Picture 32" descr="komunikasi-intern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246" y="3543301"/>
            <a:ext cx="3138195" cy="2543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0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569">
        <p14:warp dir="in"/>
      </p:transition>
    </mc:Choice>
    <mc:Fallback xmlns="">
      <p:transition spd="slow" advTm="12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93213" y="142874"/>
            <a:ext cx="17336022" cy="11140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Banyaknya</a:t>
            </a:r>
            <a:r>
              <a:rPr lang="en-US" b="1" dirty="0" smtClean="0"/>
              <a:t> </a:t>
            </a: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Komunikasi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Risiko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3300845" y="2609227"/>
            <a:ext cx="14044180" cy="122579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3200" dirty="0" err="1" smtClean="0">
                <a:solidFill>
                  <a:srgbClr val="000000"/>
                </a:solidFill>
              </a:rPr>
              <a:t>Berkomunikasi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selama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krisis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menghadirkan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tantangan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sangat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sulit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bagi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komunikator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menjaga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kepercayaan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masyarakat</a:t>
            </a:r>
            <a:endParaRPr lang="en-US" altLang="ja-JP" sz="3200" b="1" dirty="0">
              <a:solidFill>
                <a:srgbClr val="000000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/>
          </p:nvPr>
        </p:nvSpPr>
        <p:spPr>
          <a:xfrm>
            <a:off x="3300845" y="4423031"/>
            <a:ext cx="14272780" cy="192061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3200" dirty="0" err="1" smtClean="0">
                <a:solidFill>
                  <a:srgbClr val="000000"/>
                </a:solidFill>
              </a:rPr>
              <a:t>Emosi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kuat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seperti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ketakutan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kegelisahan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ketidakpercayaan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kemarahan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ketidakberdayaan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frustrasi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menjadi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hambatan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yan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serius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bagi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komunikasi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efektif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5"/>
          </p:nvPr>
        </p:nvSpPr>
        <p:spPr>
          <a:xfrm>
            <a:off x="3272271" y="7036934"/>
            <a:ext cx="14158479" cy="1992766"/>
          </a:xfrm>
          <a:solidFill>
            <a:schemeClr val="accent2"/>
          </a:solidFill>
        </p:spPr>
        <p:txBody>
          <a:bodyPr/>
          <a:lstStyle/>
          <a:p>
            <a:pPr algn="just"/>
            <a:r>
              <a:rPr kumimoji="1" lang="en-US" altLang="ja-JP" sz="3200" dirty="0" err="1" smtClean="0">
                <a:solidFill>
                  <a:srgbClr val="000000"/>
                </a:solidFill>
              </a:rPr>
              <a:t>Petunjuk</a:t>
            </a:r>
            <a:r>
              <a:rPr kumimoji="1" lang="en-US" altLang="ja-JP" sz="3200" dirty="0" smtClean="0">
                <a:solidFill>
                  <a:srgbClr val="000000"/>
                </a:solidFill>
              </a:rPr>
              <a:t> yang </a:t>
            </a:r>
            <a:r>
              <a:rPr kumimoji="1" lang="en-US" altLang="ja-JP" sz="3200" dirty="0" err="1" smtClean="0">
                <a:solidFill>
                  <a:srgbClr val="000000"/>
                </a:solidFill>
              </a:rPr>
              <a:t>dikeluarkan</a:t>
            </a:r>
            <a:r>
              <a:rPr kumimoji="1" lang="en-US" altLang="ja-JP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WHO </a:t>
            </a:r>
            <a:r>
              <a:rPr lang="en-US" sz="3200" b="1" dirty="0" err="1" smtClean="0">
                <a:solidFill>
                  <a:srgbClr val="FF0000"/>
                </a:solidFill>
              </a:rPr>
              <a:t>berhubungan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dengan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kesiapan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infrastruktur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waktu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ketersediaan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transparansi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kejujuran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hubungan</a:t>
            </a:r>
            <a:r>
              <a:rPr lang="en-US" sz="3200" b="1" dirty="0" smtClean="0">
                <a:solidFill>
                  <a:srgbClr val="FF0000"/>
                </a:solidFill>
              </a:rPr>
              <a:t> media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2657475" y="5172076"/>
            <a:ext cx="14344650" cy="2085974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en-US" sz="3200" dirty="0" err="1" smtClean="0">
                <a:solidFill>
                  <a:srgbClr val="000000"/>
                </a:solidFill>
              </a:rPr>
              <a:t>Ketidakpercayaan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komunikator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merupakan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hambatan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utama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komunikasi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efektif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742950" indent="-742950" algn="ctr"/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5712607" y="3121766"/>
            <a:ext cx="8632043" cy="764433"/>
          </a:xfrm>
        </p:spPr>
        <p:txBody>
          <a:bodyPr/>
          <a:lstStyle/>
          <a:p>
            <a:r>
              <a:rPr lang="en-US" sz="5000" b="1" dirty="0" err="1" smtClean="0">
                <a:solidFill>
                  <a:srgbClr val="000000"/>
                </a:solidFill>
              </a:rPr>
              <a:t>Kepercayaan</a:t>
            </a:r>
            <a:r>
              <a:rPr lang="en-US" sz="5000" b="1" dirty="0" smtClean="0">
                <a:solidFill>
                  <a:srgbClr val="000000"/>
                </a:solidFill>
              </a:rPr>
              <a:t>, </a:t>
            </a:r>
            <a:r>
              <a:rPr lang="en-US" sz="5000" b="1" dirty="0" err="1" smtClean="0">
                <a:solidFill>
                  <a:srgbClr val="000000"/>
                </a:solidFill>
              </a:rPr>
              <a:t>Transparansi</a:t>
            </a:r>
            <a:r>
              <a:rPr lang="en-US" sz="5000" b="1" dirty="0" smtClean="0">
                <a:solidFill>
                  <a:srgbClr val="000000"/>
                </a:solidFill>
              </a:rPr>
              <a:t> &amp; </a:t>
            </a:r>
            <a:r>
              <a:rPr lang="en-US" sz="5000" b="1" dirty="0" err="1" smtClean="0">
                <a:solidFill>
                  <a:srgbClr val="000000"/>
                </a:solidFill>
              </a:rPr>
              <a:t>Ketidakpastian</a:t>
            </a:r>
            <a:r>
              <a:rPr lang="en-US" sz="5000" b="1" dirty="0" smtClean="0">
                <a:solidFill>
                  <a:srgbClr val="000000"/>
                </a:solidFill>
              </a:rPr>
              <a:t> </a:t>
            </a:r>
            <a:r>
              <a:rPr lang="en-US" sz="5000" b="1" dirty="0" err="1" smtClean="0">
                <a:solidFill>
                  <a:srgbClr val="000000"/>
                </a:solidFill>
              </a:rPr>
              <a:t>Dalam</a:t>
            </a:r>
            <a:r>
              <a:rPr lang="en-US" sz="5000" b="1" dirty="0" smtClean="0">
                <a:solidFill>
                  <a:srgbClr val="000000"/>
                </a:solidFill>
              </a:rPr>
              <a:t> </a:t>
            </a:r>
            <a:r>
              <a:rPr lang="en-US" sz="50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5000" b="1" dirty="0" smtClean="0">
                <a:solidFill>
                  <a:srgbClr val="000000"/>
                </a:solidFill>
              </a:rPr>
              <a:t> </a:t>
            </a:r>
            <a:r>
              <a:rPr lang="en-US" sz="5000" b="1" dirty="0" err="1" smtClean="0">
                <a:solidFill>
                  <a:srgbClr val="000000"/>
                </a:solidFill>
              </a:rPr>
              <a:t>Risiko</a:t>
            </a:r>
            <a:endParaRPr lang="en-US" sz="5000" dirty="0" smtClean="0">
              <a:solidFill>
                <a:srgbClr val="000000"/>
              </a:solidFill>
            </a:endParaRPr>
          </a:p>
          <a:p>
            <a:endParaRPr kumimoji="1" lang="ja-JP" altLang="en-US" sz="6000" b="1" dirty="0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 descr="Dont-believe-hanging-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6784975"/>
            <a:ext cx="4171950" cy="312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6492389"/>
      </p:ext>
    </p:extLst>
  </p:cSld>
  <p:clrMapOvr>
    <a:masterClrMapping/>
  </p:clrMapOvr>
  <p:transition spd="slow" advTm="2735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 smtClean="0"/>
              <a:t>Faktor-faktor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err="1" smtClean="0"/>
              <a:t>Penting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err="1" smtClean="0">
                <a:solidFill>
                  <a:schemeClr val="accent1">
                    <a:lumMod val="75000"/>
                  </a:schemeClr>
                </a:solidFill>
              </a:rPr>
              <a:t>Membangun</a:t>
            </a:r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ja-JP" b="1" dirty="0" err="1" smtClean="0">
                <a:solidFill>
                  <a:schemeClr val="accent1">
                    <a:lumMod val="75000"/>
                  </a:schemeClr>
                </a:solidFill>
              </a:rPr>
              <a:t>Kepercayaan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Kepedulian</a:t>
            </a:r>
            <a:r>
              <a:rPr lang="en-US" b="1" dirty="0" smtClean="0">
                <a:solidFill>
                  <a:srgbClr val="000000"/>
                </a:solidFill>
              </a:rPr>
              <a:t> &amp; </a:t>
            </a:r>
            <a:r>
              <a:rPr lang="en-US" b="1" dirty="0" err="1" smtClean="0">
                <a:solidFill>
                  <a:srgbClr val="000000"/>
                </a:solidFill>
              </a:rPr>
              <a:t>Empati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Dedikasi</a:t>
            </a:r>
            <a:r>
              <a:rPr lang="en-US" b="1" dirty="0" smtClean="0">
                <a:solidFill>
                  <a:srgbClr val="000000"/>
                </a:solidFill>
              </a:rPr>
              <a:t> &amp; </a:t>
            </a:r>
            <a:r>
              <a:rPr lang="en-US" b="1" dirty="0" err="1" smtClean="0">
                <a:solidFill>
                  <a:srgbClr val="000000"/>
                </a:solidFill>
              </a:rPr>
              <a:t>Komitmen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Kejujuran</a:t>
            </a:r>
            <a:r>
              <a:rPr lang="en-US" b="1" dirty="0" smtClean="0">
                <a:solidFill>
                  <a:srgbClr val="000000"/>
                </a:solidFill>
              </a:rPr>
              <a:t> &amp; </a:t>
            </a:r>
            <a:r>
              <a:rPr lang="en-US" b="1" dirty="0" err="1" smtClean="0">
                <a:solidFill>
                  <a:srgbClr val="000000"/>
                </a:solidFill>
              </a:rPr>
              <a:t>Keterbukaan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Kompetensi</a:t>
            </a:r>
            <a:r>
              <a:rPr lang="en-US" b="1" dirty="0" smtClean="0">
                <a:solidFill>
                  <a:srgbClr val="000000"/>
                </a:solidFill>
              </a:rPr>
              <a:t> &amp; </a:t>
            </a:r>
            <a:r>
              <a:rPr lang="en-US" b="1" dirty="0" err="1" smtClean="0">
                <a:solidFill>
                  <a:srgbClr val="000000"/>
                </a:solidFill>
              </a:rPr>
              <a:t>Keahlian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24" name="図プレースホルダー 2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図プレースホルダー 24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pic>
        <p:nvPicPr>
          <p:cNvPr id="26" name="図プレースホルダー 25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図プレースホルダー 26"/>
          <p:cNvPicPr>
            <a:picLocks noGrp="1" noChangeAspect="1"/>
          </p:cNvPicPr>
          <p:nvPr>
            <p:ph type="pic" sz="quarter" idx="3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46885"/>
      </p:ext>
    </p:extLst>
  </p:cSld>
  <p:clrMapOvr>
    <a:masterClrMapping/>
  </p:clrMapOvr>
  <p:transition spd="slow" advTm="8811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34" y="554771"/>
            <a:ext cx="13682707" cy="98697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000000"/>
                </a:solidFill>
              </a:rPr>
              <a:t>Kepercayaan</a:t>
            </a:r>
            <a:r>
              <a:rPr lang="en-US" sz="4000" b="1" dirty="0" smtClean="0">
                <a:solidFill>
                  <a:srgbClr val="000000"/>
                </a:solidFill>
              </a:rPr>
              <a:t>, </a:t>
            </a:r>
            <a:r>
              <a:rPr lang="en-US" sz="4000" b="1" dirty="0" err="1" smtClean="0">
                <a:solidFill>
                  <a:srgbClr val="000000"/>
                </a:solidFill>
              </a:rPr>
              <a:t>Transparansi</a:t>
            </a:r>
            <a:r>
              <a:rPr lang="en-US" sz="4000" b="1" dirty="0" smtClean="0">
                <a:solidFill>
                  <a:srgbClr val="000000"/>
                </a:solidFill>
              </a:rPr>
              <a:t> &amp; </a:t>
            </a:r>
            <a:r>
              <a:rPr lang="en-US" sz="4000" b="1" dirty="0" err="1" smtClean="0">
                <a:solidFill>
                  <a:srgbClr val="000000"/>
                </a:solidFill>
              </a:rPr>
              <a:t>Ketidakpastian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Dalam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Risiko</a:t>
            </a:r>
            <a:r>
              <a:rPr lang="en-US" sz="4000" dirty="0" smtClean="0">
                <a:solidFill>
                  <a:srgbClr val="000000"/>
                </a:solidFill>
              </a:rPr>
              <a:t/>
            </a:r>
            <a:br>
              <a:rPr lang="en-US" sz="4000" dirty="0" smtClean="0">
                <a:solidFill>
                  <a:srgbClr val="000000"/>
                </a:solidFill>
              </a:rPr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4914" y="2771775"/>
            <a:ext cx="8337636" cy="7000875"/>
          </a:xfrm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Permintaan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akan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transparansi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dan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telah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berdampak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pada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bagaimana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pesan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tentang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risiko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pangan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</a:rPr>
              <a:t>dikembangkan</a:t>
            </a:r>
            <a:r>
              <a:rPr lang="en-US" sz="35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3500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500" dirty="0" err="1" smtClean="0">
                <a:solidFill>
                  <a:srgbClr val="000000"/>
                </a:solidFill>
              </a:rPr>
              <a:t>Pihak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berwenang</a:t>
            </a:r>
            <a:r>
              <a:rPr lang="en-US" sz="3500" dirty="0" smtClean="0">
                <a:solidFill>
                  <a:srgbClr val="000000"/>
                </a:solidFill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</a:rPr>
              <a:t>tidak</a:t>
            </a:r>
            <a:r>
              <a:rPr lang="en-US" sz="3500" dirty="0" smtClean="0">
                <a:solidFill>
                  <a:srgbClr val="000000"/>
                </a:solidFill>
              </a:rPr>
              <a:t>  </a:t>
            </a:r>
            <a:r>
              <a:rPr lang="en-US" sz="3500" dirty="0" err="1" smtClean="0">
                <a:solidFill>
                  <a:srgbClr val="000000"/>
                </a:solidFill>
              </a:rPr>
              <a:t>transparan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dapat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dituduh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berbohong</a:t>
            </a:r>
            <a:r>
              <a:rPr lang="en-US" sz="35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3500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78889" y="2382997"/>
            <a:ext cx="8337636" cy="6799103"/>
          </a:xfrm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500" dirty="0" err="1" smtClean="0">
                <a:solidFill>
                  <a:srgbClr val="000000"/>
                </a:solidFill>
              </a:rPr>
              <a:t>Te</a:t>
            </a:r>
            <a:r>
              <a:rPr lang="en-US" sz="3500" spc="-100" dirty="0" err="1" smtClean="0">
                <a:solidFill>
                  <a:srgbClr val="000000"/>
                </a:solidFill>
              </a:rPr>
              <a:t>rjemahan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pesan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ilmiah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harus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jelas</a:t>
            </a:r>
            <a:r>
              <a:rPr lang="en-US" sz="3500" spc="-100" dirty="0" smtClean="0">
                <a:solidFill>
                  <a:srgbClr val="000000"/>
                </a:solidFill>
              </a:rPr>
              <a:t>, </a:t>
            </a:r>
            <a:r>
              <a:rPr lang="en-US" sz="3500" spc="-100" dirty="0" err="1" smtClean="0">
                <a:solidFill>
                  <a:srgbClr val="000000"/>
                </a:solidFill>
              </a:rPr>
              <a:t>mudah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dipahami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dan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memperhatikan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kekhawatiran</a:t>
            </a:r>
            <a:r>
              <a:rPr lang="en-US" sz="3500" spc="-100" dirty="0" smtClean="0">
                <a:solidFill>
                  <a:srgbClr val="000000"/>
                </a:solidFill>
              </a:rPr>
              <a:t> </a:t>
            </a:r>
            <a:r>
              <a:rPr lang="en-US" sz="3500" spc="-100" dirty="0" err="1" smtClean="0">
                <a:solidFill>
                  <a:srgbClr val="000000"/>
                </a:solidFill>
              </a:rPr>
              <a:t>masyarakat</a:t>
            </a:r>
            <a:r>
              <a:rPr lang="en-US" sz="3500" spc="-1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3500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0000"/>
                </a:solidFill>
              </a:rPr>
              <a:t>Pendekatan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menggunakan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ekspresi</a:t>
            </a:r>
            <a:r>
              <a:rPr lang="en-US" sz="3600" b="1" dirty="0" smtClean="0">
                <a:solidFill>
                  <a:srgbClr val="FF0000"/>
                </a:solidFill>
              </a:rPr>
              <a:t> verbal   </a:t>
            </a:r>
            <a:r>
              <a:rPr lang="en-US" sz="3600" dirty="0" err="1" smtClean="0">
                <a:solidFill>
                  <a:srgbClr val="000000"/>
                </a:solidFill>
              </a:rPr>
              <a:t>pembelajaran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1029951" y="7429500"/>
            <a:ext cx="314324" cy="742950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93" y="726221"/>
            <a:ext cx="13682707" cy="986973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000000"/>
                </a:solidFill>
              </a:rPr>
              <a:t>Memilih</a:t>
            </a:r>
            <a:r>
              <a:rPr lang="en-US" sz="4800" b="1" dirty="0" smtClean="0">
                <a:solidFill>
                  <a:srgbClr val="000000"/>
                </a:solidFill>
              </a:rPr>
              <a:t> medium </a:t>
            </a:r>
            <a:r>
              <a:rPr lang="en-US" sz="48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terbaik</a:t>
            </a:r>
            <a:r>
              <a:rPr lang="en-US" sz="4800" dirty="0" smtClean="0">
                <a:solidFill>
                  <a:srgbClr val="000000"/>
                </a:solidFill>
              </a:rPr>
              <a:t/>
            </a:r>
            <a:br>
              <a:rPr lang="en-US" sz="4800" dirty="0" smtClean="0">
                <a:solidFill>
                  <a:srgbClr val="000000"/>
                </a:solidFill>
              </a:rPr>
            </a:b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92164" y="3630772"/>
            <a:ext cx="15910011" cy="354155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</a:rPr>
              <a:t>Studi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evaluasi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menunjukkan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bahwa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pengaturan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individu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kelompok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kecil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seperti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pertukaran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informasi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lokakarya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publik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adalah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tempat</a:t>
            </a:r>
            <a:r>
              <a:rPr lang="en-US" sz="3200" b="1" dirty="0" smtClean="0">
                <a:solidFill>
                  <a:srgbClr val="FF0000"/>
                </a:solidFill>
              </a:rPr>
              <a:t> yang paling </a:t>
            </a:r>
            <a:r>
              <a:rPr lang="en-US" sz="3200" b="1" dirty="0" err="1" smtClean="0">
                <a:solidFill>
                  <a:srgbClr val="FF0000"/>
                </a:solidFill>
              </a:rPr>
              <a:t>efektif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untuk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mengkomunikasikan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faktor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kepercayaan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komunikasi-inter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" y="6372224"/>
            <a:ext cx="4229317" cy="342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線コネクタ 50"/>
          <p:cNvCxnSpPr>
            <a:stCxn id="13" idx="0"/>
          </p:cNvCxnSpPr>
          <p:nvPr/>
        </p:nvCxnSpPr>
        <p:spPr>
          <a:xfrm rot="16200000" flipV="1">
            <a:off x="7737561" y="2892339"/>
            <a:ext cx="856420" cy="1015342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27"/>
          <p:cNvSpPr/>
          <p:nvPr/>
        </p:nvSpPr>
        <p:spPr>
          <a:xfrm>
            <a:off x="7499995" y="2296430"/>
            <a:ext cx="1404278" cy="14039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31" name="テキスト プレースホルダー 1030"/>
          <p:cNvSpPr>
            <a:spLocks noGrp="1"/>
          </p:cNvSpPr>
          <p:nvPr>
            <p:ph type="body" sz="quarter" idx="15"/>
          </p:nvPr>
        </p:nvSpPr>
        <p:spPr>
          <a:xfrm>
            <a:off x="1284621" y="7892317"/>
            <a:ext cx="4744703" cy="72157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FFFCEF"/>
                </a:solidFill>
              </a:rPr>
              <a:t>Penegertian</a:t>
            </a:r>
            <a:r>
              <a:rPr lang="en-US" b="1" dirty="0" smtClean="0">
                <a:solidFill>
                  <a:srgbClr val="FFFCEF"/>
                </a:solidFill>
              </a:rPr>
              <a:t> </a:t>
            </a:r>
            <a:endParaRPr lang="en-US" b="1" dirty="0">
              <a:solidFill>
                <a:srgbClr val="FFFCEF"/>
              </a:solidFill>
            </a:endParaRPr>
          </a:p>
        </p:txBody>
      </p:sp>
      <p:sp>
        <p:nvSpPr>
          <p:cNvPr id="1029" name="タイトル 10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solidFill>
                  <a:srgbClr val="000000"/>
                </a:solidFill>
              </a:rPr>
              <a:t>Karakteristik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Penerima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Pesan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Risiko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グループ化 15"/>
          <p:cNvGrpSpPr/>
          <p:nvPr/>
        </p:nvGrpSpPr>
        <p:grpSpPr>
          <a:xfrm>
            <a:off x="5019076" y="2770553"/>
            <a:ext cx="1404278" cy="1403939"/>
            <a:chOff x="4102646" y="3847356"/>
            <a:chExt cx="1944216" cy="1944216"/>
          </a:xfrm>
          <a:solidFill>
            <a:schemeClr val="accent1">
              <a:lumMod val="75000"/>
            </a:schemeClr>
          </a:solidFill>
        </p:grpSpPr>
        <p:sp>
          <p:nvSpPr>
            <p:cNvPr id="17" name="円/楕円 16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4101" y="4338811"/>
              <a:ext cx="961306" cy="961306"/>
            </a:xfrm>
            <a:prstGeom prst="rect">
              <a:avLst/>
            </a:prstGeom>
            <a:grpFill/>
            <a:extLst/>
          </p:spPr>
        </p:pic>
      </p:grpSp>
      <p:grpSp>
        <p:nvGrpSpPr>
          <p:cNvPr id="5" name="グループ化 18"/>
          <p:cNvGrpSpPr/>
          <p:nvPr/>
        </p:nvGrpSpPr>
        <p:grpSpPr>
          <a:xfrm>
            <a:off x="10311231" y="5797600"/>
            <a:ext cx="1944385" cy="1943916"/>
            <a:chOff x="4102646" y="3847356"/>
            <a:chExt cx="1944216" cy="1944216"/>
          </a:xfrm>
          <a:solidFill>
            <a:schemeClr val="accent3"/>
          </a:solidFill>
        </p:grpSpPr>
        <p:sp>
          <p:nvSpPr>
            <p:cNvPr id="20" name="円/楕円 19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4101" y="4338811"/>
              <a:ext cx="961306" cy="961306"/>
            </a:xfrm>
            <a:prstGeom prst="rect">
              <a:avLst/>
            </a:prstGeom>
            <a:grpFill/>
            <a:extLst/>
          </p:spPr>
        </p:pic>
      </p:grpSp>
      <p:grpSp>
        <p:nvGrpSpPr>
          <p:cNvPr id="6" name="グループ化 22"/>
          <p:cNvGrpSpPr/>
          <p:nvPr/>
        </p:nvGrpSpPr>
        <p:grpSpPr>
          <a:xfrm>
            <a:off x="6386251" y="5944274"/>
            <a:ext cx="1404278" cy="1403939"/>
            <a:chOff x="4102646" y="3847356"/>
            <a:chExt cx="1944216" cy="19442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円/楕円 23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4101" y="4338811"/>
              <a:ext cx="961306" cy="961306"/>
            </a:xfrm>
            <a:prstGeom prst="rect">
              <a:avLst/>
            </a:prstGeom>
            <a:grpFill/>
            <a:extLst/>
          </p:spPr>
        </p:pic>
      </p:grpSp>
      <p:grpSp>
        <p:nvGrpSpPr>
          <p:cNvPr id="7" name="グループ化 26"/>
          <p:cNvGrpSpPr/>
          <p:nvPr/>
        </p:nvGrpSpPr>
        <p:grpSpPr>
          <a:xfrm>
            <a:off x="10005070" y="2144030"/>
            <a:ext cx="1404278" cy="1403939"/>
            <a:chOff x="4102646" y="3847356"/>
            <a:chExt cx="1944216" cy="1944216"/>
          </a:xfrm>
          <a:solidFill>
            <a:schemeClr val="accent3">
              <a:lumMod val="75000"/>
            </a:schemeClr>
          </a:solidFill>
        </p:grpSpPr>
        <p:sp>
          <p:nvSpPr>
            <p:cNvPr id="28" name="円/楕円 27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4101" y="4338811"/>
              <a:ext cx="961306" cy="961306"/>
            </a:xfrm>
            <a:prstGeom prst="rect">
              <a:avLst/>
            </a:prstGeom>
            <a:grpFill/>
            <a:extLst/>
          </p:spPr>
        </p:pic>
      </p:grpSp>
      <p:grpSp>
        <p:nvGrpSpPr>
          <p:cNvPr id="8" name="グループ化 29"/>
          <p:cNvGrpSpPr/>
          <p:nvPr/>
        </p:nvGrpSpPr>
        <p:grpSpPr>
          <a:xfrm>
            <a:off x="3566189" y="4217855"/>
            <a:ext cx="1944385" cy="1943916"/>
            <a:chOff x="4102646" y="3847356"/>
            <a:chExt cx="1944216" cy="1944216"/>
          </a:xfrm>
          <a:solidFill>
            <a:schemeClr val="accent2"/>
          </a:solidFill>
        </p:grpSpPr>
        <p:sp>
          <p:nvSpPr>
            <p:cNvPr id="31" name="円/楕円 30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4101" y="4338811"/>
              <a:ext cx="961306" cy="961306"/>
            </a:xfrm>
            <a:prstGeom prst="rect">
              <a:avLst/>
            </a:prstGeom>
            <a:grpFill/>
            <a:extLst/>
          </p:spPr>
        </p:pic>
      </p:grpSp>
      <p:grpSp>
        <p:nvGrpSpPr>
          <p:cNvPr id="9" name="グループ化 32"/>
          <p:cNvGrpSpPr/>
          <p:nvPr/>
        </p:nvGrpSpPr>
        <p:grpSpPr>
          <a:xfrm>
            <a:off x="11910040" y="4266885"/>
            <a:ext cx="1944385" cy="1943916"/>
            <a:chOff x="4102646" y="3847356"/>
            <a:chExt cx="1944216" cy="194421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4" name="円/楕円 33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4101" y="4338811"/>
              <a:ext cx="961306" cy="961306"/>
            </a:xfrm>
            <a:prstGeom prst="rect">
              <a:avLst/>
            </a:prstGeom>
            <a:grpFill/>
            <a:extLst/>
          </p:spPr>
        </p:pic>
      </p:grpSp>
      <p:grpSp>
        <p:nvGrpSpPr>
          <p:cNvPr id="10" name="グループ化 35"/>
          <p:cNvGrpSpPr/>
          <p:nvPr/>
        </p:nvGrpSpPr>
        <p:grpSpPr>
          <a:xfrm>
            <a:off x="13050772" y="2836181"/>
            <a:ext cx="1404278" cy="1403939"/>
            <a:chOff x="4102646" y="3847356"/>
            <a:chExt cx="1944216" cy="1944216"/>
          </a:xfrm>
          <a:solidFill>
            <a:schemeClr val="accent4"/>
          </a:solidFill>
        </p:grpSpPr>
        <p:sp>
          <p:nvSpPr>
            <p:cNvPr id="37" name="円/楕円 36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4101" y="4338811"/>
              <a:ext cx="961306" cy="961306"/>
            </a:xfrm>
            <a:prstGeom prst="rect">
              <a:avLst/>
            </a:prstGeom>
            <a:grpFill/>
            <a:extLst/>
          </p:spPr>
        </p:pic>
      </p:grpSp>
      <p:sp>
        <p:nvSpPr>
          <p:cNvPr id="15" name="円/楕円 14"/>
          <p:cNvSpPr/>
          <p:nvPr/>
        </p:nvSpPr>
        <p:spPr>
          <a:xfrm>
            <a:off x="8595409" y="4687874"/>
            <a:ext cx="314753" cy="314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直線コネクタ 41"/>
          <p:cNvCxnSpPr>
            <a:stCxn id="17" idx="5"/>
            <a:endCxn id="15" idx="2"/>
          </p:cNvCxnSpPr>
          <p:nvPr/>
        </p:nvCxnSpPr>
        <p:spPr>
          <a:xfrm>
            <a:off x="6217703" y="3968890"/>
            <a:ext cx="2377706" cy="87632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1" idx="6"/>
            <a:endCxn id="15" idx="2"/>
          </p:cNvCxnSpPr>
          <p:nvPr/>
        </p:nvCxnSpPr>
        <p:spPr>
          <a:xfrm flipV="1">
            <a:off x="5510575" y="4845212"/>
            <a:ext cx="3084835" cy="344601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24" idx="7"/>
            <a:endCxn id="15" idx="3"/>
          </p:cNvCxnSpPr>
          <p:nvPr/>
        </p:nvCxnSpPr>
        <p:spPr>
          <a:xfrm flipV="1">
            <a:off x="7584878" y="4956468"/>
            <a:ext cx="1056627" cy="1193409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20" idx="1"/>
            <a:endCxn id="15" idx="5"/>
          </p:cNvCxnSpPr>
          <p:nvPr/>
        </p:nvCxnSpPr>
        <p:spPr>
          <a:xfrm flipH="1" flipV="1">
            <a:off x="8864067" y="4956468"/>
            <a:ext cx="1731912" cy="112581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4" idx="2"/>
            <a:endCxn id="15" idx="6"/>
          </p:cNvCxnSpPr>
          <p:nvPr/>
        </p:nvCxnSpPr>
        <p:spPr>
          <a:xfrm flipH="1" flipV="1">
            <a:off x="8910162" y="4845213"/>
            <a:ext cx="2999878" cy="39363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28" idx="3"/>
            <a:endCxn id="15" idx="7"/>
          </p:cNvCxnSpPr>
          <p:nvPr/>
        </p:nvCxnSpPr>
        <p:spPr>
          <a:xfrm flipH="1">
            <a:off x="8864067" y="3342368"/>
            <a:ext cx="1346655" cy="139159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37" idx="2"/>
            <a:endCxn id="15" idx="6"/>
          </p:cNvCxnSpPr>
          <p:nvPr/>
        </p:nvCxnSpPr>
        <p:spPr>
          <a:xfrm flipH="1">
            <a:off x="8910163" y="3538150"/>
            <a:ext cx="4140610" cy="1307062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テキスト ボックス 1023"/>
          <p:cNvSpPr txBox="1"/>
          <p:nvPr/>
        </p:nvSpPr>
        <p:spPr>
          <a:xfrm>
            <a:off x="571500" y="4845213"/>
            <a:ext cx="2883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0000"/>
                </a:solidFill>
              </a:rPr>
              <a:t>Sikap</a:t>
            </a:r>
            <a:r>
              <a:rPr lang="en-US" sz="3200" b="1" dirty="0" smtClean="0">
                <a:solidFill>
                  <a:srgbClr val="000000"/>
                </a:solidFill>
              </a:rPr>
              <a:t> &amp; </a:t>
            </a:r>
            <a:r>
              <a:rPr lang="en-US" sz="3200" b="1" dirty="0" err="1" smtClean="0">
                <a:solidFill>
                  <a:srgbClr val="000000"/>
                </a:solidFill>
              </a:rPr>
              <a:t>kepercayaan</a:t>
            </a:r>
            <a:endParaRPr lang="en-US" sz="3200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00025" y="3074662"/>
            <a:ext cx="458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0000"/>
                </a:solidFill>
              </a:rPr>
              <a:t>Pengalaman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masa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lalu</a:t>
            </a:r>
            <a:endParaRPr lang="en-US" sz="3200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170412" y="6353901"/>
            <a:ext cx="1146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eo-BoldItalic" pitchFamily="34" charset="0"/>
              </a:rPr>
              <a:t>Adjust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leo-BoldItalic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2338955" y="6789119"/>
            <a:ext cx="3962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Faktor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kepribadian</a:t>
            </a:r>
            <a:endParaRPr lang="en-US" sz="3200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07400" y="4956468"/>
            <a:ext cx="450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Faktor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sosio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demografi</a:t>
            </a:r>
            <a:endParaRPr lang="en-US" sz="3200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4584304" y="2811552"/>
            <a:ext cx="3703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Variabel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psikologis</a:t>
            </a:r>
            <a:endParaRPr lang="en-US" sz="3200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463320" y="2061095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Persepsi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kerentanan</a:t>
            </a:r>
            <a:endParaRPr lang="en-US" sz="3200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grpSp>
        <p:nvGrpSpPr>
          <p:cNvPr id="11" name="グループ化 13"/>
          <p:cNvGrpSpPr/>
          <p:nvPr/>
        </p:nvGrpSpPr>
        <p:grpSpPr>
          <a:xfrm>
            <a:off x="7386824" y="2335396"/>
            <a:ext cx="2573235" cy="4065440"/>
            <a:chOff x="4102646" y="2719176"/>
            <a:chExt cx="1944216" cy="3072396"/>
          </a:xfrm>
        </p:grpSpPr>
        <p:sp>
          <p:nvSpPr>
            <p:cNvPr id="13" name="円/楕円 12"/>
            <p:cNvSpPr/>
            <p:nvPr/>
          </p:nvSpPr>
          <p:spPr>
            <a:xfrm>
              <a:off x="4102646" y="3847356"/>
              <a:ext cx="1944216" cy="19442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Jun\Desktop\typicons\png\lightbulb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302" y="2719176"/>
              <a:ext cx="961306" cy="96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テキスト ボックス 70"/>
          <p:cNvSpPr txBox="1"/>
          <p:nvPr/>
        </p:nvSpPr>
        <p:spPr>
          <a:xfrm>
            <a:off x="5214920" y="1870595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Aleo-BoldItalic" pitchFamily="34" charset="0"/>
              </a:rPr>
              <a:t>Pengetahuan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59" name="テキスト ボックス 65"/>
          <p:cNvSpPr txBox="1"/>
          <p:nvPr/>
        </p:nvSpPr>
        <p:spPr>
          <a:xfrm>
            <a:off x="4138814" y="6503662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0000"/>
                </a:solidFill>
                <a:latin typeface="Aleo-BoldItalic" pitchFamily="34" charset="0"/>
              </a:rPr>
              <a:t>Harga</a:t>
            </a:r>
            <a:r>
              <a:rPr lang="en-US" sz="3200" b="1" dirty="0" smtClean="0">
                <a:solidFill>
                  <a:srgbClr val="000000"/>
                </a:solidFill>
                <a:latin typeface="Aleo-BoldItalic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leo-BoldItalic" pitchFamily="34" charset="0"/>
              </a:rPr>
              <a:t>diri</a:t>
            </a:r>
            <a:endParaRPr lang="en-US" sz="3200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1032" name="テキスト プレースホルダー 1031"/>
          <p:cNvSpPr>
            <a:spLocks noGrp="1"/>
          </p:cNvSpPr>
          <p:nvPr>
            <p:ph type="body" sz="quarter" idx="21"/>
          </p:nvPr>
        </p:nvSpPr>
        <p:spPr>
          <a:xfrm>
            <a:off x="1252065" y="8526561"/>
            <a:ext cx="15267022" cy="13603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Karakteristik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individu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mempengaruhi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bagaimana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menerima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bertindak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berdasarkan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informasi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569">
        <p14:warp dir="in"/>
      </p:transition>
    </mc:Choice>
    <mc:Fallback xmlns="">
      <p:transition spd="slow" advTm="12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p" animBg="1"/>
      <p:bldP spid="1024" grpId="0"/>
      <p:bldP spid="66" grpId="0"/>
      <p:bldP spid="67" grpId="0"/>
      <p:bldP spid="68" grpId="0"/>
      <p:bldP spid="69" grpId="0"/>
      <p:bldP spid="70" grpId="0"/>
      <p:bldP spid="71" grpId="0"/>
      <p:bldP spid="58" grpId="0"/>
      <p:bldP spid="59" grpId="0"/>
      <p:bldP spid="103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93" y="869096"/>
            <a:ext cx="13682707" cy="98697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Pengalaman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sebelumnya</a:t>
            </a:r>
            <a:r>
              <a:rPr lang="en-US" sz="4400" b="1" dirty="0" smtClean="0">
                <a:solidFill>
                  <a:srgbClr val="000000"/>
                </a:solidFill>
              </a:rPr>
              <a:t>, </a:t>
            </a:r>
            <a:r>
              <a:rPr lang="en-US" sz="4400" b="1" dirty="0" err="1" smtClean="0">
                <a:solidFill>
                  <a:srgbClr val="000000"/>
                </a:solidFill>
              </a:rPr>
              <a:t>Pengetahuan</a:t>
            </a:r>
            <a:r>
              <a:rPr lang="en-US" sz="4400" b="1" dirty="0" smtClean="0">
                <a:solidFill>
                  <a:srgbClr val="000000"/>
                </a:solidFill>
              </a:rPr>
              <a:t>,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Sikap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Kepercayaan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ada</a:t>
            </a: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800" dirty="0" smtClean="0">
                <a:solidFill>
                  <a:srgbClr val="000000"/>
                </a:solidFill>
              </a:rPr>
              <a:t/>
            </a:r>
            <a:br>
              <a:rPr lang="en-US" sz="4800" dirty="0" smtClean="0">
                <a:solidFill>
                  <a:srgbClr val="000000"/>
                </a:solidFill>
              </a:rPr>
            </a:b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92164" y="2600325"/>
            <a:ext cx="15910011" cy="55435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0000"/>
                </a:solidFill>
              </a:rPr>
              <a:t>Jika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seseorang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telah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mengalami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akibat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dari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suatu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risiko</a:t>
            </a:r>
            <a:r>
              <a:rPr lang="en-US" sz="3200" b="1" dirty="0" smtClean="0">
                <a:solidFill>
                  <a:srgbClr val="000000"/>
                </a:solidFill>
              </a:rPr>
              <a:t> (ex: </a:t>
            </a:r>
            <a:r>
              <a:rPr lang="en-US" sz="3200" b="1" dirty="0" err="1" smtClean="0">
                <a:solidFill>
                  <a:srgbClr val="000000"/>
                </a:solidFill>
              </a:rPr>
              <a:t>keracunan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makanan</a:t>
            </a:r>
            <a:r>
              <a:rPr lang="en-US" sz="3200" b="1" dirty="0" smtClean="0">
                <a:solidFill>
                  <a:srgbClr val="000000"/>
                </a:solidFill>
              </a:rPr>
              <a:t>), </a:t>
            </a:r>
            <a:r>
              <a:rPr lang="en-US" sz="3200" b="1" dirty="0" err="1" smtClean="0">
                <a:solidFill>
                  <a:srgbClr val="000000"/>
                </a:solidFill>
              </a:rPr>
              <a:t>faktor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ini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jelas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meningkatkan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relevansi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pribadinya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Sebaliknya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sejauh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mana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seorang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individu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mengetahui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tentang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topik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atau</a:t>
            </a:r>
            <a:r>
              <a:rPr lang="en-US" sz="3200" b="1" dirty="0" smtClean="0">
                <a:solidFill>
                  <a:srgbClr val="000000"/>
                </a:solidFill>
              </a:rPr>
              <a:t> familiar </a:t>
            </a:r>
            <a:r>
              <a:rPr lang="en-US" sz="3200" b="1" dirty="0" err="1" smtClean="0">
                <a:solidFill>
                  <a:srgbClr val="000000"/>
                </a:solidFill>
              </a:rPr>
              <a:t>dengan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hal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itu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dapat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menyebabkan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terlalu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percaya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diri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atau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berpuas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diri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93" y="428625"/>
            <a:ext cx="13682707" cy="986973"/>
          </a:xfrm>
        </p:spPr>
        <p:txBody>
          <a:bodyPr/>
          <a:lstStyle/>
          <a:p>
            <a:r>
              <a:rPr lang="en-US" sz="4400" b="1" dirty="0" err="1" smtClean="0"/>
              <a:t>Faktor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Sosial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Demografi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35215" y="3429000"/>
            <a:ext cx="12166686" cy="485775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F</a:t>
            </a:r>
            <a:r>
              <a:rPr lang="en-US" sz="3200" b="1" dirty="0" err="1" smtClean="0">
                <a:solidFill>
                  <a:schemeClr val="bg1"/>
                </a:solidFill>
              </a:rPr>
              <a:t>aktor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sosial-demografi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seperti</a:t>
            </a:r>
            <a:r>
              <a:rPr lang="en-US" sz="3200" b="1" dirty="0" smtClean="0">
                <a:solidFill>
                  <a:schemeClr val="bg1"/>
                </a:solidFill>
              </a:rPr>
              <a:t> :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chemeClr val="bg1"/>
                </a:solidFill>
              </a:rPr>
              <a:t>Usia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chemeClr val="bg1"/>
                </a:solidFill>
              </a:rPr>
              <a:t>Jenis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kelamin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</a:rPr>
              <a:t>Status </a:t>
            </a:r>
            <a:r>
              <a:rPr lang="en-US" sz="3200" b="1" dirty="0" err="1" smtClean="0">
                <a:solidFill>
                  <a:schemeClr val="bg1"/>
                </a:solidFill>
              </a:rPr>
              <a:t>sosial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ekonomi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chemeClr val="bg1"/>
                </a:solidFill>
              </a:rPr>
              <a:t>Kepercayaan</a:t>
            </a:r>
            <a:r>
              <a:rPr lang="en-US" sz="3200" b="1" dirty="0" smtClean="0">
                <a:solidFill>
                  <a:schemeClr val="bg1"/>
                </a:solidFill>
              </a:rPr>
              <a:t> agama 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chemeClr val="bg1"/>
                </a:solidFill>
              </a:rPr>
              <a:t>Pandangan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dunia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200900" y="3686175"/>
            <a:ext cx="942975" cy="3371850"/>
          </a:xfrm>
          <a:prstGeom prst="rightBrac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72550" y="4400550"/>
            <a:ext cx="5029200" cy="27146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juga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tampak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penting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persepsi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risiko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1714500" y="4772026"/>
            <a:ext cx="14344650" cy="4857750"/>
          </a:xfrm>
        </p:spPr>
        <p:txBody>
          <a:bodyPr>
            <a:normAutofit/>
          </a:bodyPr>
          <a:lstStyle/>
          <a:p>
            <a:pPr marL="742950" indent="-74295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0000"/>
                </a:solidFill>
              </a:rPr>
              <a:t>Kronologi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ketakutan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makanan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dikombinasikan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dengan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penyakit</a:t>
            </a:r>
            <a:r>
              <a:rPr lang="en-US" sz="3600" dirty="0" smtClean="0">
                <a:solidFill>
                  <a:srgbClr val="000000"/>
                </a:solidFill>
              </a:rPr>
              <a:t> yang </a:t>
            </a:r>
            <a:r>
              <a:rPr lang="en-US" sz="3600" dirty="0" err="1" smtClean="0">
                <a:solidFill>
                  <a:srgbClr val="000000"/>
                </a:solidFill>
              </a:rPr>
              <a:t>berhubungan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dengan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gaya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hidup</a:t>
            </a:r>
            <a:r>
              <a:rPr lang="en-US" sz="3600" dirty="0" smtClean="0">
                <a:solidFill>
                  <a:srgbClr val="000000"/>
                </a:solidFill>
              </a:rPr>
              <a:t> yang </a:t>
            </a:r>
            <a:r>
              <a:rPr lang="en-US" sz="3600" dirty="0" err="1" smtClean="0">
                <a:solidFill>
                  <a:srgbClr val="000000"/>
                </a:solidFill>
              </a:rPr>
              <a:t>tidak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terkendali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</a:p>
          <a:p>
            <a:pPr marL="742950" indent="-742950" algn="just">
              <a:buFont typeface="Wingdings" pitchFamily="2" charset="2"/>
              <a:buChar char="Ø"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sz="6000" b="1" dirty="0" err="1" smtClean="0">
                <a:solidFill>
                  <a:srgbClr val="000000"/>
                </a:solidFill>
              </a:rPr>
              <a:t>Pendahuluan</a:t>
            </a:r>
            <a:endParaRPr kumimoji="1" lang="ja-JP" altLang="en-US" sz="6000" b="1" dirty="0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Up Arrow 16"/>
          <p:cNvSpPr/>
          <p:nvPr/>
        </p:nvSpPr>
        <p:spPr bwMode="auto">
          <a:xfrm>
            <a:off x="14001751" y="4914900"/>
            <a:ext cx="285749" cy="742951"/>
          </a:xfrm>
          <a:prstGeom prst="upArrow">
            <a:avLst/>
          </a:pr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/>
          </a:p>
        </p:txBody>
      </p:sp>
      <p:pic>
        <p:nvPicPr>
          <p:cNvPr id="7" name="Picture 6" descr="penyebab-obesitas-pada-orang-dewa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94" y="6639634"/>
            <a:ext cx="3190054" cy="3206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535917" y="7630510"/>
            <a:ext cx="9017876" cy="132430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742950" algn="ctr"/>
            <a:r>
              <a:rPr kumimoji="1" lang="en-US" altLang="ja-JP" sz="4000" b="1" dirty="0" smtClean="0">
                <a:solidFill>
                  <a:srgbClr val="000000"/>
                </a:solidFill>
              </a:rPr>
              <a:t>Yang </a:t>
            </a:r>
            <a:r>
              <a:rPr lang="en-US" sz="4000" b="1" dirty="0" err="1" smtClean="0">
                <a:solidFill>
                  <a:srgbClr val="000000"/>
                </a:solidFill>
              </a:rPr>
              <a:t>fokus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pada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risiko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makanan</a:t>
            </a:r>
            <a:r>
              <a:rPr lang="en-US" sz="4000" b="1" dirty="0" smtClean="0">
                <a:solidFill>
                  <a:srgbClr val="000000"/>
                </a:solidFill>
              </a:rPr>
              <a:t> yang </a:t>
            </a:r>
            <a:r>
              <a:rPr lang="en-US" sz="4000" b="1" dirty="0" err="1" smtClean="0">
                <a:solidFill>
                  <a:srgbClr val="000000"/>
                </a:solidFill>
              </a:rPr>
              <a:t>efektif</a:t>
            </a:r>
            <a:r>
              <a:rPr kumimoji="1" lang="en-US" sz="40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6053959" y="8040414"/>
            <a:ext cx="1072055" cy="725214"/>
          </a:xfrm>
          <a:prstGeom prst="rightArrow">
            <a:avLst/>
          </a:pr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166492389"/>
      </p:ext>
    </p:extLst>
  </p:cSld>
  <p:clrMapOvr>
    <a:masterClrMapping/>
  </p:clrMapOvr>
  <p:transition spd="slow" advTm="2735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Demografi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3300846" y="3398470"/>
            <a:ext cx="13044054" cy="1225797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</a:rPr>
              <a:t>Individualists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takut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faktor-faktor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mungkin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mengganggu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kebebasan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individu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mereka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4"/>
          </p:nvPr>
        </p:nvSpPr>
        <p:spPr>
          <a:xfrm>
            <a:off x="3300846" y="5040825"/>
            <a:ext cx="14558529" cy="1960050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</a:rPr>
              <a:t>Egalitarian </a:t>
            </a:r>
            <a:r>
              <a:rPr lang="en-US" sz="3200" dirty="0" err="1" smtClean="0">
                <a:solidFill>
                  <a:srgbClr val="000000"/>
                </a:solidFill>
              </a:rPr>
              <a:t>cenderung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tidak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mempercayai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ahli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&amp; </a:t>
            </a:r>
            <a:r>
              <a:rPr lang="en-US" sz="3200" dirty="0" err="1" smtClean="0">
                <a:solidFill>
                  <a:srgbClr val="000000"/>
                </a:solidFill>
              </a:rPr>
              <a:t>menerima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selama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keputusan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mengenai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semacam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itu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dibenarkan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oleh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para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ahli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5"/>
          </p:nvPr>
        </p:nvSpPr>
        <p:spPr>
          <a:xfrm>
            <a:off x="3272270" y="6768903"/>
            <a:ext cx="13072629" cy="1975047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Fatalis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cukup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acuh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tak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acuh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</a:rPr>
              <a:t>mereka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mencoba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untuk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tidak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mengetahui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khawatir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tentang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situasi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mereka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pikir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mereka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tidak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bisa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berubah</a:t>
            </a:r>
            <a:r>
              <a:rPr lang="en-US" sz="3200" dirty="0" smtClean="0">
                <a:solidFill>
                  <a:srgbClr val="000000"/>
                </a:solidFill>
              </a:rPr>
              <a:t>).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4899" y="1800224"/>
            <a:ext cx="785812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Beberapa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variasi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persepsi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risiko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60774"/>
      </p:ext>
    </p:extLst>
  </p:cSld>
  <p:clrMapOvr>
    <a:masterClrMapping/>
  </p:clrMapOvr>
  <p:transition spd="slow" advTm="4568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93" y="526196"/>
            <a:ext cx="13682707" cy="986973"/>
          </a:xfrm>
        </p:spPr>
        <p:txBody>
          <a:bodyPr/>
          <a:lstStyle/>
          <a:p>
            <a:r>
              <a:rPr lang="en-US" sz="4400" b="1" dirty="0" err="1" smtClean="0"/>
              <a:t>Faktor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Psikologi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92164" y="2600325"/>
            <a:ext cx="15910011" cy="55435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000000"/>
                </a:solidFill>
              </a:rPr>
              <a:t>Dari </a:t>
            </a:r>
            <a:r>
              <a:rPr lang="en-US" sz="3200" b="1" dirty="0" err="1" smtClean="0">
                <a:solidFill>
                  <a:srgbClr val="000000"/>
                </a:solidFill>
              </a:rPr>
              <a:t>perspektif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psikologis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individu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menggunakan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berbagai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strategi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penanggulangan</a:t>
            </a:r>
            <a:r>
              <a:rPr lang="en-US" sz="3200" b="1" dirty="0" smtClean="0">
                <a:solidFill>
                  <a:srgbClr val="000000"/>
                </a:solidFill>
              </a:rPr>
              <a:t> mental </a:t>
            </a:r>
            <a:r>
              <a:rPr lang="en-US" sz="3200" b="1" dirty="0" err="1" smtClean="0">
                <a:solidFill>
                  <a:srgbClr val="000000"/>
                </a:solidFill>
              </a:rPr>
              <a:t>untuk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memproses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informasi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risiko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kompleks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sz="32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0000"/>
                </a:solidFill>
              </a:rPr>
              <a:t>Proses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kognitif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untuk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membuat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penilaian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cepat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sering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dikenal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sebagai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heuristik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Psikologi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3300846" y="3398470"/>
            <a:ext cx="13044054" cy="1225797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</a:rPr>
              <a:t>'</a:t>
            </a:r>
            <a:r>
              <a:rPr lang="en-US" sz="3200" b="1" dirty="0" err="1" smtClean="0">
                <a:solidFill>
                  <a:srgbClr val="000000"/>
                </a:solidFill>
              </a:rPr>
              <a:t>Ketersediaan</a:t>
            </a:r>
            <a:r>
              <a:rPr lang="en-US" sz="3200" b="1" dirty="0" smtClean="0">
                <a:solidFill>
                  <a:srgbClr val="000000"/>
                </a:solidFill>
              </a:rPr>
              <a:t>' </a:t>
            </a:r>
            <a:r>
              <a:rPr lang="en-US" sz="3200" dirty="0" err="1" smtClean="0">
                <a:solidFill>
                  <a:srgbClr val="000000"/>
                </a:solidFill>
              </a:rPr>
              <a:t>berarti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bahwa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seseorang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mungkin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pernah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mengalami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efek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risiko</a:t>
            </a:r>
            <a:r>
              <a:rPr lang="en-US" sz="3200" dirty="0" smtClean="0">
                <a:solidFill>
                  <a:srgbClr val="000000"/>
                </a:solidFill>
              </a:rPr>
              <a:t>, Ex : </a:t>
            </a:r>
            <a:r>
              <a:rPr lang="en-US" sz="3200" dirty="0" err="1" smtClean="0">
                <a:solidFill>
                  <a:srgbClr val="000000"/>
                </a:solidFill>
              </a:rPr>
              <a:t>Terpapar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gambar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televisi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4"/>
          </p:nvPr>
        </p:nvSpPr>
        <p:spPr>
          <a:xfrm>
            <a:off x="3300846" y="5526600"/>
            <a:ext cx="14558529" cy="1960050"/>
          </a:xfrm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</a:rPr>
              <a:t>'Anchoring'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mengacu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persepsi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perkiraan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risiko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awal</a:t>
            </a:r>
            <a:r>
              <a:rPr lang="en-US" sz="3200" b="1" dirty="0" smtClean="0">
                <a:solidFill>
                  <a:srgbClr val="000000"/>
                </a:solidFill>
              </a:rPr>
              <a:t> yang </a:t>
            </a:r>
            <a:r>
              <a:rPr lang="en-US" sz="3200" b="1" dirty="0" err="1" smtClean="0">
                <a:solidFill>
                  <a:srgbClr val="000000"/>
                </a:solidFill>
              </a:rPr>
              <a:t>diketahui</a:t>
            </a:r>
            <a:r>
              <a:rPr lang="en-US" sz="3200" dirty="0" smtClean="0">
                <a:solidFill>
                  <a:srgbClr val="000000"/>
                </a:solidFill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</a:rPr>
              <a:t>Seperti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kesan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pertama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sulit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untuk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memindahkan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seseorang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sudut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pandang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ini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5"/>
          </p:nvPr>
        </p:nvSpPr>
        <p:spPr>
          <a:xfrm>
            <a:off x="3386571" y="8140504"/>
            <a:ext cx="12958330" cy="1317822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</a:rPr>
              <a:t>'Bias </a:t>
            </a:r>
            <a:r>
              <a:rPr lang="en-US" sz="3200" b="1" dirty="0" err="1" smtClean="0">
                <a:solidFill>
                  <a:srgbClr val="000000"/>
                </a:solidFill>
              </a:rPr>
              <a:t>optimis</a:t>
            </a:r>
            <a:r>
              <a:rPr lang="en-US" sz="3200" b="1" dirty="0" smtClean="0">
                <a:solidFill>
                  <a:srgbClr val="000000"/>
                </a:solidFill>
              </a:rPr>
              <a:t>', </a:t>
            </a:r>
            <a:r>
              <a:rPr lang="en-US" sz="3200" dirty="0" err="1" smtClean="0">
                <a:solidFill>
                  <a:srgbClr val="000000"/>
                </a:solidFill>
              </a:rPr>
              <a:t>berarti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individu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cenderung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percaya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bahwa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mereka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tidak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mengalami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kerugian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6324" y="2000249"/>
            <a:ext cx="86010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Beberapa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contohnya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adalah</a:t>
            </a:r>
            <a:r>
              <a:rPr lang="en-US" sz="3600" b="1" dirty="0" smtClean="0"/>
              <a:t> :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60774"/>
      </p:ext>
    </p:extLst>
  </p:cSld>
  <p:clrMapOvr>
    <a:masterClrMapping/>
  </p:clrMapOvr>
  <p:transition spd="slow" advTm="4568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93" y="697646"/>
            <a:ext cx="13682707" cy="986973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dan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perubahan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perilaku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beresiko</a:t>
            </a:r>
            <a:r>
              <a:rPr lang="en-US" sz="4800" dirty="0" smtClean="0">
                <a:solidFill>
                  <a:srgbClr val="000000"/>
                </a:solidFill>
              </a:rPr>
              <a:t/>
            </a:r>
            <a:br>
              <a:rPr lang="en-US" sz="4800" dirty="0" smtClean="0">
                <a:solidFill>
                  <a:srgbClr val="000000"/>
                </a:solidFill>
              </a:rPr>
            </a:b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92164" y="3630772"/>
            <a:ext cx="15910011" cy="354155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0000"/>
                </a:solidFill>
              </a:rPr>
              <a:t>Mengingat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berbagai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faktor</a:t>
            </a:r>
            <a:r>
              <a:rPr lang="en-US" sz="3200" b="1" dirty="0" smtClean="0">
                <a:solidFill>
                  <a:srgbClr val="000000"/>
                </a:solidFill>
              </a:rPr>
              <a:t> yang </a:t>
            </a:r>
            <a:r>
              <a:rPr lang="en-US" sz="3200" b="1" dirty="0" err="1" smtClean="0">
                <a:solidFill>
                  <a:srgbClr val="000000"/>
                </a:solidFill>
              </a:rPr>
              <a:t>mempengaruhi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semua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aspek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rantai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</a:rPr>
              <a:t>sebuah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pertanyaan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dapat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mempengaruhi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perubahan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perilaku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komunikasi-inter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" y="6372224"/>
            <a:ext cx="4229317" cy="342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93" y="697646"/>
            <a:ext cx="13682707" cy="986973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dan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perubahan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perilaku</a:t>
            </a:r>
            <a:r>
              <a:rPr lang="en-US" sz="4800" b="1" dirty="0" smtClean="0">
                <a:solidFill>
                  <a:srgbClr val="000000"/>
                </a:solidFill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</a:rPr>
              <a:t>beresiko</a:t>
            </a:r>
            <a:r>
              <a:rPr lang="en-US" sz="4800" dirty="0" smtClean="0">
                <a:solidFill>
                  <a:srgbClr val="000000"/>
                </a:solidFill>
              </a:rPr>
              <a:t/>
            </a:r>
            <a:br>
              <a:rPr lang="en-US" sz="4800" dirty="0" smtClean="0">
                <a:solidFill>
                  <a:srgbClr val="000000"/>
                </a:solidFill>
              </a:rPr>
            </a:b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7764" y="2430621"/>
            <a:ext cx="9280611" cy="74849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 algn="just"/>
            <a:r>
              <a:rPr lang="en-US" sz="3200" b="1" dirty="0" err="1" smtClean="0">
                <a:solidFill>
                  <a:srgbClr val="000000"/>
                </a:solidFill>
              </a:rPr>
              <a:t>Contohnya</a:t>
            </a:r>
            <a:r>
              <a:rPr lang="en-US" sz="3200" b="1" dirty="0" smtClean="0">
                <a:solidFill>
                  <a:srgbClr val="000000"/>
                </a:solidFill>
              </a:rPr>
              <a:t> :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sz="3200" b="1" dirty="0" smtClean="0">
              <a:solidFill>
                <a:srgbClr val="000000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0000"/>
                </a:solidFill>
              </a:rPr>
              <a:t>kampanye</a:t>
            </a:r>
            <a:r>
              <a:rPr lang="en-US" sz="3200" b="1" dirty="0" smtClean="0">
                <a:solidFill>
                  <a:srgbClr val="000000"/>
                </a:solidFill>
              </a:rPr>
              <a:t> yang </a:t>
            </a:r>
            <a:r>
              <a:rPr lang="en-US" sz="3200" b="1" dirty="0" err="1" smtClean="0">
                <a:solidFill>
                  <a:srgbClr val="000000"/>
                </a:solidFill>
              </a:rPr>
              <a:t>mengkomunikasikan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risiko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kesehatan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dikaitkan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dengan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perubahan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perilaku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0000"/>
                </a:solidFill>
              </a:rPr>
              <a:t>seperti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tingkat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merokok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penduduk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penggunaan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sabuk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pengaman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0000"/>
                </a:solidFill>
              </a:rPr>
              <a:t>perilaku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kesehatan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seksual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pada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populasi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0000"/>
                </a:solidFill>
              </a:rPr>
              <a:t>kampanye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informasi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tentang</a:t>
            </a:r>
            <a:r>
              <a:rPr lang="en-US" sz="3200" b="1" dirty="0" smtClean="0">
                <a:solidFill>
                  <a:srgbClr val="000000"/>
                </a:solidFill>
              </a:rPr>
              <a:t> HIV </a:t>
            </a:r>
            <a:r>
              <a:rPr lang="en-US" sz="3200" b="1" dirty="0" err="1" smtClean="0">
                <a:solidFill>
                  <a:srgbClr val="000000"/>
                </a:solidFill>
              </a:rPr>
              <a:t>dan</a:t>
            </a:r>
            <a:r>
              <a:rPr lang="en-US" sz="3200" b="1" dirty="0" smtClean="0">
                <a:solidFill>
                  <a:srgbClr val="000000"/>
                </a:solidFill>
              </a:rPr>
              <a:t> AIDS </a:t>
            </a:r>
            <a:r>
              <a:rPr lang="en-US" sz="3200" b="1" dirty="0" err="1" smtClean="0">
                <a:solidFill>
                  <a:srgbClr val="000000"/>
                </a:solidFill>
              </a:rPr>
              <a:t>dan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0000"/>
                </a:solidFill>
              </a:rPr>
              <a:t>pengurangan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dalam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asupan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lemak</a:t>
            </a:r>
            <a:r>
              <a:rPr lang="en-US" sz="3200" b="1" dirty="0" smtClean="0">
                <a:solidFill>
                  <a:srgbClr val="000000"/>
                </a:solidFill>
              </a:rPr>
              <a:t> diet </a:t>
            </a:r>
            <a:r>
              <a:rPr lang="en-US" sz="3200" b="1" dirty="0" err="1" smtClean="0">
                <a:solidFill>
                  <a:srgbClr val="000000"/>
                </a:solidFill>
              </a:rPr>
              <a:t>di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Amerika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Serikat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514350" indent="-514350" algn="just">
              <a:buFont typeface="Wingdings" pitchFamily="2" charset="2"/>
              <a:buChar char="Ø"/>
            </a:pP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565b1364-spanduk-aids.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75" y="1904207"/>
            <a:ext cx="4822825" cy="3617119"/>
          </a:xfrm>
          <a:prstGeom prst="rect">
            <a:avLst/>
          </a:prstGeom>
        </p:spPr>
      </p:pic>
      <p:pic>
        <p:nvPicPr>
          <p:cNvPr id="9" name="Picture 8" descr="CmWklNOUEAEMcF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5685631"/>
            <a:ext cx="4257675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all. Thank you!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46722"/>
      </p:ext>
    </p:extLst>
  </p:cSld>
  <p:clrMapOvr>
    <a:masterClrMapping/>
  </p:clrMapOvr>
  <p:transition spd="slow" advTm="11385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93213" y="159157"/>
            <a:ext cx="17336022" cy="119667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Pendahuluan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" name="図プレースホルダー 2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/>
      </p:pic>
      <p:pic>
        <p:nvPicPr>
          <p:cNvPr id="33" name="図プレースホルダー 32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/>
      </p:pic>
      <p:pic>
        <p:nvPicPr>
          <p:cNvPr id="34" name="図プレースホルダー 3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Pengalaman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Pengetahuan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Sikap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>
          <a:xfrm>
            <a:off x="1371600" y="2128611"/>
            <a:ext cx="5718884" cy="5424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Sikap</a:t>
            </a:r>
            <a:r>
              <a:rPr kumimoji="1" lang="en-US" altLang="ja-JP" dirty="0" smtClean="0">
                <a:solidFill>
                  <a:srgbClr val="000000"/>
                </a:solidFill>
              </a:rPr>
              <a:t> &amp;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kepercayaan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sebelumnya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Kepribadian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000000"/>
                </a:solidFill>
              </a:rPr>
              <a:t>Faktor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psikologis</a:t>
            </a:r>
            <a:r>
              <a:rPr kumimoji="1" lang="en-US" altLang="ja-JP" dirty="0" smtClean="0">
                <a:solidFill>
                  <a:srgbClr val="000000"/>
                </a:solidFill>
              </a:rPr>
              <a:t> &amp;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Faktor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sosial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demografi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1481" y="8576441"/>
            <a:ext cx="1148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</a:rPr>
              <a:t>Faktor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Pribadi</a:t>
            </a:r>
            <a:r>
              <a:rPr lang="en-US" sz="3600" b="1" dirty="0" smtClean="0">
                <a:solidFill>
                  <a:srgbClr val="000000"/>
                </a:solidFill>
              </a:rPr>
              <a:t> Yang </a:t>
            </a:r>
            <a:r>
              <a:rPr lang="en-US" sz="3600" b="1" dirty="0" err="1" smtClean="0">
                <a:solidFill>
                  <a:srgbClr val="000000"/>
                </a:solidFill>
              </a:rPr>
              <a:t>Mempengaruhi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Persepsi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Risiko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14967"/>
      </p:ext>
    </p:extLst>
  </p:cSld>
  <p:clrMapOvr>
    <a:masterClrMapping/>
  </p:clrMapOvr>
  <p:transition spd="slow" advTm="12774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Komunikasi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Risiko</a:t>
            </a:r>
            <a:r>
              <a:rPr lang="en-US" sz="4000" b="1" dirty="0" smtClean="0"/>
              <a:t>: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Persepsi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Risiko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Segmentasi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Pendengar</a:t>
            </a:r>
            <a:endParaRPr lang="en-US" sz="4000" dirty="0"/>
          </a:p>
        </p:txBody>
      </p:sp>
      <p:sp>
        <p:nvSpPr>
          <p:cNvPr id="12" name="Oval 11"/>
          <p:cNvSpPr/>
          <p:nvPr/>
        </p:nvSpPr>
        <p:spPr>
          <a:xfrm>
            <a:off x="2364828" y="2680138"/>
            <a:ext cx="3247696" cy="14819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600" b="1" dirty="0" smtClean="0">
                <a:solidFill>
                  <a:srgbClr val="000000"/>
                </a:solidFill>
              </a:rPr>
              <a:t>1980-an</a:t>
            </a:r>
            <a:endParaRPr kumimoji="1" lang="en-US" sz="3600" b="1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82758" y="2774731"/>
            <a:ext cx="6968359" cy="119818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600" dirty="0" err="1" smtClean="0">
                <a:solidFill>
                  <a:srgbClr val="000000"/>
                </a:solidFill>
              </a:rPr>
              <a:t>Ketakutan</a:t>
            </a:r>
            <a:r>
              <a:rPr kumimoji="1" lang="en-US" sz="3600" dirty="0" smtClean="0">
                <a:solidFill>
                  <a:srgbClr val="000000"/>
                </a:solidFill>
              </a:rPr>
              <a:t> </a:t>
            </a:r>
            <a:r>
              <a:rPr kumimoji="1" lang="en-US" sz="3600" dirty="0" err="1" smtClean="0">
                <a:solidFill>
                  <a:srgbClr val="000000"/>
                </a:solidFill>
              </a:rPr>
              <a:t>makan</a:t>
            </a:r>
            <a:r>
              <a:rPr kumimoji="1" lang="en-US" sz="3600" dirty="0" smtClean="0">
                <a:solidFill>
                  <a:srgbClr val="000000"/>
                </a:solidFill>
              </a:rPr>
              <a:t> </a:t>
            </a:r>
            <a:r>
              <a:rPr kumimoji="1" lang="en-US" sz="3600" dirty="0" err="1" smtClean="0">
                <a:solidFill>
                  <a:srgbClr val="000000"/>
                </a:solidFill>
              </a:rPr>
              <a:t>dimulai</a:t>
            </a:r>
            <a:endParaRPr kumimoji="1" lang="en-US" sz="3600" dirty="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148552" y="3121573"/>
            <a:ext cx="1103586" cy="567558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5" name="Rounded Rectangle 14"/>
          <p:cNvSpPr/>
          <p:nvPr/>
        </p:nvSpPr>
        <p:spPr>
          <a:xfrm>
            <a:off x="6653050" y="5770180"/>
            <a:ext cx="9869213" cy="30269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en-US" sz="3600" b="1" dirty="0" smtClean="0">
                <a:solidFill>
                  <a:srgbClr val="000000"/>
                </a:solidFill>
              </a:rPr>
              <a:t>Case : </a:t>
            </a:r>
          </a:p>
          <a:p>
            <a:pPr algn="just"/>
            <a:r>
              <a:rPr lang="en-US" sz="3600" dirty="0" err="1" smtClean="0">
                <a:solidFill>
                  <a:srgbClr val="000000"/>
                </a:solidFill>
              </a:rPr>
              <a:t>Munculnya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keracunan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makanan</a:t>
            </a:r>
            <a:r>
              <a:rPr lang="en-US" sz="3600" dirty="0" smtClean="0">
                <a:solidFill>
                  <a:srgbClr val="000000"/>
                </a:solidFill>
              </a:rPr>
              <a:t> yang </a:t>
            </a:r>
            <a:r>
              <a:rPr lang="en-US" sz="3600" dirty="0" err="1" smtClean="0">
                <a:solidFill>
                  <a:srgbClr val="000000"/>
                </a:solidFill>
              </a:rPr>
              <a:t>berasal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dari</a:t>
            </a:r>
            <a:r>
              <a:rPr lang="en-US" sz="3600" dirty="0" smtClean="0">
                <a:solidFill>
                  <a:srgbClr val="000000"/>
                </a:solidFill>
              </a:rPr>
              <a:t> Salmonella yang </a:t>
            </a:r>
            <a:r>
              <a:rPr lang="en-US" sz="3600" dirty="0" err="1" smtClean="0">
                <a:solidFill>
                  <a:srgbClr val="000000"/>
                </a:solidFill>
              </a:rPr>
              <a:t>terdapat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pada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telur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di</a:t>
            </a:r>
            <a:r>
              <a:rPr lang="en-US" sz="3600" dirty="0" smtClean="0">
                <a:solidFill>
                  <a:srgbClr val="000000"/>
                </a:solidFill>
              </a:rPr>
              <a:t> UK </a:t>
            </a:r>
            <a:r>
              <a:rPr lang="en-US" sz="3600" dirty="0" err="1" smtClean="0">
                <a:solidFill>
                  <a:srgbClr val="000000"/>
                </a:solidFill>
              </a:rPr>
              <a:t>dan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terus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berlanjut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hingga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saat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ini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endParaRPr kumimoji="1" lang="en-US" sz="3600" dirty="0">
              <a:solidFill>
                <a:srgbClr val="000000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10783614" y="4414345"/>
            <a:ext cx="1292772" cy="914400"/>
          </a:xfrm>
          <a:prstGeom prst="mathEqual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pic>
        <p:nvPicPr>
          <p:cNvPr id="19" name="Picture 18" descr="salmonella pada tel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7" y="6003569"/>
            <a:ext cx="5309652" cy="298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8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508">
        <p14:switch dir="r"/>
      </p:transition>
    </mc:Choice>
    <mc:Fallback xmlns="">
      <p:transition spd="slow" advTm="25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rved Right Arrow 14"/>
          <p:cNvSpPr/>
          <p:nvPr/>
        </p:nvSpPr>
        <p:spPr>
          <a:xfrm>
            <a:off x="315309" y="3058511"/>
            <a:ext cx="1891863" cy="3594537"/>
          </a:xfrm>
          <a:prstGeom prst="curvedRightArrow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/>
              <a:t>Komunikasi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Risiko</a:t>
            </a:r>
            <a:r>
              <a:rPr lang="en-US" sz="4800" b="1" dirty="0" smtClean="0"/>
              <a:t>: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Persepsi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Risiko</a:t>
            </a:r>
            <a:r>
              <a:rPr lang="en-US" sz="4800" b="1" dirty="0" smtClean="0"/>
              <a:t>: </a:t>
            </a:r>
            <a:r>
              <a:rPr lang="en-US" sz="4800" b="1" dirty="0" err="1" smtClean="0"/>
              <a:t>Segmentasi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Pendengar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50426" y="2837792"/>
            <a:ext cx="1500877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Awalnya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mengkomunikasikan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risiko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diharapkan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dapat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memungkinkan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individu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untuk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memproses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risiko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dengan</a:t>
            </a:r>
            <a:r>
              <a:rPr lang="en-US" sz="3600" dirty="0" smtClean="0">
                <a:solidFill>
                  <a:srgbClr val="000000"/>
                </a:solidFill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</a:rPr>
              <a:t>berperilaku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lebih</a:t>
            </a:r>
            <a:r>
              <a:rPr lang="en-US" sz="3600" dirty="0" smtClean="0">
                <a:solidFill>
                  <a:srgbClr val="000000"/>
                </a:solidFill>
              </a:rPr>
              <a:t> optimal.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2333298" y="4792717"/>
            <a:ext cx="5770178" cy="2680137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00"/>
                </a:solidFill>
              </a:rPr>
              <a:t>Pendidikan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adalah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solusi</a:t>
            </a:r>
            <a:r>
              <a:rPr lang="en-US" sz="3600" b="1" dirty="0" smtClean="0">
                <a:solidFill>
                  <a:srgbClr val="000000"/>
                </a:solidFill>
              </a:rPr>
              <a:t> yang </a:t>
            </a:r>
            <a:r>
              <a:rPr lang="en-US" sz="3600" b="1" dirty="0" err="1" smtClean="0">
                <a:solidFill>
                  <a:srgbClr val="000000"/>
                </a:solidFill>
              </a:rPr>
              <a:t>tepat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untuk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memungkinkan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masyarakat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menafsirkan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risiko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lebih</a:t>
            </a:r>
            <a:r>
              <a:rPr lang="en-US" sz="3600" b="1" dirty="0" smtClean="0">
                <a:solidFill>
                  <a:srgbClr val="000000"/>
                </a:solidFill>
              </a:rPr>
              <a:t> '</a:t>
            </a:r>
            <a:r>
              <a:rPr lang="en-US" sz="3600" b="1" dirty="0" err="1" smtClean="0">
                <a:solidFill>
                  <a:srgbClr val="000000"/>
                </a:solidFill>
              </a:rPr>
              <a:t>rasional</a:t>
            </a:r>
            <a:r>
              <a:rPr lang="en-US" sz="3600" b="1" dirty="0" smtClean="0">
                <a:solidFill>
                  <a:srgbClr val="000000"/>
                </a:solidFill>
              </a:rPr>
              <a:t>'</a:t>
            </a:r>
            <a:endParaRPr kumimoji="1" lang="en-US" sz="3600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dietici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726" y="4648064"/>
            <a:ext cx="3680591" cy="246073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8324193" y="5990897"/>
            <a:ext cx="725214" cy="5675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19" name="Picture 18" descr="konsu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628" y="7529897"/>
            <a:ext cx="3722145" cy="2471737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13558344" y="4256689"/>
            <a:ext cx="4729655" cy="3184635"/>
          </a:xfrm>
          <a:prstGeom prst="wedgeEllipseCallout">
            <a:avLst>
              <a:gd name="adj1" fmla="val -62745"/>
              <a:gd name="adj2" fmla="val -22024"/>
            </a:avLst>
          </a:prstGeom>
          <a:solidFill>
            <a:srgbClr val="FFFCE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Metode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pengukuran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kuantitatif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teknis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untuk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menilai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risiko</a:t>
            </a:r>
            <a:endParaRPr kumimoji="1" lang="en-US" sz="3200" dirty="0">
              <a:solidFill>
                <a:srgbClr val="FF0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184634" y="7882759"/>
            <a:ext cx="4288221" cy="2402654"/>
          </a:xfrm>
          <a:prstGeom prst="wedgeRoundRectCallout">
            <a:avLst>
              <a:gd name="adj1" fmla="val 105430"/>
              <a:gd name="adj2" fmla="val -4113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Menggunakan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pendekatan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penilaian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risiko</a:t>
            </a:r>
            <a:r>
              <a:rPr lang="en-US" sz="3600" b="1" dirty="0" smtClean="0">
                <a:solidFill>
                  <a:srgbClr val="FF0000"/>
                </a:solidFill>
              </a:rPr>
              <a:t> yang </a:t>
            </a:r>
            <a:r>
              <a:rPr lang="en-US" sz="3600" b="1" dirty="0" err="1" smtClean="0">
                <a:solidFill>
                  <a:srgbClr val="FF0000"/>
                </a:solidFill>
              </a:rPr>
              <a:t>lebih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luas</a:t>
            </a:r>
            <a:endParaRPr kumimoji="1"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508">
        <p14:switch dir="r"/>
      </p:transition>
    </mc:Choice>
    <mc:Fallback xmlns="">
      <p:transition spd="slow" advTm="25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2" animBg="1"/>
      <p:bldP spid="16" grpId="0" animBg="1"/>
      <p:bldP spid="18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Komunikasi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Risiko</a:t>
            </a:r>
            <a:r>
              <a:rPr lang="en-US" sz="4400" b="1" dirty="0" smtClean="0"/>
              <a:t>: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Persepsi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Risiko</a:t>
            </a:r>
            <a:r>
              <a:rPr lang="en-US" sz="4400" b="1" dirty="0" smtClean="0"/>
              <a:t>: </a:t>
            </a:r>
            <a:r>
              <a:rPr lang="en-US" sz="4400" b="1" dirty="0" err="1" smtClean="0"/>
              <a:t>Segmentasi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Pendengar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49517" y="3114236"/>
            <a:ext cx="6842235" cy="2813597"/>
          </a:xfrm>
          <a:ln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Di 4 </a:t>
            </a:r>
            <a:r>
              <a:rPr lang="en-US" sz="3200" dirty="0" err="1" smtClean="0">
                <a:solidFill>
                  <a:srgbClr val="000000"/>
                </a:solidFill>
              </a:rPr>
              <a:t>negara</a:t>
            </a:r>
            <a:r>
              <a:rPr lang="en-US" sz="3200" dirty="0" smtClean="0">
                <a:solidFill>
                  <a:srgbClr val="000000"/>
                </a:solidFill>
              </a:rPr>
              <a:t> Europe:</a:t>
            </a: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Bahwa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sumber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bukti</a:t>
            </a:r>
            <a:r>
              <a:rPr lang="en-US" sz="3200" dirty="0" smtClean="0">
                <a:solidFill>
                  <a:srgbClr val="FF0000"/>
                </a:solidFill>
              </a:rPr>
              <a:t> '</a:t>
            </a:r>
            <a:r>
              <a:rPr lang="en-US" sz="3200" dirty="0" err="1" smtClean="0">
                <a:solidFill>
                  <a:srgbClr val="FF0000"/>
                </a:solidFill>
              </a:rPr>
              <a:t>ilmiah</a:t>
            </a:r>
            <a:r>
              <a:rPr lang="en-US" sz="3200" dirty="0" smtClean="0">
                <a:solidFill>
                  <a:srgbClr val="FF0000"/>
                </a:solidFill>
              </a:rPr>
              <a:t>' </a:t>
            </a:r>
            <a:r>
              <a:rPr lang="en-US" sz="3200" dirty="0" err="1" smtClean="0">
                <a:solidFill>
                  <a:srgbClr val="FF0000"/>
                </a:solidFill>
              </a:rPr>
              <a:t>jarang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disebutkan</a:t>
            </a:r>
            <a:r>
              <a:rPr lang="en-US" sz="3200" dirty="0" err="1" smtClean="0">
                <a:solidFill>
                  <a:srgbClr val="000000"/>
                </a:solidFill>
              </a:rPr>
              <a:t>,sehubungan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keputusan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tentang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pangan</a:t>
            </a:r>
            <a:r>
              <a:rPr lang="en-US" sz="3200" dirty="0" smtClean="0">
                <a:solidFill>
                  <a:srgbClr val="000000"/>
                </a:solidFill>
              </a:rPr>
              <a:t> 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39791" y="2219508"/>
            <a:ext cx="6427739" cy="74703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Penelitian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Kualitatif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0888281" y="3398017"/>
            <a:ext cx="6674506" cy="2782066"/>
          </a:xfrm>
          <a:ln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Komunikasi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risiko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makanan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akan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bervariasi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sesuai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tujuan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waktu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sifat-sifat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bahaya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terkait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0888281" y="2219509"/>
            <a:ext cx="6427739" cy="74703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Variasi</a:t>
            </a:r>
            <a:r>
              <a:rPr lang="en-US" b="1" dirty="0" smtClean="0">
                <a:solidFill>
                  <a:srgbClr val="000000"/>
                </a:solidFill>
              </a:rPr>
              <a:t> KRM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082135" y="7630511"/>
            <a:ext cx="6746555" cy="2270234"/>
          </a:xfrm>
          <a:ln>
            <a:solidFill>
              <a:srgbClr val="000000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Peserta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mengandalkan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persepsi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tentang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kealamian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selera</a:t>
            </a:r>
            <a:r>
              <a:rPr lang="en-US" sz="3600" dirty="0" smtClean="0">
                <a:solidFill>
                  <a:srgbClr val="FF0000"/>
                </a:solidFill>
              </a:rPr>
              <a:t>, aroma </a:t>
            </a:r>
            <a:r>
              <a:rPr lang="en-US" sz="3600" dirty="0" err="1" smtClean="0">
                <a:solidFill>
                  <a:srgbClr val="FF0000"/>
                </a:solidFill>
              </a:rPr>
              <a:t>dan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penampilan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50605" y="6593423"/>
            <a:ext cx="6427739" cy="74703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Sebagai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gantinya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0856751" y="7645805"/>
            <a:ext cx="5980821" cy="2639608"/>
          </a:xfrm>
          <a:ln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Dipengaruhi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oleh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sumber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informasi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pesan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cara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penyampaian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karakteristik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penerima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0888281" y="6624954"/>
            <a:ext cx="6427739" cy="747032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Strategi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komunikasi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sukses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creenshot_2017-12-20-02-24-11-526_com.google.android.apps.docs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911" r="21911"/>
          <a:stretch>
            <a:fillRect/>
          </a:stretch>
        </p:blipFill>
        <p:spPr>
          <a:xfrm>
            <a:off x="504496" y="0"/>
            <a:ext cx="10373710" cy="10373710"/>
          </a:xfrm>
        </p:spPr>
      </p:pic>
      <p:sp>
        <p:nvSpPr>
          <p:cNvPr id="12" name="Up Arrow 11"/>
          <p:cNvSpPr/>
          <p:nvPr/>
        </p:nvSpPr>
        <p:spPr>
          <a:xfrm rot="5400000">
            <a:off x="11398470" y="4682363"/>
            <a:ext cx="914399" cy="1387363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Rectangle 12"/>
          <p:cNvSpPr/>
          <p:nvPr/>
        </p:nvSpPr>
        <p:spPr>
          <a:xfrm>
            <a:off x="12695955" y="4951059"/>
            <a:ext cx="5119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Fig. 1. Factors affecting risk communication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0090"/>
      </p:ext>
    </p:extLst>
  </p:cSld>
  <p:clrMapOvr>
    <a:masterClrMapping/>
  </p:clrMapOvr>
  <p:transition spd="slow" advTm="256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32" name="テキスト プレースホルダー 1031"/>
          <p:cNvSpPr>
            <a:spLocks noGrp="1"/>
          </p:cNvSpPr>
          <p:nvPr>
            <p:ph type="body" sz="quarter" idx="21"/>
          </p:nvPr>
        </p:nvSpPr>
        <p:spPr>
          <a:xfrm>
            <a:off x="1252064" y="7888386"/>
            <a:ext cx="15459383" cy="2197002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</a:rPr>
              <a:t>Prediktor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risiko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terkuat</a:t>
            </a:r>
            <a:r>
              <a:rPr lang="en-US" sz="3200" b="1" dirty="0" smtClean="0">
                <a:solidFill>
                  <a:srgbClr val="FF0000"/>
                </a:solidFill>
              </a:rPr>
              <a:t> a/ '</a:t>
            </a:r>
            <a:r>
              <a:rPr lang="en-US" sz="3200" b="1" dirty="0" err="1" smtClean="0">
                <a:solidFill>
                  <a:srgbClr val="FF0000"/>
                </a:solidFill>
              </a:rPr>
              <a:t>ketakutan</a:t>
            </a:r>
            <a:r>
              <a:rPr lang="en-US" sz="3200" b="1" dirty="0" smtClean="0">
                <a:solidFill>
                  <a:srgbClr val="FF0000"/>
                </a:solidFill>
              </a:rPr>
              <a:t>', </a:t>
            </a:r>
            <a:r>
              <a:rPr lang="en-US" sz="3200" dirty="0" err="1" smtClean="0">
                <a:solidFill>
                  <a:srgbClr val="000000"/>
                </a:solidFill>
              </a:rPr>
              <a:t>yaitu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apakah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individu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mentoleransi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hidup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memikirkannya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tenang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‘</a:t>
            </a:r>
            <a:r>
              <a:rPr lang="en-US" sz="3200" b="1" dirty="0" err="1" smtClean="0">
                <a:solidFill>
                  <a:srgbClr val="FF0000"/>
                </a:solidFill>
              </a:rPr>
              <a:t>Kebaruan</a:t>
            </a:r>
            <a:r>
              <a:rPr lang="en-US" sz="3200" dirty="0" smtClean="0">
                <a:solidFill>
                  <a:srgbClr val="000000"/>
                </a:solidFill>
              </a:rPr>
              <a:t>', </a:t>
            </a:r>
            <a:r>
              <a:rPr lang="en-US" sz="3200" dirty="0" err="1" smtClean="0">
                <a:solidFill>
                  <a:srgbClr val="000000"/>
                </a:solidFill>
              </a:rPr>
              <a:t>yaitu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seberapa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tepatnya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risikonya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diketahui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29" name="タイトル 1028"/>
          <p:cNvSpPr>
            <a:spLocks noGrp="1"/>
          </p:cNvSpPr>
          <p:nvPr>
            <p:ph type="title"/>
          </p:nvPr>
        </p:nvSpPr>
        <p:spPr>
          <a:xfrm>
            <a:off x="4391059" y="601082"/>
            <a:ext cx="13682707" cy="986973"/>
          </a:xfrm>
        </p:spPr>
        <p:txBody>
          <a:bodyPr/>
          <a:lstStyle/>
          <a:p>
            <a:r>
              <a:rPr lang="en-US" sz="4400" b="1" dirty="0" err="1" smtClean="0"/>
              <a:t>Perubahan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lingkungan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makanan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Pengembangan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komunikasi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risiko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pangan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19076" y="2770553"/>
            <a:ext cx="1404278" cy="14039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円/楕円 19"/>
          <p:cNvSpPr/>
          <p:nvPr/>
        </p:nvSpPr>
        <p:spPr>
          <a:xfrm>
            <a:off x="10405826" y="6148550"/>
            <a:ext cx="1575968" cy="15134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円/楕円 23"/>
          <p:cNvSpPr/>
          <p:nvPr/>
        </p:nvSpPr>
        <p:spPr>
          <a:xfrm>
            <a:off x="6386251" y="5944274"/>
            <a:ext cx="1404278" cy="14039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円/楕円 27"/>
          <p:cNvSpPr/>
          <p:nvPr/>
        </p:nvSpPr>
        <p:spPr>
          <a:xfrm>
            <a:off x="10005070" y="2144030"/>
            <a:ext cx="1404278" cy="140393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円/楕円 30"/>
          <p:cNvSpPr/>
          <p:nvPr/>
        </p:nvSpPr>
        <p:spPr>
          <a:xfrm>
            <a:off x="3566189" y="4217855"/>
            <a:ext cx="1944385" cy="1943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円/楕円 33"/>
          <p:cNvSpPr/>
          <p:nvPr/>
        </p:nvSpPr>
        <p:spPr>
          <a:xfrm>
            <a:off x="11910040" y="4266885"/>
            <a:ext cx="1944385" cy="19439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3050772" y="2836181"/>
            <a:ext cx="1404278" cy="14039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円/楕円 14"/>
          <p:cNvSpPr/>
          <p:nvPr/>
        </p:nvSpPr>
        <p:spPr>
          <a:xfrm>
            <a:off x="8595409" y="4687874"/>
            <a:ext cx="314753" cy="3146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直線コネクタ 41"/>
          <p:cNvCxnSpPr>
            <a:stCxn id="17" idx="5"/>
            <a:endCxn id="15" idx="2"/>
          </p:cNvCxnSpPr>
          <p:nvPr/>
        </p:nvCxnSpPr>
        <p:spPr>
          <a:xfrm>
            <a:off x="6217703" y="3968890"/>
            <a:ext cx="2377706" cy="876323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1" idx="6"/>
            <a:endCxn id="15" idx="2"/>
          </p:cNvCxnSpPr>
          <p:nvPr/>
        </p:nvCxnSpPr>
        <p:spPr>
          <a:xfrm flipV="1">
            <a:off x="5510575" y="4845212"/>
            <a:ext cx="3084835" cy="344601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24" idx="7"/>
            <a:endCxn id="15" idx="3"/>
          </p:cNvCxnSpPr>
          <p:nvPr/>
        </p:nvCxnSpPr>
        <p:spPr>
          <a:xfrm flipV="1">
            <a:off x="7584878" y="4956468"/>
            <a:ext cx="1056627" cy="1193409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20" idx="1"/>
            <a:endCxn id="15" idx="5"/>
          </p:cNvCxnSpPr>
          <p:nvPr/>
        </p:nvCxnSpPr>
        <p:spPr>
          <a:xfrm rot="16200000" flipV="1">
            <a:off x="9043481" y="4777055"/>
            <a:ext cx="1413727" cy="1772554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4" idx="2"/>
            <a:endCxn id="15" idx="6"/>
          </p:cNvCxnSpPr>
          <p:nvPr/>
        </p:nvCxnSpPr>
        <p:spPr>
          <a:xfrm flipH="1" flipV="1">
            <a:off x="8910162" y="4845213"/>
            <a:ext cx="2999878" cy="39363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28" idx="3"/>
            <a:endCxn id="15" idx="7"/>
          </p:cNvCxnSpPr>
          <p:nvPr/>
        </p:nvCxnSpPr>
        <p:spPr>
          <a:xfrm flipH="1">
            <a:off x="8864067" y="3342368"/>
            <a:ext cx="1346655" cy="139159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37" idx="2"/>
            <a:endCxn id="15" idx="6"/>
          </p:cNvCxnSpPr>
          <p:nvPr/>
        </p:nvCxnSpPr>
        <p:spPr>
          <a:xfrm flipH="1">
            <a:off x="8910163" y="3538150"/>
            <a:ext cx="4140610" cy="1307062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テキスト ボックス 1023"/>
          <p:cNvSpPr txBox="1"/>
          <p:nvPr/>
        </p:nvSpPr>
        <p:spPr>
          <a:xfrm>
            <a:off x="87280" y="4813682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Potensi</a:t>
            </a:r>
            <a:r>
              <a:rPr lang="en-US" sz="3600" b="1" dirty="0" smtClean="0">
                <a:solidFill>
                  <a:srgbClr val="000000"/>
                </a:solidFill>
                <a:latin typeface="Aleo-BoldItalic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Bencana</a:t>
            </a:r>
            <a:endParaRPr lang="en-US" sz="36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796039" y="2793840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Pengendalian</a:t>
            </a:r>
            <a:r>
              <a:rPr lang="en-US" sz="3200" b="1" dirty="0" smtClean="0">
                <a:solidFill>
                  <a:srgbClr val="000000"/>
                </a:solidFill>
                <a:latin typeface="Aleo-BoldItalic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65892" y="6543087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Diketahui</a:t>
            </a:r>
            <a:r>
              <a:rPr lang="en-US" sz="3600" b="1" dirty="0" smtClean="0">
                <a:solidFill>
                  <a:srgbClr val="000000"/>
                </a:solidFill>
                <a:latin typeface="Aleo-BoldItalic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Sains</a:t>
            </a:r>
            <a:r>
              <a:rPr lang="en-US" sz="3600" b="1" dirty="0" smtClean="0">
                <a:solidFill>
                  <a:srgbClr val="000000"/>
                </a:solidFill>
                <a:latin typeface="Aleo-BoldItalic" pitchFamily="34" charset="0"/>
              </a:rPr>
              <a:t> &amp; </a:t>
            </a:r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Kebaruan</a:t>
            </a:r>
            <a:endParaRPr lang="en-US" sz="36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1983243" y="6835430"/>
            <a:ext cx="312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Ketentraman</a:t>
            </a:r>
            <a:endParaRPr lang="en-US" sz="36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0755" y="498799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</a:rPr>
              <a:t>Kedekatan</a:t>
            </a:r>
            <a:endParaRPr lang="en-US" sz="36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4584304" y="3211602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</a:rPr>
              <a:t>Ketidakpastian</a:t>
            </a:r>
            <a:endParaRPr lang="en-US" sz="36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552001" y="1974386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Aleo-BoldItalic" pitchFamily="34" charset="0"/>
              </a:rPr>
              <a:t>Ketakutan</a:t>
            </a:r>
            <a:r>
              <a:rPr lang="en-US" sz="3200" b="1" dirty="0" smtClean="0">
                <a:solidFill>
                  <a:srgbClr val="000000"/>
                </a:solidFill>
                <a:latin typeface="Aleo-BoldItalic" pitchFamily="3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Aleo-BoldItalic" pitchFamily="34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57545" y="3247698"/>
            <a:ext cx="3405352" cy="30269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Model </a:t>
            </a:r>
            <a:r>
              <a:rPr lang="en-US" sz="3200" b="1" dirty="0" err="1" smtClean="0">
                <a:solidFill>
                  <a:srgbClr val="000000"/>
                </a:solidFill>
              </a:rPr>
              <a:t>Psikometri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1970-an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569">
        <p14:warp dir="in"/>
      </p:transition>
    </mc:Choice>
    <mc:Fallback xmlns="">
      <p:transition spd="slow" advTm="12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 animBg="1"/>
      <p:bldP spid="1024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Callout 10"/>
          <p:cNvSpPr/>
          <p:nvPr/>
        </p:nvSpPr>
        <p:spPr>
          <a:xfrm>
            <a:off x="1466850" y="5570537"/>
            <a:ext cx="7115176" cy="4714876"/>
          </a:xfrm>
          <a:prstGeom prst="rightArrowCallout">
            <a:avLst>
              <a:gd name="adj1" fmla="val 17727"/>
              <a:gd name="adj2" fmla="val 15303"/>
              <a:gd name="adj3" fmla="val 25000"/>
              <a:gd name="adj4" fmla="val 6618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ight Arrow Callout 8"/>
          <p:cNvSpPr/>
          <p:nvPr/>
        </p:nvSpPr>
        <p:spPr>
          <a:xfrm>
            <a:off x="1457325" y="2143125"/>
            <a:ext cx="7115176" cy="4714876"/>
          </a:xfrm>
          <a:prstGeom prst="rightArrowCallout">
            <a:avLst>
              <a:gd name="adj1" fmla="val 17727"/>
              <a:gd name="adj2" fmla="val 15303"/>
              <a:gd name="adj3" fmla="val 25000"/>
              <a:gd name="adj4" fmla="val 6618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Ketakutan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bse pada sa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49" y="2375694"/>
            <a:ext cx="4167009" cy="37393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858251" y="3371851"/>
            <a:ext cx="7543800" cy="25145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000000"/>
                </a:solidFill>
              </a:rPr>
              <a:t>BSE (Bovine Spongiform Encephalopathy </a:t>
            </a:r>
            <a:r>
              <a:rPr lang="en-US" b="1" dirty="0" err="1" smtClean="0">
                <a:solidFill>
                  <a:srgbClr val="000000"/>
                </a:solidFill>
              </a:rPr>
              <a:t>pada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daging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sapi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tahun</a:t>
            </a:r>
            <a:r>
              <a:rPr lang="en-US" b="1" dirty="0" smtClean="0">
                <a:solidFill>
                  <a:srgbClr val="000000"/>
                </a:solidFill>
              </a:rPr>
              <a:t> 1996, </a:t>
            </a:r>
            <a:r>
              <a:rPr lang="en-US" b="1" dirty="0" err="1" smtClean="0">
                <a:solidFill>
                  <a:srgbClr val="000000"/>
                </a:solidFill>
              </a:rPr>
              <a:t>atau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sering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disebut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sapi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gila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just"/>
            <a:endParaRPr kumimoji="1" lang="en-US" b="1" dirty="0">
              <a:solidFill>
                <a:srgbClr val="000000"/>
              </a:solidFill>
            </a:endParaRPr>
          </a:p>
        </p:txBody>
      </p:sp>
      <p:pic>
        <p:nvPicPr>
          <p:cNvPr id="12" name="Picture 11" descr="bird-f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23" y="6341269"/>
            <a:ext cx="4085167" cy="382984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867776" y="6810376"/>
            <a:ext cx="7543800" cy="251459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en-US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59413" y="7659773"/>
            <a:ext cx="6211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flu </a:t>
            </a:r>
            <a:r>
              <a:rPr lang="en-US" sz="3600" b="1" dirty="0" err="1" smtClean="0">
                <a:solidFill>
                  <a:srgbClr val="000000"/>
                </a:solidFill>
              </a:rPr>
              <a:t>burung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pada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tahun</a:t>
            </a:r>
            <a:r>
              <a:rPr lang="en-US" sz="3600" b="1" dirty="0" smtClean="0">
                <a:solidFill>
                  <a:srgbClr val="000000"/>
                </a:solidFill>
              </a:rPr>
              <a:t> 2006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5692</TotalTime>
  <Words>909</Words>
  <Application>Microsoft Office PowerPoint</Application>
  <PresentationFormat>Custom</PresentationFormat>
  <Paragraphs>156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KOMUNIKASI GIZI Tantangan Komunikasi Risiko Makanan Yang Efektif </vt:lpstr>
      <vt:lpstr>PowerPoint Presentation</vt:lpstr>
      <vt:lpstr>Pendahuluan</vt:lpstr>
      <vt:lpstr>Komunikasi Risiko: Persepsi Risiko: Segmentasi Pendengar</vt:lpstr>
      <vt:lpstr>Komunikasi Risiko: Persepsi Risiko: Segmentasi Pendengar</vt:lpstr>
      <vt:lpstr>Komunikasi Risiko: Persepsi Risiko: Segmentasi Pendengar</vt:lpstr>
      <vt:lpstr>PowerPoint Presentation</vt:lpstr>
      <vt:lpstr>Perubahan lingkungan makanan dan Pengembangan komunikasi risiko pangan </vt:lpstr>
      <vt:lpstr>Contoh Kasus Ketakutan Makanan</vt:lpstr>
      <vt:lpstr>Ketakutan makan lanj.</vt:lpstr>
      <vt:lpstr> Banyaknya Tujuan Komunikasi Risiko </vt:lpstr>
      <vt:lpstr> Banyaknya Tujuan Komunikasi Risiko</vt:lpstr>
      <vt:lpstr>PowerPoint Presentation</vt:lpstr>
      <vt:lpstr>Faktor-faktor Penting Membangun Kepercayaan</vt:lpstr>
      <vt:lpstr>Kepercayaan, Transparansi &amp; Ketidakpastian Dalam Komunikasi Risiko </vt:lpstr>
      <vt:lpstr>Memilih medium komunikasi terbaik </vt:lpstr>
      <vt:lpstr>Karakteristik Penerima Pesan Risiko</vt:lpstr>
      <vt:lpstr> Pengalaman sebelumnya, Pengetahuan, Sikap &amp; Kepercayaan yang ada  </vt:lpstr>
      <vt:lpstr>Faktor Sosial Demografi</vt:lpstr>
      <vt:lpstr>Faktor Sosial Demografi</vt:lpstr>
      <vt:lpstr>Faktor Psikologi</vt:lpstr>
      <vt:lpstr>Faktor Psikologi</vt:lpstr>
      <vt:lpstr>Komunikasi dan perubahan perilaku beresiko </vt:lpstr>
      <vt:lpstr>Komunikasi dan perubahan perilaku beresiko </vt:lpstr>
      <vt:lpstr>That’s all. Thank you!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start</cp:lastModifiedBy>
  <cp:revision>425</cp:revision>
  <dcterms:created xsi:type="dcterms:W3CDTF">2015-08-02T15:43:04Z</dcterms:created>
  <dcterms:modified xsi:type="dcterms:W3CDTF">2017-12-27T05:01:45Z</dcterms:modified>
</cp:coreProperties>
</file>