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92" r:id="rId3"/>
    <p:sldId id="293" r:id="rId4"/>
    <p:sldId id="294" r:id="rId5"/>
    <p:sldId id="262" r:id="rId6"/>
    <p:sldId id="295" r:id="rId7"/>
    <p:sldId id="261" r:id="rId8"/>
    <p:sldId id="259" r:id="rId9"/>
    <p:sldId id="265" r:id="rId10"/>
    <p:sldId id="266" r:id="rId11"/>
    <p:sldId id="291" r:id="rId12"/>
    <p:sldId id="268" r:id="rId13"/>
    <p:sldId id="290" r:id="rId14"/>
    <p:sldId id="272" r:id="rId15"/>
    <p:sldId id="264" r:id="rId16"/>
    <p:sldId id="270" r:id="rId17"/>
    <p:sldId id="271" r:id="rId18"/>
    <p:sldId id="273" r:id="rId19"/>
    <p:sldId id="275" r:id="rId20"/>
    <p:sldId id="287" r:id="rId21"/>
    <p:sldId id="296" r:id="rId22"/>
    <p:sldId id="277" r:id="rId23"/>
    <p:sldId id="263" r:id="rId24"/>
    <p:sldId id="278" r:id="rId25"/>
    <p:sldId id="289" r:id="rId26"/>
    <p:sldId id="279" r:id="rId27"/>
    <p:sldId id="280" r:id="rId28"/>
    <p:sldId id="281" r:id="rId29"/>
    <p:sldId id="284" r:id="rId30"/>
    <p:sldId id="285" r:id="rId31"/>
    <p:sldId id="283" r:id="rId32"/>
    <p:sldId id="286" r:id="rId33"/>
    <p:sldId id="288" r:id="rId34"/>
    <p:sldId id="2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97E584-3103-4C14-B415-AABD357C2482}" type="datetimeFigureOut">
              <a:rPr lang="en-US" smtClean="0"/>
              <a:t>10/18/2017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EF4B17-3FD4-4F9B-A4D1-386DBC47A46D}" type="slidenum">
              <a:rPr lang="en-US" smtClean="0"/>
              <a:t>‹#›</a:t>
            </a:fld>
            <a:endParaRPr lang="en-US"/>
          </a:p>
        </p:txBody>
      </p:sp>
    </p:spTree>
    <p:extLst>
      <p:ext uri="{BB962C8B-B14F-4D97-AF65-F5344CB8AC3E}">
        <p14:creationId xmlns:p14="http://schemas.microsoft.com/office/powerpoint/2010/main" val="1727702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EF4B17-3FD4-4F9B-A4D1-386DBC47A46D}" type="slidenum">
              <a:rPr lang="en-US" smtClean="0"/>
              <a:t>16</a:t>
            </a:fld>
            <a:endParaRPr lang="en-US"/>
          </a:p>
        </p:txBody>
      </p:sp>
    </p:spTree>
    <p:extLst>
      <p:ext uri="{BB962C8B-B14F-4D97-AF65-F5344CB8AC3E}">
        <p14:creationId xmlns:p14="http://schemas.microsoft.com/office/powerpoint/2010/main" val="217701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EF4B17-3FD4-4F9B-A4D1-386DBC47A46D}" type="slidenum">
              <a:rPr lang="en-US" smtClean="0"/>
              <a:t>8</a:t>
            </a:fld>
            <a:endParaRPr lang="en-US"/>
          </a:p>
        </p:txBody>
      </p:sp>
    </p:spTree>
    <p:extLst>
      <p:ext uri="{BB962C8B-B14F-4D97-AF65-F5344CB8AC3E}">
        <p14:creationId xmlns:p14="http://schemas.microsoft.com/office/powerpoint/2010/main" val="59148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66134D3-F6A0-41B3-9470-AEDBD6D1ED05}"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9357214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457200"/>
            <a:endParaRPr lang="en-US">
              <a:solidFill>
                <a:srgbClr val="FFFFFF"/>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457200"/>
              <a:endParaRPr lang="en-US">
                <a:solidFill>
                  <a:srgbClr val="000000"/>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457200"/>
              <a:endParaRPr lang="en-US">
                <a:solidFill>
                  <a:srgbClr val="000000"/>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457200"/>
              <a:endParaRPr lang="en-US">
                <a:solidFill>
                  <a:srgbClr val="FFFFFF"/>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E0005A7-1089-1844-B727-C96A61BA7BCC}" type="datetimeFigureOut">
              <a:rPr lang="en-US" smtClean="0"/>
              <a:pPr/>
              <a:t>10/18/2017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DA1F28">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87BD4E-7ABA-0C4A-909D-7FACAC8F241B}" type="slidenum">
              <a:rPr lang="en-US" smtClean="0"/>
              <a:pPr/>
              <a:t>‹#›</a:t>
            </a:fld>
            <a:endParaRPr lang="en-US"/>
          </a:p>
        </p:txBody>
      </p:sp>
    </p:spTree>
    <p:extLst>
      <p:ext uri="{BB962C8B-B14F-4D97-AF65-F5344CB8AC3E}">
        <p14:creationId xmlns:p14="http://schemas.microsoft.com/office/powerpoint/2010/main" val="428423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0005A7-1089-1844-B727-C96A61BA7BCC}" type="datetimeFigureOut">
              <a:rPr lang="en-US" smtClean="0">
                <a:solidFill>
                  <a:srgbClr val="000000"/>
                </a:solidFill>
              </a:rPr>
              <a:pPr/>
              <a:t>10/18/2017</a:t>
            </a:fld>
            <a:endParaRPr lang="en-US">
              <a:solidFill>
                <a:srgbClr val="000000"/>
              </a:solidFill>
            </a:endParaRPr>
          </a:p>
        </p:txBody>
      </p:sp>
      <p:sp>
        <p:nvSpPr>
          <p:cNvPr id="5" name="Footer Placeholder 4"/>
          <p:cNvSpPr>
            <a:spLocks noGrp="1"/>
          </p:cNvSpPr>
          <p:nvPr>
            <p:ph type="ftr" sz="quarter" idx="11"/>
          </p:nvPr>
        </p:nvSpPr>
        <p:spPr/>
        <p:txBody>
          <a:bodyPr/>
          <a:lstStyle>
            <a:extLst/>
          </a:lstStyle>
          <a:p>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fld id="{2D87BD4E-7ABA-0C4A-909D-7FACAC8F241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34671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0005A7-1089-1844-B727-C96A61BA7BCC}" type="datetimeFigureOut">
              <a:rPr lang="en-US" smtClean="0">
                <a:solidFill>
                  <a:srgbClr val="000000"/>
                </a:solidFill>
              </a:rPr>
              <a:pPr/>
              <a:t>10/18/2017</a:t>
            </a:fld>
            <a:endParaRPr lang="en-US">
              <a:solidFill>
                <a:srgbClr val="000000"/>
              </a:solidFill>
            </a:endParaRPr>
          </a:p>
        </p:txBody>
      </p:sp>
      <p:sp>
        <p:nvSpPr>
          <p:cNvPr id="5" name="Footer Placeholder 4"/>
          <p:cNvSpPr>
            <a:spLocks noGrp="1"/>
          </p:cNvSpPr>
          <p:nvPr>
            <p:ph type="ftr" sz="quarter" idx="11"/>
          </p:nvPr>
        </p:nvSpPr>
        <p:spPr/>
        <p:txBody>
          <a:bodyPr/>
          <a:lstStyle>
            <a:extLst/>
          </a:lstStyle>
          <a:p>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fld id="{2D87BD4E-7ABA-0C4A-909D-7FACAC8F241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1515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0005A7-1089-1844-B727-C96A61BA7BCC}" type="datetimeFigureOut">
              <a:rPr lang="en-US" smtClean="0">
                <a:solidFill>
                  <a:srgbClr val="000000"/>
                </a:solidFill>
              </a:rPr>
              <a:pPr/>
              <a:t>10/18/2017</a:t>
            </a:fld>
            <a:endParaRPr lang="en-US">
              <a:solidFill>
                <a:srgbClr val="000000"/>
              </a:solidFill>
            </a:endParaRPr>
          </a:p>
        </p:txBody>
      </p:sp>
      <p:sp>
        <p:nvSpPr>
          <p:cNvPr id="5" name="Footer Placeholder 4"/>
          <p:cNvSpPr>
            <a:spLocks noGrp="1"/>
          </p:cNvSpPr>
          <p:nvPr>
            <p:ph type="ftr" sz="quarter" idx="11"/>
          </p:nvPr>
        </p:nvSpPr>
        <p:spPr/>
        <p:txBody>
          <a:bodyPr/>
          <a:lstStyle>
            <a:extLst/>
          </a:lstStyle>
          <a:p>
            <a:endParaRPr lang="en-US">
              <a:solidFill>
                <a:srgbClr val="000000"/>
              </a:solidFill>
            </a:endParaRPr>
          </a:p>
        </p:txBody>
      </p:sp>
      <p:sp>
        <p:nvSpPr>
          <p:cNvPr id="6" name="Slide Number Placeholder 5"/>
          <p:cNvSpPr>
            <a:spLocks noGrp="1"/>
          </p:cNvSpPr>
          <p:nvPr>
            <p:ph type="sldNum" sz="quarter" idx="12"/>
          </p:nvPr>
        </p:nvSpPr>
        <p:spPr/>
        <p:txBody>
          <a:bodyPr/>
          <a:lstStyle>
            <a:extLst/>
          </a:lstStyle>
          <a:p>
            <a:fld id="{2D87BD4E-7ABA-0C4A-909D-7FACAC8F241B}" type="slidenum">
              <a:rPr lang="en-US" smtClean="0">
                <a:solidFill>
                  <a:srgbClr val="000000"/>
                </a:solidFill>
              </a:rPr>
              <a:pPr/>
              <a:t>‹#›</a:t>
            </a:fld>
            <a:endParaRPr lang="en-US">
              <a:solidFill>
                <a:srgbClr val="000000"/>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175512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0005A7-1089-1844-B727-C96A61BA7BCC}" type="datetimeFigureOut">
              <a:rPr lang="en-US" smtClean="0">
                <a:solidFill>
                  <a:srgbClr val="FFFFFF"/>
                </a:solidFill>
              </a:rPr>
              <a:pPr/>
              <a:t>10/18/2017</a:t>
            </a:fld>
            <a:endParaRPr lang="en-US">
              <a:solidFill>
                <a:srgbClr val="FFFFFF"/>
              </a:solidFill>
            </a:endParaRPr>
          </a:p>
        </p:txBody>
      </p:sp>
      <p:sp>
        <p:nvSpPr>
          <p:cNvPr id="5" name="Footer Placeholder 4"/>
          <p:cNvSpPr>
            <a:spLocks noGrp="1"/>
          </p:cNvSpPr>
          <p:nvPr>
            <p:ph type="ftr" sz="quarter" idx="11"/>
          </p:nvPr>
        </p:nvSpPr>
        <p:spPr/>
        <p:txBody>
          <a:bodyPr/>
          <a:lstStyle>
            <a:extLst/>
          </a:lstStyle>
          <a:p>
            <a:endParaRPr lang="en-US">
              <a:solidFill>
                <a:srgbClr val="FFFFFF"/>
              </a:solidFill>
            </a:endParaRPr>
          </a:p>
        </p:txBody>
      </p:sp>
      <p:sp>
        <p:nvSpPr>
          <p:cNvPr id="6" name="Slide Number Placeholder 5"/>
          <p:cNvSpPr>
            <a:spLocks noGrp="1"/>
          </p:cNvSpPr>
          <p:nvPr>
            <p:ph type="sldNum" sz="quarter" idx="12"/>
          </p:nvPr>
        </p:nvSpPr>
        <p:spPr/>
        <p:txBody>
          <a:bodyPr/>
          <a:lstStyle>
            <a:extLst/>
          </a:lstStyle>
          <a:p>
            <a:fld id="{2D87BD4E-7ABA-0C4A-909D-7FACAC8F241B}" type="slidenum">
              <a:rPr lang="en-US" smtClean="0">
                <a:solidFill>
                  <a:srgbClr val="FFFFFF"/>
                </a:solidFill>
              </a:rPr>
              <a:pPr/>
              <a:t>‹#›</a:t>
            </a:fld>
            <a:endParaRPr lang="en-US">
              <a:solidFill>
                <a:srgbClr val="FFFFFF"/>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457200"/>
            <a:endParaRPr lang="en-US">
              <a:solidFill>
                <a:srgbClr val="FFFFFF"/>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457200"/>
            <a:endParaRPr lang="en-US">
              <a:solidFill>
                <a:srgbClr val="FFFFFF"/>
              </a:solidFill>
            </a:endParaRPr>
          </a:p>
        </p:txBody>
      </p:sp>
    </p:spTree>
    <p:extLst>
      <p:ext uri="{BB962C8B-B14F-4D97-AF65-F5344CB8AC3E}">
        <p14:creationId xmlns:p14="http://schemas.microsoft.com/office/powerpoint/2010/main" val="21856489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0005A7-1089-1844-B727-C96A61BA7BCC}" type="datetimeFigureOut">
              <a:rPr lang="en-US" smtClean="0">
                <a:solidFill>
                  <a:srgbClr val="FFFFFF"/>
                </a:solidFill>
              </a:rPr>
              <a:pPr/>
              <a:t>10/18/2017</a:t>
            </a:fld>
            <a:endParaRPr lang="en-US">
              <a:solidFill>
                <a:srgbClr val="FFFFFF"/>
              </a:solidFill>
            </a:endParaRPr>
          </a:p>
        </p:txBody>
      </p:sp>
      <p:sp>
        <p:nvSpPr>
          <p:cNvPr id="6" name="Footer Placeholder 5"/>
          <p:cNvSpPr>
            <a:spLocks noGrp="1"/>
          </p:cNvSpPr>
          <p:nvPr>
            <p:ph type="ftr" sz="quarter" idx="11"/>
          </p:nvPr>
        </p:nvSpPr>
        <p:spPr/>
        <p:txBody>
          <a:bodyPr/>
          <a:lstStyle>
            <a:extLst/>
          </a:lstStyle>
          <a:p>
            <a:endParaRPr lang="en-US">
              <a:solidFill>
                <a:srgbClr val="FFFFFF"/>
              </a:solidFill>
            </a:endParaRPr>
          </a:p>
        </p:txBody>
      </p:sp>
      <p:sp>
        <p:nvSpPr>
          <p:cNvPr id="7" name="Slide Number Placeholder 6"/>
          <p:cNvSpPr>
            <a:spLocks noGrp="1"/>
          </p:cNvSpPr>
          <p:nvPr>
            <p:ph type="sldNum" sz="quarter" idx="12"/>
          </p:nvPr>
        </p:nvSpPr>
        <p:spPr/>
        <p:txBody>
          <a:bodyPr/>
          <a:lstStyle>
            <a:extLst/>
          </a:lstStyle>
          <a:p>
            <a:fld id="{2D87BD4E-7ABA-0C4A-909D-7FACAC8F241B}" type="slidenum">
              <a:rPr lang="en-US" smtClean="0">
                <a:solidFill>
                  <a:srgbClr val="FFFFFF"/>
                </a:solidFill>
              </a:rPr>
              <a:pPr/>
              <a:t>‹#›</a:t>
            </a:fld>
            <a:endParaRPr lang="en-US">
              <a:solidFill>
                <a:srgbClr val="FFFFFF"/>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36778652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0005A7-1089-1844-B727-C96A61BA7BCC}" type="datetimeFigureOut">
              <a:rPr lang="en-US" smtClean="0">
                <a:solidFill>
                  <a:srgbClr val="000000"/>
                </a:solidFill>
              </a:rPr>
              <a:pPr/>
              <a:t>10/18/2017</a:t>
            </a:fld>
            <a:endParaRPr lang="en-US">
              <a:solidFill>
                <a:srgbClr val="000000"/>
              </a:solidFill>
            </a:endParaRPr>
          </a:p>
        </p:txBody>
      </p:sp>
      <p:sp>
        <p:nvSpPr>
          <p:cNvPr id="8" name="Footer Placeholder 7"/>
          <p:cNvSpPr>
            <a:spLocks noGrp="1"/>
          </p:cNvSpPr>
          <p:nvPr>
            <p:ph type="ftr" sz="quarter" idx="11"/>
          </p:nvPr>
        </p:nvSpPr>
        <p:spPr/>
        <p:txBody>
          <a:bodyPr/>
          <a:lstStyle>
            <a:extLst/>
          </a:lstStyle>
          <a:p>
            <a:endParaRPr lang="en-US">
              <a:solidFill>
                <a:srgbClr val="000000"/>
              </a:solidFill>
            </a:endParaRPr>
          </a:p>
        </p:txBody>
      </p:sp>
      <p:sp>
        <p:nvSpPr>
          <p:cNvPr id="9" name="Slide Number Placeholder 8"/>
          <p:cNvSpPr>
            <a:spLocks noGrp="1"/>
          </p:cNvSpPr>
          <p:nvPr>
            <p:ph type="sldNum" sz="quarter" idx="12"/>
          </p:nvPr>
        </p:nvSpPr>
        <p:spPr/>
        <p:txBody>
          <a:bodyPr/>
          <a:lstStyle>
            <a:extLst/>
          </a:lstStyle>
          <a:p>
            <a:fld id="{2D87BD4E-7ABA-0C4A-909D-7FACAC8F241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87558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E0005A7-1089-1844-B727-C96A61BA7BCC}" type="datetimeFigureOut">
              <a:rPr lang="en-US" smtClean="0">
                <a:solidFill>
                  <a:srgbClr val="FFFFFF"/>
                </a:solidFill>
              </a:rPr>
              <a:pPr/>
              <a:t>10/18/2017</a:t>
            </a:fld>
            <a:endParaRPr lang="en-US">
              <a:solidFill>
                <a:srgbClr val="FFFFFF"/>
              </a:solidFill>
            </a:endParaRPr>
          </a:p>
        </p:txBody>
      </p:sp>
      <p:sp>
        <p:nvSpPr>
          <p:cNvPr id="4" name="Footer Placeholder 3"/>
          <p:cNvSpPr>
            <a:spLocks noGrp="1"/>
          </p:cNvSpPr>
          <p:nvPr>
            <p:ph type="ftr" sz="quarter" idx="11"/>
          </p:nvPr>
        </p:nvSpPr>
        <p:spPr/>
        <p:txBody>
          <a:bodyPr/>
          <a:lstStyle>
            <a:extLst/>
          </a:lstStyle>
          <a:p>
            <a:endParaRPr lang="en-US">
              <a:solidFill>
                <a:srgbClr val="FFFFFF"/>
              </a:solidFill>
            </a:endParaRPr>
          </a:p>
        </p:txBody>
      </p:sp>
      <p:sp>
        <p:nvSpPr>
          <p:cNvPr id="5" name="Slide Number Placeholder 4"/>
          <p:cNvSpPr>
            <a:spLocks noGrp="1"/>
          </p:cNvSpPr>
          <p:nvPr>
            <p:ph type="sldNum" sz="quarter" idx="12"/>
          </p:nvPr>
        </p:nvSpPr>
        <p:spPr/>
        <p:txBody>
          <a:bodyPr/>
          <a:lstStyle>
            <a:extLst/>
          </a:lstStyle>
          <a:p>
            <a:fld id="{2D87BD4E-7ABA-0C4A-909D-7FACAC8F241B}" type="slidenum">
              <a:rPr lang="en-US" smtClean="0">
                <a:solidFill>
                  <a:srgbClr val="FFFFFF"/>
                </a:solidFill>
              </a:rPr>
              <a:pPr/>
              <a:t>‹#›</a:t>
            </a:fld>
            <a:endParaRPr lang="en-US">
              <a:solidFill>
                <a:srgbClr val="FFFFFF"/>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53938083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E0005A7-1089-1844-B727-C96A61BA7BCC}" type="datetimeFigureOut">
              <a:rPr lang="en-US" smtClean="0">
                <a:solidFill>
                  <a:srgbClr val="000000"/>
                </a:solidFill>
              </a:rPr>
              <a:pPr/>
              <a:t>10/18/2017</a:t>
            </a:fld>
            <a:endParaRPr lang="en-US">
              <a:solidFill>
                <a:srgbClr val="000000"/>
              </a:solidFill>
            </a:endParaRPr>
          </a:p>
        </p:txBody>
      </p:sp>
      <p:sp>
        <p:nvSpPr>
          <p:cNvPr id="3" name="Footer Placeholder 2"/>
          <p:cNvSpPr>
            <a:spLocks noGrp="1"/>
          </p:cNvSpPr>
          <p:nvPr>
            <p:ph type="ftr" sz="quarter" idx="11"/>
          </p:nvPr>
        </p:nvSpPr>
        <p:spPr/>
        <p:txBody>
          <a:bodyPr/>
          <a:lstStyle>
            <a:extLst/>
          </a:lstStyle>
          <a:p>
            <a:endParaRPr lang="en-US">
              <a:solidFill>
                <a:srgbClr val="000000"/>
              </a:solidFill>
            </a:endParaRPr>
          </a:p>
        </p:txBody>
      </p:sp>
      <p:sp>
        <p:nvSpPr>
          <p:cNvPr id="4" name="Slide Number Placeholder 3"/>
          <p:cNvSpPr>
            <a:spLocks noGrp="1"/>
          </p:cNvSpPr>
          <p:nvPr>
            <p:ph type="sldNum" sz="quarter" idx="12"/>
          </p:nvPr>
        </p:nvSpPr>
        <p:spPr/>
        <p:txBody>
          <a:bodyPr/>
          <a:lstStyle>
            <a:extLst/>
          </a:lstStyle>
          <a:p>
            <a:fld id="{2D87BD4E-7ABA-0C4A-909D-7FACAC8F241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1287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E0005A7-1089-1844-B727-C96A61BA7BCC}" type="datetimeFigureOut">
              <a:rPr lang="en-US" smtClean="0">
                <a:solidFill>
                  <a:srgbClr val="000000"/>
                </a:solidFill>
              </a:rPr>
              <a:pPr/>
              <a:t>10/18/2017</a:t>
            </a:fld>
            <a:endParaRPr lang="en-US">
              <a:solidFill>
                <a:srgbClr val="000000"/>
              </a:solidFill>
            </a:endParaRPr>
          </a:p>
        </p:txBody>
      </p:sp>
      <p:sp>
        <p:nvSpPr>
          <p:cNvPr id="6" name="Footer Placeholder 5"/>
          <p:cNvSpPr>
            <a:spLocks noGrp="1"/>
          </p:cNvSpPr>
          <p:nvPr>
            <p:ph type="ftr" sz="quarter" idx="11"/>
          </p:nvPr>
        </p:nvSpPr>
        <p:spPr/>
        <p:txBody>
          <a:bodyPr/>
          <a:lstStyle>
            <a:extLst/>
          </a:lstStyle>
          <a:p>
            <a:endParaRPr lang="en-US">
              <a:solidFill>
                <a:srgbClr val="000000"/>
              </a:solidFill>
            </a:endParaRPr>
          </a:p>
        </p:txBody>
      </p:sp>
      <p:sp>
        <p:nvSpPr>
          <p:cNvPr id="7" name="Slide Number Placeholder 6"/>
          <p:cNvSpPr>
            <a:spLocks noGrp="1"/>
          </p:cNvSpPr>
          <p:nvPr>
            <p:ph type="sldNum" sz="quarter" idx="12"/>
          </p:nvPr>
        </p:nvSpPr>
        <p:spPr/>
        <p:txBody>
          <a:bodyPr/>
          <a:lstStyle>
            <a:extLst/>
          </a:lstStyle>
          <a:p>
            <a:fld id="{2D87BD4E-7ABA-0C4A-909D-7FACAC8F241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610573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0005A7-1089-1844-B727-C96A61BA7BCC}" type="datetimeFigureOut">
              <a:rPr lang="en-US" smtClean="0">
                <a:solidFill>
                  <a:srgbClr val="FFFFFF"/>
                </a:solidFill>
              </a:rPr>
              <a:pPr/>
              <a:t>10/18/2017</a:t>
            </a:fld>
            <a:endParaRPr lang="en-US">
              <a:solidFill>
                <a:srgbClr val="FFFFFF"/>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87BD4E-7ABA-0C4A-909D-7FACAC8F241B}" type="slidenum">
              <a:rPr lang="en-US" smtClean="0">
                <a:solidFill>
                  <a:srgbClr val="FFFFFF"/>
                </a:solidFill>
              </a:rPr>
              <a:pPr/>
              <a:t>‹#›</a:t>
            </a:fld>
            <a:endParaRPr lang="en-US">
              <a:solidFill>
                <a:srgbClr val="FFFFFF"/>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457200"/>
            <a:endParaRPr lang="en-US">
              <a:solidFill>
                <a:srgbClr val="FFFFFF"/>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457200"/>
            <a:endParaRPr lang="en-US">
              <a:solidFill>
                <a:srgbClr val="FFFFFF"/>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457200"/>
            <a:endParaRPr lang="en-US">
              <a:solidFill>
                <a:srgbClr val="FFFFFF"/>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457200"/>
            <a:endParaRPr lang="en-US">
              <a:solidFill>
                <a:srgbClr val="FFFFFF"/>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457200"/>
            <a:endParaRPr lang="en-US">
              <a:solidFill>
                <a:srgbClr val="FFFFFF"/>
              </a:solidFill>
            </a:endParaRPr>
          </a:p>
        </p:txBody>
      </p:sp>
    </p:spTree>
    <p:extLst>
      <p:ext uri="{BB962C8B-B14F-4D97-AF65-F5344CB8AC3E}">
        <p14:creationId xmlns:p14="http://schemas.microsoft.com/office/powerpoint/2010/main" val="219839471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457200"/>
            <a:endParaRPr lang="en-US">
              <a:solidFill>
                <a:srgbClr val="000000"/>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457200"/>
            <a:endParaRPr lang="en-US">
              <a:solidFill>
                <a:srgbClr val="000000"/>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457200"/>
            <a:endParaRPr lang="en-US">
              <a:solidFill>
                <a:srgbClr val="FFFFFF"/>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defTabSz="457200"/>
            <a:fld id="{FE0005A7-1089-1844-B727-C96A61BA7BCC}" type="datetimeFigureOut">
              <a:rPr lang="en-US" smtClean="0">
                <a:solidFill>
                  <a:srgbClr val="000000"/>
                </a:solidFill>
              </a:rPr>
              <a:pPr defTabSz="457200"/>
              <a:t>10/18/2017</a:t>
            </a:fld>
            <a:endParaRPr lang="en-US">
              <a:solidFill>
                <a:srgbClr val="000000"/>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defTabSz="457200"/>
            <a:endParaRPr lang="en-US">
              <a:solidFill>
                <a:srgbClr val="000000"/>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defTabSz="457200"/>
            <a:fld id="{2D87BD4E-7ABA-0C4A-909D-7FACAC8F241B}" type="slidenum">
              <a:rPr lang="en-US" smtClean="0">
                <a:solidFill>
                  <a:srgbClr val="000000"/>
                </a:solidFill>
              </a:rPr>
              <a:pPr defTabSz="457200"/>
              <a:t>‹#›</a:t>
            </a:fld>
            <a:endParaRPr lang="en-US">
              <a:solidFill>
                <a:srgbClr val="000000"/>
              </a:solidFill>
            </a:endParaRPr>
          </a:p>
        </p:txBody>
      </p:sp>
    </p:spTree>
    <p:extLst>
      <p:ext uri="{BB962C8B-B14F-4D97-AF65-F5344CB8AC3E}">
        <p14:creationId xmlns:p14="http://schemas.microsoft.com/office/powerpoint/2010/main" val="2085231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lvl="8">
              <a:defRPr/>
            </a:pPr>
            <a:endParaRPr lang="en-US" dirty="0" smtClean="0">
              <a:solidFill>
                <a:schemeClr val="accent4">
                  <a:lumMod val="10000"/>
                </a:schemeClr>
              </a:solidFill>
              <a:latin typeface="Baskerville Old Face"/>
            </a:endParaRPr>
          </a:p>
          <a:p>
            <a:pPr marL="2057400" lvl="8" indent="0">
              <a:buNone/>
              <a:defRPr/>
            </a:pPr>
            <a:r>
              <a:rPr lang="en-US" dirty="0" smtClean="0">
                <a:solidFill>
                  <a:schemeClr val="accent4">
                    <a:lumMod val="10000"/>
                  </a:schemeClr>
                </a:solidFill>
                <a:latin typeface="Baskerville Old Face"/>
              </a:rPr>
              <a:t>       </a:t>
            </a:r>
          </a:p>
          <a:p>
            <a:pPr marL="2057400" lvl="8" indent="0">
              <a:buNone/>
              <a:defRPr/>
            </a:pPr>
            <a:r>
              <a:rPr lang="en-US" sz="2700" dirty="0" smtClean="0">
                <a:solidFill>
                  <a:schemeClr val="accent4">
                    <a:lumMod val="10000"/>
                  </a:schemeClr>
                </a:solidFill>
                <a:latin typeface="Baskerville Old Face"/>
              </a:rPr>
              <a:t>    </a:t>
            </a:r>
            <a:endParaRPr lang="en-US" dirty="0" smtClean="0">
              <a:solidFill>
                <a:schemeClr val="accent4">
                  <a:lumMod val="10000"/>
                </a:schemeClr>
              </a:solidFill>
              <a:latin typeface="Baskerville Old Face"/>
            </a:endParaRPr>
          </a:p>
        </p:txBody>
      </p:sp>
      <p:sp>
        <p:nvSpPr>
          <p:cNvPr id="6" name="Title 1"/>
          <p:cNvSpPr txBox="1">
            <a:spLocks/>
          </p:cNvSpPr>
          <p:nvPr/>
        </p:nvSpPr>
        <p:spPr>
          <a:xfrm>
            <a:off x="0" y="26992"/>
            <a:ext cx="9144000" cy="2030408"/>
          </a:xfrm>
          <a:prstGeom prst="rect">
            <a:avLst/>
          </a:prstGeom>
          <a:solidFill>
            <a:srgbClr val="BE0202"/>
          </a:solidFill>
        </p:spPr>
        <p:txBody>
          <a:bodyPr anchor="ctr">
            <a:noAutofit/>
            <a:scene3d>
              <a:camera prst="orthographicFront"/>
              <a:lightRig rig="soft" dir="t"/>
            </a:scene3d>
            <a:sp3d prstMaterial="softEdge">
              <a:bevelT w="25400" h="25400"/>
            </a:sp3d>
          </a:bodyPr>
          <a:lstStyle/>
          <a:p>
            <a:pPr algn="ctr" defTabSz="457200">
              <a:defRPr/>
            </a:pPr>
            <a:r>
              <a:rPr lang="en-US" sz="6600" b="1" dirty="0" err="1" smtClean="0">
                <a:solidFill>
                  <a:srgbClr val="FFFFFF"/>
                </a:solidFill>
                <a:latin typeface="Baskerville SemiBold"/>
              </a:rPr>
              <a:t>Teknik</a:t>
            </a:r>
            <a:r>
              <a:rPr lang="en-US" sz="6600" b="1" dirty="0" smtClean="0">
                <a:solidFill>
                  <a:srgbClr val="FFFFFF"/>
                </a:solidFill>
                <a:latin typeface="Baskerville SemiBold"/>
              </a:rPr>
              <a:t> </a:t>
            </a:r>
          </a:p>
          <a:p>
            <a:pPr algn="ctr" defTabSz="457200">
              <a:defRPr/>
            </a:pPr>
            <a:r>
              <a:rPr lang="en-US" sz="6600" b="1" dirty="0" smtClean="0">
                <a:solidFill>
                  <a:srgbClr val="FFFFFF"/>
                </a:solidFill>
                <a:latin typeface="Baskerville SemiBold"/>
              </a:rPr>
              <a:t>Public Speaking </a:t>
            </a:r>
            <a:endParaRPr lang="en-US" sz="6600" b="1" dirty="0">
              <a:solidFill>
                <a:srgbClr val="FFFFFF"/>
              </a:solidFill>
              <a:latin typeface="Baskerville SemiBold"/>
            </a:endParaRPr>
          </a:p>
        </p:txBody>
      </p:sp>
    </p:spTree>
    <p:extLst>
      <p:ext uri="{BB962C8B-B14F-4D97-AF65-F5344CB8AC3E}">
        <p14:creationId xmlns:p14="http://schemas.microsoft.com/office/powerpoint/2010/main" val="358569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Everyone is staring at you! Why?</a:t>
            </a:r>
          </a:p>
          <a:p>
            <a:pPr>
              <a:defRPr/>
            </a:pPr>
            <a:r>
              <a:rPr lang="en-US" dirty="0" smtClean="0">
                <a:solidFill>
                  <a:schemeClr val="accent4">
                    <a:lumMod val="10000"/>
                  </a:schemeClr>
                </a:solidFill>
                <a:latin typeface="Baskerville Old Face"/>
              </a:rPr>
              <a:t>Because you are the EXPERT on the content that you are delivering.</a:t>
            </a:r>
          </a:p>
          <a:p>
            <a:pPr>
              <a:defRPr/>
            </a:pPr>
            <a:r>
              <a:rPr lang="en-US" dirty="0" smtClean="0">
                <a:solidFill>
                  <a:schemeClr val="accent4">
                    <a:lumMod val="10000"/>
                  </a:schemeClr>
                </a:solidFill>
                <a:latin typeface="Baskerville Old Face"/>
              </a:rPr>
              <a:t>Being comfortable comes from being confident.</a:t>
            </a:r>
          </a:p>
          <a:p>
            <a:pPr>
              <a:defRPr/>
            </a:pPr>
            <a:r>
              <a:rPr lang="en-US" dirty="0" smtClean="0">
                <a:solidFill>
                  <a:schemeClr val="accent4">
                    <a:lumMod val="10000"/>
                  </a:schemeClr>
                </a:solidFill>
                <a:latin typeface="Baskerville Old Face"/>
              </a:rPr>
              <a:t>Remember - eye contact is a two way street.  </a:t>
            </a:r>
          </a:p>
          <a:p>
            <a:pPr marL="109728" indent="0">
              <a:buNone/>
              <a:defRPr/>
            </a:pPr>
            <a:endParaRPr lang="en-US" dirty="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Being the Center of Attention</a:t>
            </a:r>
            <a:endParaRPr lang="en-US" sz="4800" dirty="0">
              <a:solidFill>
                <a:srgbClr val="FFFFFF"/>
              </a:solidFill>
              <a:latin typeface="Baskerville SemiBold"/>
            </a:endParaRPr>
          </a:p>
        </p:txBody>
      </p:sp>
    </p:spTree>
    <p:extLst>
      <p:ext uri="{BB962C8B-B14F-4D97-AF65-F5344CB8AC3E}">
        <p14:creationId xmlns:p14="http://schemas.microsoft.com/office/powerpoint/2010/main" val="275872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Are you really alone?</a:t>
            </a:r>
            <a:endParaRPr lang="en-US" dirty="0">
              <a:solidFill>
                <a:schemeClr val="accent4">
                  <a:lumMod val="10000"/>
                </a:schemeClr>
              </a:solidFill>
              <a:latin typeface="Baskerville Old Face"/>
            </a:endParaRPr>
          </a:p>
          <a:p>
            <a:pPr>
              <a:defRPr/>
            </a:pPr>
            <a:r>
              <a:rPr lang="en-US" dirty="0" smtClean="0">
                <a:solidFill>
                  <a:schemeClr val="accent4">
                    <a:lumMod val="10000"/>
                  </a:schemeClr>
                </a:solidFill>
                <a:latin typeface="Baskerville Old Face"/>
              </a:rPr>
              <a:t>You are in </a:t>
            </a:r>
            <a:r>
              <a:rPr lang="en-US" u="sng" dirty="0" smtClean="0">
                <a:solidFill>
                  <a:schemeClr val="accent4">
                    <a:lumMod val="10000"/>
                  </a:schemeClr>
                </a:solidFill>
                <a:latin typeface="Baskerville Old Face"/>
              </a:rPr>
              <a:t>total control </a:t>
            </a:r>
            <a:r>
              <a:rPr lang="en-US" dirty="0" smtClean="0">
                <a:solidFill>
                  <a:schemeClr val="accent4">
                    <a:lumMod val="10000"/>
                  </a:schemeClr>
                </a:solidFill>
                <a:latin typeface="Baskerville Old Face"/>
              </a:rPr>
              <a:t>of your presentation.</a:t>
            </a:r>
          </a:p>
          <a:p>
            <a:pPr>
              <a:defRPr/>
            </a:pPr>
            <a:r>
              <a:rPr lang="en-US" dirty="0" smtClean="0">
                <a:solidFill>
                  <a:schemeClr val="accent4">
                    <a:lumMod val="10000"/>
                  </a:schemeClr>
                </a:solidFill>
                <a:latin typeface="Baskerville Old Face"/>
              </a:rPr>
              <a:t>If possible, add audience engagement.</a:t>
            </a:r>
          </a:p>
          <a:p>
            <a:pPr marL="109728" indent="0">
              <a:buNone/>
              <a:defRPr/>
            </a:pPr>
            <a:endParaRPr lang="en-US" dirty="0" smtClean="0">
              <a:solidFill>
                <a:schemeClr val="accent4">
                  <a:lumMod val="10000"/>
                </a:schemeClr>
              </a:solidFill>
              <a:latin typeface="Baskerville Old Face"/>
            </a:endParaRPr>
          </a:p>
          <a:p>
            <a:pPr marL="109728" indent="0">
              <a:buNone/>
              <a:defRPr/>
            </a:pPr>
            <a:endParaRPr lang="en-US" dirty="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Feelings of Isolation</a:t>
            </a:r>
            <a:endParaRPr lang="en-US" sz="4800" dirty="0">
              <a:solidFill>
                <a:srgbClr val="FFFFFF"/>
              </a:solidFill>
              <a:latin typeface="Baskerville SemiBold"/>
            </a:endParaRPr>
          </a:p>
        </p:txBody>
      </p:sp>
    </p:spTree>
    <p:extLst>
      <p:ext uri="{BB962C8B-B14F-4D97-AF65-F5344CB8AC3E}">
        <p14:creationId xmlns:p14="http://schemas.microsoft.com/office/powerpoint/2010/main" val="363076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You ARE being judged….</a:t>
            </a:r>
          </a:p>
          <a:p>
            <a:pPr>
              <a:defRPr/>
            </a:pPr>
            <a:r>
              <a:rPr lang="en-US" dirty="0" smtClean="0">
                <a:solidFill>
                  <a:schemeClr val="accent4">
                    <a:lumMod val="10000"/>
                  </a:schemeClr>
                </a:solidFill>
                <a:latin typeface="Baskerville Old Face"/>
              </a:rPr>
              <a:t>How do you judge people initially? </a:t>
            </a:r>
          </a:p>
          <a:p>
            <a:pPr>
              <a:defRPr/>
            </a:pPr>
            <a:r>
              <a:rPr lang="en-US" dirty="0" smtClean="0">
                <a:solidFill>
                  <a:schemeClr val="accent4">
                    <a:lumMod val="10000"/>
                  </a:schemeClr>
                </a:solidFill>
                <a:latin typeface="Baskerville Old Face"/>
              </a:rPr>
              <a:t>Work backwards.</a:t>
            </a:r>
          </a:p>
          <a:p>
            <a:pPr>
              <a:defRPr/>
            </a:pPr>
            <a:r>
              <a:rPr lang="en-US" dirty="0" smtClean="0">
                <a:solidFill>
                  <a:schemeClr val="accent4">
                    <a:lumMod val="10000"/>
                  </a:schemeClr>
                </a:solidFill>
                <a:latin typeface="Baskerville Old Face"/>
              </a:rPr>
              <a:t>You will know how you are perceived very quickly</a:t>
            </a:r>
          </a:p>
          <a:p>
            <a:pPr>
              <a:defRPr/>
            </a:pPr>
            <a:r>
              <a:rPr lang="en-US" dirty="0" smtClean="0">
                <a:solidFill>
                  <a:schemeClr val="accent4">
                    <a:lumMod val="10000"/>
                  </a:schemeClr>
                </a:solidFill>
                <a:latin typeface="Baskerville Old Face"/>
              </a:rPr>
              <a:t>Confidence is key. Knowledge = power.</a:t>
            </a: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700" dirty="0" smtClean="0">
                <a:solidFill>
                  <a:srgbClr val="FFFFFF"/>
                </a:solidFill>
                <a:latin typeface="Baskerville SemiBold"/>
              </a:rPr>
              <a:t>Being Judged By An Audience</a:t>
            </a:r>
            <a:endParaRPr lang="en-US" sz="4700" dirty="0">
              <a:solidFill>
                <a:srgbClr val="FFFFFF"/>
              </a:solidFill>
              <a:latin typeface="Baskerville SemiBold"/>
            </a:endParaRPr>
          </a:p>
        </p:txBody>
      </p:sp>
    </p:spTree>
    <p:extLst>
      <p:ext uri="{BB962C8B-B14F-4D97-AF65-F5344CB8AC3E}">
        <p14:creationId xmlns:p14="http://schemas.microsoft.com/office/powerpoint/2010/main" val="305577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Perceived Race/Ethnicity</a:t>
            </a:r>
          </a:p>
          <a:p>
            <a:pPr>
              <a:defRPr/>
            </a:pPr>
            <a:r>
              <a:rPr lang="en-US" dirty="0" smtClean="0">
                <a:solidFill>
                  <a:schemeClr val="accent4">
                    <a:lumMod val="10000"/>
                  </a:schemeClr>
                </a:solidFill>
                <a:latin typeface="Baskerville Old Face"/>
              </a:rPr>
              <a:t>Accent/Dialect</a:t>
            </a:r>
          </a:p>
          <a:p>
            <a:pPr>
              <a:defRPr/>
            </a:pPr>
            <a:r>
              <a:rPr lang="en-US" dirty="0" smtClean="0">
                <a:solidFill>
                  <a:schemeClr val="accent4">
                    <a:lumMod val="10000"/>
                  </a:schemeClr>
                </a:solidFill>
                <a:latin typeface="Baskerville Old Face"/>
              </a:rPr>
              <a:t>Style of Dress</a:t>
            </a:r>
          </a:p>
          <a:p>
            <a:pPr>
              <a:defRPr/>
            </a:pPr>
            <a:r>
              <a:rPr lang="en-US" dirty="0" smtClean="0">
                <a:solidFill>
                  <a:schemeClr val="accent4">
                    <a:lumMod val="10000"/>
                  </a:schemeClr>
                </a:solidFill>
                <a:latin typeface="Baskerville Old Face"/>
              </a:rPr>
              <a:t>Body Language</a:t>
            </a:r>
          </a:p>
          <a:p>
            <a:pPr>
              <a:defRPr/>
            </a:pPr>
            <a:r>
              <a:rPr lang="en-US" dirty="0" smtClean="0">
                <a:solidFill>
                  <a:schemeClr val="accent4">
                    <a:lumMod val="10000"/>
                  </a:schemeClr>
                </a:solidFill>
                <a:latin typeface="Baskerville Old Face"/>
              </a:rPr>
              <a:t>Relative Level of Intelligence/Education</a:t>
            </a:r>
          </a:p>
          <a:p>
            <a:pPr>
              <a:defRPr/>
            </a:pPr>
            <a:r>
              <a:rPr lang="en-US" dirty="0" smtClean="0">
                <a:solidFill>
                  <a:schemeClr val="accent4">
                    <a:lumMod val="10000"/>
                  </a:schemeClr>
                </a:solidFill>
                <a:latin typeface="Baskerville Old Face"/>
              </a:rPr>
              <a:t>Other Physical Traits (i.e. height, weight, intelligence, attractiveness)</a:t>
            </a:r>
          </a:p>
          <a:p>
            <a:pPr marL="109728" indent="0">
              <a:buNone/>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0000" lnSpcReduction="20000"/>
            <a:scene3d>
              <a:camera prst="orthographicFront"/>
              <a:lightRig rig="soft" dir="t"/>
            </a:scene3d>
            <a:sp3d prstMaterial="softEdge">
              <a:bevelT w="25400" h="25400"/>
            </a:sp3d>
          </a:bodyPr>
          <a:lstStyle/>
          <a:p>
            <a:pPr algn="ctr" defTabSz="457200">
              <a:defRPr/>
            </a:pPr>
            <a:r>
              <a:rPr lang="en-US" sz="5500" dirty="0" smtClean="0">
                <a:solidFill>
                  <a:srgbClr val="FFFFFF"/>
                </a:solidFill>
                <a:latin typeface="Baskerville SemiBold"/>
              </a:rPr>
              <a:t>What Impression Do You Leave in 30 Seconds</a:t>
            </a:r>
            <a:r>
              <a:rPr lang="en-US" sz="4800" dirty="0" smtClean="0">
                <a:solidFill>
                  <a:srgbClr val="FFFFFF"/>
                </a:solidFill>
                <a:latin typeface="Baskerville SemiBold"/>
              </a:rPr>
              <a:t>?</a:t>
            </a:r>
            <a:endParaRPr lang="en-US" sz="4800" dirty="0">
              <a:solidFill>
                <a:srgbClr val="FFFFFF"/>
              </a:solidFill>
              <a:latin typeface="Baskerville SemiBold"/>
            </a:endParaRPr>
          </a:p>
        </p:txBody>
      </p:sp>
    </p:spTree>
    <p:extLst>
      <p:ext uri="{BB962C8B-B14F-4D97-AF65-F5344CB8AC3E}">
        <p14:creationId xmlns:p14="http://schemas.microsoft.com/office/powerpoint/2010/main" val="23957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Audiences want to be entertained or informed.  </a:t>
            </a:r>
            <a:r>
              <a:rPr lang="en-US" u="sng" dirty="0" smtClean="0">
                <a:solidFill>
                  <a:schemeClr val="accent4">
                    <a:lumMod val="10000"/>
                  </a:schemeClr>
                </a:solidFill>
                <a:latin typeface="Baskerville Old Face"/>
              </a:rPr>
              <a:t>No one </a:t>
            </a:r>
            <a:r>
              <a:rPr lang="en-US" dirty="0" smtClean="0">
                <a:solidFill>
                  <a:schemeClr val="accent4">
                    <a:lumMod val="10000"/>
                  </a:schemeClr>
                </a:solidFill>
                <a:latin typeface="Baskerville Old Face"/>
              </a:rPr>
              <a:t>asks to be bored.</a:t>
            </a:r>
          </a:p>
          <a:p>
            <a:pPr>
              <a:defRPr/>
            </a:pPr>
            <a:r>
              <a:rPr lang="en-US" dirty="0" smtClean="0">
                <a:solidFill>
                  <a:schemeClr val="accent4">
                    <a:lumMod val="10000"/>
                  </a:schemeClr>
                </a:solidFill>
                <a:latin typeface="Baskerville Old Face"/>
              </a:rPr>
              <a:t>Audience wants you to be successful in your goals.</a:t>
            </a:r>
          </a:p>
          <a:p>
            <a:pPr>
              <a:defRPr/>
            </a:pPr>
            <a:r>
              <a:rPr lang="en-US" dirty="0" smtClean="0">
                <a:solidFill>
                  <a:schemeClr val="accent4">
                    <a:lumMod val="10000"/>
                  </a:schemeClr>
                </a:solidFill>
                <a:latin typeface="Baskerville Old Face"/>
              </a:rPr>
              <a:t>What is the worst that can happen? </a:t>
            </a:r>
            <a:endParaRPr lang="en-US" dirty="0">
              <a:solidFill>
                <a:schemeClr val="accent4">
                  <a:lumMod val="10000"/>
                </a:schemeClr>
              </a:solidFill>
              <a:latin typeface="Baskerville Old Face"/>
            </a:endParaRPr>
          </a:p>
          <a:p>
            <a:pPr>
              <a:defRPr/>
            </a:pPr>
            <a:r>
              <a:rPr lang="en-US" dirty="0" smtClean="0">
                <a:solidFill>
                  <a:schemeClr val="accent4">
                    <a:lumMod val="10000"/>
                  </a:schemeClr>
                </a:solidFill>
                <a:latin typeface="Baskerville Old Face"/>
              </a:rPr>
              <a:t>Figured it out? Now </a:t>
            </a:r>
            <a:r>
              <a:rPr lang="en-US" u="sng" dirty="0" smtClean="0">
                <a:solidFill>
                  <a:schemeClr val="accent4">
                    <a:lumMod val="10000"/>
                  </a:schemeClr>
                </a:solidFill>
                <a:latin typeface="Baskerville Old Face"/>
              </a:rPr>
              <a:t>prepare to prevent.</a:t>
            </a:r>
          </a:p>
          <a:p>
            <a:pPr>
              <a:defRPr/>
            </a:pPr>
            <a:r>
              <a:rPr lang="en-US" dirty="0" smtClean="0">
                <a:solidFill>
                  <a:schemeClr val="accent4">
                    <a:lumMod val="10000"/>
                  </a:schemeClr>
                </a:solidFill>
                <a:latin typeface="Baskerville Old Face"/>
              </a:rPr>
              <a:t>List everything that you can control and plan to manage it.</a:t>
            </a:r>
          </a:p>
          <a:p>
            <a:pPr>
              <a:defRPr/>
            </a:pPr>
            <a:endParaRPr lang="en-US" dirty="0" smtClean="0">
              <a:solidFill>
                <a:schemeClr val="accent4">
                  <a:lumMod val="10000"/>
                </a:schemeClr>
              </a:solidFill>
              <a:latin typeface="Baskerville Old Face"/>
            </a:endParaRPr>
          </a:p>
          <a:p>
            <a:pPr>
              <a:defRPr/>
            </a:pPr>
            <a:endParaRPr lang="en-US" dirty="0">
              <a:solidFill>
                <a:schemeClr val="accent4">
                  <a:lumMod val="10000"/>
                </a:schemeClr>
              </a:solidFill>
              <a:latin typeface="Baskerville Old Face"/>
            </a:endParaRPr>
          </a:p>
          <a:p>
            <a:pPr>
              <a:defRPr/>
            </a:pPr>
            <a:endParaRPr lang="en-US" dirty="0">
              <a:solidFill>
                <a:schemeClr val="accent4">
                  <a:lumMod val="10000"/>
                </a:schemeClr>
              </a:solidFill>
              <a:latin typeface="Baskerville Old Face"/>
            </a:endParaRPr>
          </a:p>
          <a:p>
            <a:pPr>
              <a:defRPr/>
            </a:pPr>
            <a:endParaRPr lang="en-US" u="sng" dirty="0" smtClean="0">
              <a:solidFill>
                <a:schemeClr val="accent4">
                  <a:lumMod val="10000"/>
                </a:schemeClr>
              </a:solidFill>
              <a:latin typeface="Baskerville Old Face"/>
            </a:endParaRPr>
          </a:p>
          <a:p>
            <a:pPr>
              <a:defRPr/>
            </a:pPr>
            <a:endParaRPr lang="en-US" u="sng" dirty="0" smtClean="0">
              <a:solidFill>
                <a:schemeClr val="accent4">
                  <a:lumMod val="10000"/>
                </a:schemeClr>
              </a:solidFill>
              <a:latin typeface="Baskerville Old Face"/>
            </a:endParaRPr>
          </a:p>
          <a:p>
            <a:pPr>
              <a:defRPr/>
            </a:pPr>
            <a:endParaRPr lang="en-US" u="sng" dirty="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A Healthy Fear of Failure Helps!</a:t>
            </a:r>
            <a:endParaRPr lang="en-US" sz="4800" dirty="0">
              <a:solidFill>
                <a:srgbClr val="FFFFFF"/>
              </a:solidFill>
              <a:latin typeface="Baskerville SemiBold"/>
            </a:endParaRPr>
          </a:p>
        </p:txBody>
      </p:sp>
    </p:spTree>
    <p:extLst>
      <p:ext uri="{BB962C8B-B14F-4D97-AF65-F5344CB8AC3E}">
        <p14:creationId xmlns:p14="http://schemas.microsoft.com/office/powerpoint/2010/main" val="380628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3124199" y="1866900"/>
            <a:ext cx="6019801" cy="4062056"/>
          </a:xfrm>
        </p:spPr>
        <p:txBody>
          <a:bodyPr>
            <a:normAutofit/>
          </a:bodyPr>
          <a:lstStyle/>
          <a:p>
            <a:pPr marL="109728" indent="0">
              <a:buNone/>
              <a:defRPr/>
            </a:pPr>
            <a:r>
              <a:rPr lang="en-US" sz="4400" dirty="0" smtClean="0">
                <a:latin typeface="Baskerville Old Face"/>
              </a:rPr>
              <a:t>“</a:t>
            </a:r>
            <a:r>
              <a:rPr lang="en-US" sz="4400" dirty="0">
                <a:latin typeface="Baskerville Old Face"/>
              </a:rPr>
              <a:t>90% of how well the talk will go is determined before the speaker steps on the platform.” </a:t>
            </a:r>
            <a:r>
              <a:rPr lang="en-US" dirty="0" smtClean="0">
                <a:solidFill>
                  <a:schemeClr val="accent4">
                    <a:lumMod val="10000"/>
                  </a:schemeClr>
                </a:solidFill>
                <a:latin typeface="Baskerville Old Face"/>
              </a:rPr>
              <a:t>			</a:t>
            </a: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Somers White</a:t>
            </a:r>
            <a:endParaRPr lang="en-US" sz="4800" dirty="0">
              <a:solidFill>
                <a:srgbClr val="FFFFFF"/>
              </a:solidFill>
              <a:latin typeface="Baskerville SemiBold"/>
            </a:endParaRPr>
          </a:p>
        </p:txBody>
      </p:sp>
      <p:pic>
        <p:nvPicPr>
          <p:cNvPr id="4" name="Picture 3"/>
          <p:cNvPicPr>
            <a:picLocks noChangeAspect="1"/>
          </p:cNvPicPr>
          <p:nvPr/>
        </p:nvPicPr>
        <p:blipFill>
          <a:blip r:embed="rId3"/>
          <a:stretch>
            <a:fillRect/>
          </a:stretch>
        </p:blipFill>
        <p:spPr>
          <a:xfrm>
            <a:off x="381000" y="1905000"/>
            <a:ext cx="2286000" cy="3111500"/>
          </a:xfrm>
          <a:prstGeom prst="rect">
            <a:avLst/>
          </a:prstGeom>
        </p:spPr>
      </p:pic>
    </p:spTree>
    <p:extLst>
      <p:ext uri="{BB962C8B-B14F-4D97-AF65-F5344CB8AC3E}">
        <p14:creationId xmlns:p14="http://schemas.microsoft.com/office/powerpoint/2010/main" val="1092097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Prepare the right way.  Start by answering these questions:</a:t>
            </a:r>
          </a:p>
          <a:p>
            <a:pPr>
              <a:defRPr/>
            </a:pPr>
            <a:r>
              <a:rPr lang="en-US" dirty="0" smtClean="0">
                <a:solidFill>
                  <a:schemeClr val="accent4">
                    <a:lumMod val="10000"/>
                  </a:schemeClr>
                </a:solidFill>
                <a:latin typeface="Baskerville Old Face"/>
              </a:rPr>
              <a:t>What is the specific purpose of your speech?</a:t>
            </a:r>
          </a:p>
          <a:p>
            <a:pPr>
              <a:defRPr/>
            </a:pPr>
            <a:r>
              <a:rPr lang="en-US" dirty="0" smtClean="0">
                <a:solidFill>
                  <a:schemeClr val="accent4">
                    <a:lumMod val="10000"/>
                  </a:schemeClr>
                </a:solidFill>
                <a:latin typeface="Baskerville Old Face"/>
              </a:rPr>
              <a:t>What is your topic?</a:t>
            </a:r>
          </a:p>
          <a:p>
            <a:pPr>
              <a:defRPr/>
            </a:pPr>
            <a:r>
              <a:rPr lang="en-US" dirty="0" smtClean="0">
                <a:solidFill>
                  <a:schemeClr val="accent4">
                    <a:lumMod val="10000"/>
                  </a:schemeClr>
                </a:solidFill>
                <a:latin typeface="Baskerville Old Face"/>
              </a:rPr>
              <a:t>Who is your audience?  </a:t>
            </a:r>
            <a:endParaRPr lang="en-US" dirty="0">
              <a:solidFill>
                <a:schemeClr val="accent4">
                  <a:lumMod val="10000"/>
                </a:schemeClr>
              </a:solidFill>
              <a:latin typeface="Baskerville Old Face"/>
            </a:endParaRPr>
          </a:p>
          <a:p>
            <a:pPr>
              <a:defRPr/>
            </a:pPr>
            <a:r>
              <a:rPr lang="en-US" dirty="0" smtClean="0">
                <a:solidFill>
                  <a:schemeClr val="accent4">
                    <a:lumMod val="10000"/>
                  </a:schemeClr>
                </a:solidFill>
                <a:latin typeface="Baskerville Old Face"/>
              </a:rPr>
              <a:t>What are your time constraints?</a:t>
            </a:r>
          </a:p>
          <a:p>
            <a:pPr>
              <a:defRPr/>
            </a:pPr>
            <a:r>
              <a:rPr lang="en-US" dirty="0" smtClean="0">
                <a:solidFill>
                  <a:schemeClr val="accent4">
                    <a:lumMod val="10000"/>
                  </a:schemeClr>
                </a:solidFill>
                <a:latin typeface="Baskerville Old Face"/>
              </a:rPr>
              <a:t>Will you be using visual aids?</a:t>
            </a:r>
          </a:p>
          <a:p>
            <a:pPr marL="109728" indent="0">
              <a:buNone/>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lnSpcReduction="100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How Can I Become a Better Speaker?</a:t>
            </a:r>
            <a:endParaRPr lang="en-US" sz="4800" dirty="0">
              <a:solidFill>
                <a:srgbClr val="FFFFFF"/>
              </a:solidFill>
              <a:latin typeface="Baskerville SemiBold"/>
            </a:endParaRPr>
          </a:p>
        </p:txBody>
      </p:sp>
    </p:spTree>
    <p:extLst>
      <p:ext uri="{BB962C8B-B14F-4D97-AF65-F5344CB8AC3E}">
        <p14:creationId xmlns:p14="http://schemas.microsoft.com/office/powerpoint/2010/main" val="333425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Start with structure – Formal Outline, Speakers Outline (smaller and smaller)</a:t>
            </a:r>
          </a:p>
          <a:p>
            <a:pPr>
              <a:defRPr/>
            </a:pPr>
            <a:r>
              <a:rPr lang="en-US" dirty="0" smtClean="0">
                <a:solidFill>
                  <a:schemeClr val="accent4">
                    <a:lumMod val="10000"/>
                  </a:schemeClr>
                </a:solidFill>
                <a:latin typeface="Baskerville Old Face"/>
              </a:rPr>
              <a:t>Topic selection – how to choose?</a:t>
            </a:r>
            <a:endParaRPr lang="en-US" dirty="0">
              <a:solidFill>
                <a:schemeClr val="accent4">
                  <a:lumMod val="10000"/>
                </a:schemeClr>
              </a:solidFill>
              <a:latin typeface="Baskerville Old Face"/>
            </a:endParaRPr>
          </a:p>
          <a:p>
            <a:pPr>
              <a:defRPr/>
            </a:pPr>
            <a:r>
              <a:rPr lang="en-US" dirty="0" smtClean="0">
                <a:solidFill>
                  <a:schemeClr val="accent4">
                    <a:lumMod val="10000"/>
                  </a:schemeClr>
                </a:solidFill>
                <a:latin typeface="Baskerville Old Face"/>
              </a:rPr>
              <a:t>Mapping technique</a:t>
            </a:r>
          </a:p>
          <a:p>
            <a:pPr>
              <a:defRPr/>
            </a:pPr>
            <a:r>
              <a:rPr lang="en-US" dirty="0" smtClean="0">
                <a:solidFill>
                  <a:schemeClr val="accent4">
                    <a:lumMod val="10000"/>
                  </a:schemeClr>
                </a:solidFill>
                <a:latin typeface="Baskerville Old Face"/>
              </a:rPr>
              <a:t>Start broad, work towards narrow</a:t>
            </a:r>
          </a:p>
          <a:p>
            <a:pPr>
              <a:defRPr/>
            </a:pPr>
            <a:r>
              <a:rPr lang="en-US" dirty="0" smtClean="0">
                <a:solidFill>
                  <a:schemeClr val="accent4">
                    <a:lumMod val="10000"/>
                  </a:schemeClr>
                </a:solidFill>
                <a:latin typeface="Baskerville Old Face"/>
              </a:rPr>
              <a:t>Don’t throw out your notes – prime ground for main points and supporting material.</a:t>
            </a:r>
          </a:p>
          <a:p>
            <a:pPr>
              <a:defRPr/>
            </a:pPr>
            <a:r>
              <a:rPr lang="en-US" dirty="0" smtClean="0">
                <a:solidFill>
                  <a:schemeClr val="accent4">
                    <a:lumMod val="10000"/>
                  </a:schemeClr>
                </a:solidFill>
                <a:latin typeface="Baskerville Old Face"/>
              </a:rPr>
              <a:t>Are there any topics/subject matter to avoid?</a:t>
            </a:r>
          </a:p>
          <a:p>
            <a:pPr>
              <a:defRPr/>
            </a:pPr>
            <a:endParaRPr lang="en-US" dirty="0" smtClean="0">
              <a:solidFill>
                <a:schemeClr val="accent4">
                  <a:lumMod val="10000"/>
                </a:schemeClr>
              </a:solidFill>
              <a:latin typeface="Baskerville Old Face"/>
            </a:endParaRPr>
          </a:p>
          <a:p>
            <a:pPr marL="109728" indent="0">
              <a:buNone/>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How to Prepare for Your Speech</a:t>
            </a:r>
            <a:endParaRPr lang="en-US" sz="4800" dirty="0">
              <a:solidFill>
                <a:srgbClr val="FFFFFF"/>
              </a:solidFill>
              <a:latin typeface="Baskerville SemiBold"/>
            </a:endParaRPr>
          </a:p>
        </p:txBody>
      </p:sp>
    </p:spTree>
    <p:extLst>
      <p:ext uri="{BB962C8B-B14F-4D97-AF65-F5344CB8AC3E}">
        <p14:creationId xmlns:p14="http://schemas.microsoft.com/office/powerpoint/2010/main" val="3956823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Audience demographics</a:t>
            </a:r>
          </a:p>
          <a:p>
            <a:pPr>
              <a:defRPr/>
            </a:pPr>
            <a:r>
              <a:rPr lang="en-US" dirty="0" smtClean="0">
                <a:solidFill>
                  <a:schemeClr val="accent4">
                    <a:lumMod val="10000"/>
                  </a:schemeClr>
                </a:solidFill>
                <a:latin typeface="Baskerville Old Face"/>
              </a:rPr>
              <a:t>Size</a:t>
            </a:r>
          </a:p>
          <a:p>
            <a:pPr>
              <a:defRPr/>
            </a:pPr>
            <a:r>
              <a:rPr lang="en-US" dirty="0" smtClean="0">
                <a:solidFill>
                  <a:schemeClr val="accent4">
                    <a:lumMod val="10000"/>
                  </a:schemeClr>
                </a:solidFill>
                <a:latin typeface="Baskerville Old Face"/>
              </a:rPr>
              <a:t>Presentation space</a:t>
            </a:r>
          </a:p>
          <a:p>
            <a:pPr>
              <a:defRPr/>
            </a:pPr>
            <a:r>
              <a:rPr lang="en-US" dirty="0" smtClean="0">
                <a:solidFill>
                  <a:schemeClr val="accent4">
                    <a:lumMod val="10000"/>
                  </a:schemeClr>
                </a:solidFill>
                <a:latin typeface="Baskerville Old Face"/>
              </a:rPr>
              <a:t>Audience’s </a:t>
            </a:r>
            <a:r>
              <a:rPr lang="en-US" dirty="0">
                <a:solidFill>
                  <a:schemeClr val="accent4">
                    <a:lumMod val="10000"/>
                  </a:schemeClr>
                </a:solidFill>
                <a:latin typeface="Baskerville Old Face"/>
              </a:rPr>
              <a:t>c</a:t>
            </a:r>
            <a:r>
              <a:rPr lang="en-US" dirty="0" smtClean="0">
                <a:solidFill>
                  <a:schemeClr val="accent4">
                    <a:lumMod val="10000"/>
                  </a:schemeClr>
                </a:solidFill>
                <a:latin typeface="Baskerville Old Face"/>
              </a:rPr>
              <a:t>urrent knowledge of topic</a:t>
            </a:r>
          </a:p>
          <a:p>
            <a:pPr>
              <a:defRPr/>
            </a:pPr>
            <a:r>
              <a:rPr lang="en-US" dirty="0" smtClean="0">
                <a:solidFill>
                  <a:schemeClr val="accent4">
                    <a:lumMod val="10000"/>
                  </a:schemeClr>
                </a:solidFill>
                <a:latin typeface="Baskerville Old Face"/>
              </a:rPr>
              <a:t>Diversity</a:t>
            </a: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marL="109728" indent="0">
              <a:buNone/>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Other Important Factors</a:t>
            </a:r>
            <a:endParaRPr lang="en-US" sz="4800" dirty="0">
              <a:solidFill>
                <a:srgbClr val="FFFFFF"/>
              </a:solidFill>
              <a:latin typeface="Baskerville SemiBold"/>
            </a:endParaRPr>
          </a:p>
        </p:txBody>
      </p:sp>
    </p:spTree>
    <p:extLst>
      <p:ext uri="{BB962C8B-B14F-4D97-AF65-F5344CB8AC3E}">
        <p14:creationId xmlns:p14="http://schemas.microsoft.com/office/powerpoint/2010/main" val="405336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a:solidFill>
                  <a:schemeClr val="accent4">
                    <a:lumMod val="10000"/>
                  </a:schemeClr>
                </a:solidFill>
                <a:latin typeface="Baskerville Old Face"/>
              </a:rPr>
              <a:t>H</a:t>
            </a:r>
            <a:r>
              <a:rPr lang="en-US" dirty="0" smtClean="0">
                <a:solidFill>
                  <a:schemeClr val="accent4">
                    <a:lumMod val="10000"/>
                  </a:schemeClr>
                </a:solidFill>
                <a:latin typeface="Baskerville Old Face"/>
              </a:rPr>
              <a:t>ow much is too much?</a:t>
            </a:r>
          </a:p>
          <a:p>
            <a:pPr>
              <a:defRPr/>
            </a:pPr>
            <a:r>
              <a:rPr lang="en-US" dirty="0" err="1" smtClean="0">
                <a:solidFill>
                  <a:schemeClr val="accent4">
                    <a:lumMod val="10000"/>
                  </a:schemeClr>
                </a:solidFill>
                <a:latin typeface="Baskerville Old Face"/>
              </a:rPr>
              <a:t>Overinform</a:t>
            </a:r>
            <a:r>
              <a:rPr lang="en-US" dirty="0" smtClean="0">
                <a:solidFill>
                  <a:schemeClr val="accent4">
                    <a:lumMod val="10000"/>
                  </a:schemeClr>
                </a:solidFill>
                <a:latin typeface="Baskerville Old Face"/>
              </a:rPr>
              <a:t>: Cramming too much material into too short an amount of time</a:t>
            </a:r>
          </a:p>
          <a:p>
            <a:pPr>
              <a:defRPr/>
            </a:pPr>
            <a:r>
              <a:rPr lang="en-US" dirty="0" err="1" smtClean="0">
                <a:solidFill>
                  <a:schemeClr val="accent4">
                    <a:lumMod val="10000"/>
                  </a:schemeClr>
                </a:solidFill>
                <a:latin typeface="Baskerville Old Face"/>
              </a:rPr>
              <a:t>Underinform</a:t>
            </a:r>
            <a:r>
              <a:rPr lang="en-US" dirty="0" smtClean="0">
                <a:solidFill>
                  <a:schemeClr val="accent4">
                    <a:lumMod val="10000"/>
                  </a:schemeClr>
                </a:solidFill>
                <a:latin typeface="Baskerville Old Face"/>
              </a:rPr>
              <a:t>: Overestimating how much material that you have.</a:t>
            </a:r>
          </a:p>
          <a:p>
            <a:pPr>
              <a:defRPr/>
            </a:pPr>
            <a:r>
              <a:rPr lang="en-US" dirty="0" smtClean="0">
                <a:solidFill>
                  <a:schemeClr val="accent4">
                    <a:lumMod val="10000"/>
                  </a:schemeClr>
                </a:solidFill>
                <a:latin typeface="Baskerville Old Face"/>
              </a:rPr>
              <a:t>Memorizing – one of the WORST things you can do.</a:t>
            </a:r>
          </a:p>
          <a:p>
            <a:pPr>
              <a:defRPr/>
            </a:pPr>
            <a:r>
              <a:rPr lang="en-US" dirty="0" smtClean="0">
                <a:solidFill>
                  <a:schemeClr val="accent4">
                    <a:lumMod val="10000"/>
                  </a:schemeClr>
                </a:solidFill>
                <a:latin typeface="Baskerville Old Face"/>
              </a:rPr>
              <a:t>Rehearse….and then rehearse again.  Your speech will be ingrained in you.</a:t>
            </a:r>
          </a:p>
          <a:p>
            <a:pPr marL="109728" indent="0">
              <a:buNone/>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Time Constraints</a:t>
            </a:r>
            <a:endParaRPr lang="en-US" sz="4800" dirty="0">
              <a:solidFill>
                <a:srgbClr val="FFFFFF"/>
              </a:solidFill>
              <a:latin typeface="Baskerville SemiBold"/>
            </a:endParaRPr>
          </a:p>
        </p:txBody>
      </p:sp>
    </p:spTree>
    <p:extLst>
      <p:ext uri="{BB962C8B-B14F-4D97-AF65-F5344CB8AC3E}">
        <p14:creationId xmlns:p14="http://schemas.microsoft.com/office/powerpoint/2010/main" val="332731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Soekarno</a:t>
            </a:r>
            <a:r>
              <a:rPr lang="en-US" dirty="0" smtClean="0"/>
              <a:t> </a:t>
            </a:r>
          </a:p>
          <a:p>
            <a:r>
              <a:rPr lang="en-US" dirty="0" smtClean="0"/>
              <a:t>Mahatma Gandhi </a:t>
            </a:r>
          </a:p>
          <a:p>
            <a:r>
              <a:rPr lang="en-US" dirty="0" smtClean="0"/>
              <a:t>Abraham Lincoln </a:t>
            </a:r>
          </a:p>
          <a:p>
            <a:r>
              <a:rPr lang="en-US" dirty="0" smtClean="0"/>
              <a:t>Adolf Hitler </a:t>
            </a:r>
          </a:p>
          <a:p>
            <a:r>
              <a:rPr lang="en-US" dirty="0" smtClean="0"/>
              <a:t>Martin </a:t>
            </a:r>
            <a:r>
              <a:rPr lang="en-US" dirty="0" err="1" smtClean="0"/>
              <a:t>Lurther</a:t>
            </a:r>
            <a:r>
              <a:rPr lang="en-US" dirty="0" smtClean="0"/>
              <a:t> King </a:t>
            </a:r>
            <a:endParaRPr lang="en-US" dirty="0"/>
          </a:p>
        </p:txBody>
      </p:sp>
      <p:sp>
        <p:nvSpPr>
          <p:cNvPr id="3" name="Title 2"/>
          <p:cNvSpPr>
            <a:spLocks noGrp="1"/>
          </p:cNvSpPr>
          <p:nvPr>
            <p:ph type="title"/>
          </p:nvPr>
        </p:nvSpPr>
        <p:spPr/>
        <p:txBody>
          <a:bodyPr/>
          <a:lstStyle/>
          <a:p>
            <a:r>
              <a:rPr lang="en-US" dirty="0" smtClean="0"/>
              <a:t>Great Public Speaker </a:t>
            </a:r>
            <a:endParaRPr lang="en-US" dirty="0"/>
          </a:p>
        </p:txBody>
      </p:sp>
    </p:spTree>
    <p:extLst>
      <p:ext uri="{BB962C8B-B14F-4D97-AF65-F5344CB8AC3E}">
        <p14:creationId xmlns:p14="http://schemas.microsoft.com/office/powerpoint/2010/main" val="698626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Structure: Tell them what you’re going to tell them, tell them, then tell them what you told them.</a:t>
            </a:r>
          </a:p>
          <a:p>
            <a:pPr>
              <a:defRPr/>
            </a:pPr>
            <a:r>
              <a:rPr lang="en-US" dirty="0" smtClean="0">
                <a:solidFill>
                  <a:schemeClr val="accent4">
                    <a:lumMod val="10000"/>
                  </a:schemeClr>
                </a:solidFill>
                <a:latin typeface="Baskerville Old Face"/>
              </a:rPr>
              <a:t>Make sure everything has a beginning, middle, and end.</a:t>
            </a:r>
          </a:p>
          <a:p>
            <a:pPr>
              <a:defRPr/>
            </a:pPr>
            <a:r>
              <a:rPr lang="en-US" dirty="0" smtClean="0">
                <a:solidFill>
                  <a:schemeClr val="accent4">
                    <a:lumMod val="10000"/>
                  </a:schemeClr>
                </a:solidFill>
                <a:latin typeface="Baskerville Old Face"/>
              </a:rPr>
              <a:t>Ask yourself if you are meeting audience expectations.</a:t>
            </a:r>
          </a:p>
          <a:p>
            <a:pPr>
              <a:defRPr/>
            </a:pPr>
            <a:r>
              <a:rPr lang="en-US" dirty="0" smtClean="0">
                <a:solidFill>
                  <a:schemeClr val="accent4">
                    <a:lumMod val="10000"/>
                  </a:schemeClr>
                </a:solidFill>
                <a:latin typeface="Baskerville Old Face"/>
              </a:rPr>
              <a:t>Knowing time also helps you pace yourself!</a:t>
            </a:r>
          </a:p>
          <a:p>
            <a:pPr>
              <a:defRPr/>
            </a:pPr>
            <a:endParaRPr lang="en-US" dirty="0" smtClean="0">
              <a:solidFill>
                <a:schemeClr val="accent4">
                  <a:lumMod val="10000"/>
                </a:schemeClr>
              </a:solidFill>
              <a:latin typeface="Baskerville Old Face"/>
            </a:endParaRPr>
          </a:p>
          <a:p>
            <a:pPr marL="109728" indent="0">
              <a:buNone/>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Organization</a:t>
            </a:r>
            <a:endParaRPr lang="en-US" sz="4800" dirty="0">
              <a:solidFill>
                <a:srgbClr val="FFFFFF"/>
              </a:solidFill>
              <a:latin typeface="Baskerville SemiBold"/>
            </a:endParaRPr>
          </a:p>
        </p:txBody>
      </p:sp>
    </p:spTree>
    <p:extLst>
      <p:ext uri="{BB962C8B-B14F-4D97-AF65-F5344CB8AC3E}">
        <p14:creationId xmlns:p14="http://schemas.microsoft.com/office/powerpoint/2010/main" val="333236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smtClean="0"/>
              <a:t>Mengetahui</a:t>
            </a:r>
            <a:r>
              <a:rPr lang="en-US" dirty="0" smtClean="0"/>
              <a:t> </a:t>
            </a:r>
            <a:r>
              <a:rPr lang="en-US" dirty="0" err="1" smtClean="0"/>
              <a:t>informasi</a:t>
            </a:r>
            <a:r>
              <a:rPr lang="en-US" dirty="0" smtClean="0"/>
              <a:t> yang </a:t>
            </a:r>
            <a:r>
              <a:rPr lang="en-US" dirty="0" err="1" smtClean="0"/>
              <a:t>dibutuhkan</a:t>
            </a:r>
            <a:r>
              <a:rPr lang="en-US" dirty="0" smtClean="0"/>
              <a:t> </a:t>
            </a:r>
          </a:p>
          <a:p>
            <a:r>
              <a:rPr lang="en-US" dirty="0" err="1" smtClean="0"/>
              <a:t>Mengetahui</a:t>
            </a:r>
            <a:r>
              <a:rPr lang="en-US" dirty="0" smtClean="0"/>
              <a:t> </a:t>
            </a:r>
            <a:r>
              <a:rPr lang="en-US" dirty="0" err="1" smtClean="0"/>
              <a:t>sumber</a:t>
            </a:r>
            <a:r>
              <a:rPr lang="en-US" dirty="0" smtClean="0"/>
              <a:t> </a:t>
            </a:r>
            <a:r>
              <a:rPr lang="en-US" dirty="0" err="1" smtClean="0"/>
              <a:t>informasi</a:t>
            </a:r>
            <a:r>
              <a:rPr lang="en-US" dirty="0" smtClean="0"/>
              <a:t> </a:t>
            </a:r>
          </a:p>
          <a:p>
            <a:r>
              <a:rPr lang="en-US" dirty="0" err="1" smtClean="0"/>
              <a:t>Memilih</a:t>
            </a:r>
            <a:r>
              <a:rPr lang="en-US" dirty="0" smtClean="0"/>
              <a:t> </a:t>
            </a:r>
            <a:r>
              <a:rPr lang="en-US" dirty="0" err="1" smtClean="0"/>
              <a:t>informasi</a:t>
            </a:r>
            <a:r>
              <a:rPr lang="en-US" dirty="0" smtClean="0"/>
              <a:t> </a:t>
            </a:r>
          </a:p>
          <a:p>
            <a:r>
              <a:rPr lang="en-US" dirty="0" err="1" smtClean="0"/>
              <a:t>Menyusun</a:t>
            </a:r>
            <a:r>
              <a:rPr lang="en-US" dirty="0"/>
              <a:t> </a:t>
            </a:r>
            <a:r>
              <a:rPr lang="en-US" dirty="0" err="1" smtClean="0"/>
              <a:t>struktur</a:t>
            </a:r>
            <a:r>
              <a:rPr lang="en-US" dirty="0" smtClean="0"/>
              <a:t> </a:t>
            </a:r>
            <a:r>
              <a:rPr lang="en-US" dirty="0" err="1" smtClean="0"/>
              <a:t>presentasi</a:t>
            </a:r>
            <a:r>
              <a:rPr lang="en-US" dirty="0" smtClean="0"/>
              <a:t> </a:t>
            </a:r>
          </a:p>
          <a:p>
            <a:endParaRPr lang="en-US" dirty="0"/>
          </a:p>
          <a:p>
            <a:pPr marL="109728" indent="0">
              <a:buNone/>
            </a:pPr>
            <a:r>
              <a:rPr lang="en-US" dirty="0" err="1" smtClean="0"/>
              <a:t>Metode</a:t>
            </a:r>
            <a:r>
              <a:rPr lang="en-US" dirty="0" smtClean="0"/>
              <a:t> </a:t>
            </a:r>
            <a:r>
              <a:rPr lang="en-US" dirty="0" err="1" smtClean="0"/>
              <a:t>pengembangan</a:t>
            </a:r>
            <a:r>
              <a:rPr lang="en-US" dirty="0" smtClean="0"/>
              <a:t> </a:t>
            </a:r>
            <a:r>
              <a:rPr lang="en-US" dirty="0" err="1" smtClean="0"/>
              <a:t>struktur</a:t>
            </a:r>
            <a:r>
              <a:rPr lang="en-US" dirty="0" smtClean="0"/>
              <a:t> </a:t>
            </a:r>
          </a:p>
          <a:p>
            <a:pPr marL="624078" indent="-514350">
              <a:buAutoNum type="alphaLcPeriod"/>
            </a:pPr>
            <a:r>
              <a:rPr lang="en-US" dirty="0" smtClean="0"/>
              <a:t>Problem and Solution </a:t>
            </a:r>
          </a:p>
          <a:p>
            <a:pPr marL="624078" indent="-514350">
              <a:buAutoNum type="alphaLcPeriod"/>
            </a:pPr>
            <a:r>
              <a:rPr lang="en-US" dirty="0" smtClean="0"/>
              <a:t>Story telling </a:t>
            </a:r>
          </a:p>
          <a:p>
            <a:pPr marL="624078" indent="-514350">
              <a:buAutoNum type="alphaLcPeriod"/>
            </a:pPr>
            <a:r>
              <a:rPr lang="en-US" dirty="0" smtClean="0"/>
              <a:t>Present </a:t>
            </a:r>
          </a:p>
          <a:p>
            <a:pPr marL="624078" indent="-514350">
              <a:buAutoNum type="alphaLcPeriod"/>
            </a:pPr>
            <a:r>
              <a:rPr lang="en-US" dirty="0" smtClean="0"/>
              <a:t>Future </a:t>
            </a:r>
          </a:p>
          <a:p>
            <a:pPr marL="624078" indent="-514350">
              <a:buAutoNum type="alphaLcPeriod"/>
            </a:pPr>
            <a:r>
              <a:rPr lang="en-US" dirty="0" smtClean="0"/>
              <a:t>Cause and Effect </a:t>
            </a:r>
          </a:p>
        </p:txBody>
      </p:sp>
      <p:sp>
        <p:nvSpPr>
          <p:cNvPr id="3" name="Title 2"/>
          <p:cNvSpPr>
            <a:spLocks noGrp="1"/>
          </p:cNvSpPr>
          <p:nvPr>
            <p:ph type="title"/>
          </p:nvPr>
        </p:nvSpPr>
        <p:spPr/>
        <p:txBody>
          <a:bodyPr/>
          <a:lstStyle/>
          <a:p>
            <a:r>
              <a:rPr lang="en-US" dirty="0" err="1" smtClean="0"/>
              <a:t>Penguasaan</a:t>
            </a:r>
            <a:r>
              <a:rPr lang="en-US" dirty="0" smtClean="0"/>
              <a:t> </a:t>
            </a:r>
            <a:r>
              <a:rPr lang="en-US" dirty="0" err="1" smtClean="0"/>
              <a:t>Materi</a:t>
            </a:r>
            <a:r>
              <a:rPr lang="en-US" dirty="0" smtClean="0"/>
              <a:t>  </a:t>
            </a:r>
            <a:endParaRPr lang="en-US" dirty="0"/>
          </a:p>
        </p:txBody>
      </p:sp>
    </p:spTree>
    <p:extLst>
      <p:ext uri="{BB962C8B-B14F-4D97-AF65-F5344CB8AC3E}">
        <p14:creationId xmlns:p14="http://schemas.microsoft.com/office/powerpoint/2010/main" val="2388615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Visual aids – need to assist, not be the star of the show.</a:t>
            </a:r>
          </a:p>
          <a:p>
            <a:pPr>
              <a:defRPr/>
            </a:pPr>
            <a:r>
              <a:rPr lang="en-US" dirty="0" smtClean="0">
                <a:solidFill>
                  <a:schemeClr val="accent4">
                    <a:lumMod val="10000"/>
                  </a:schemeClr>
                </a:solidFill>
                <a:latin typeface="Baskerville Old Face"/>
              </a:rPr>
              <a:t>What is the best type of display to help you prove your point?</a:t>
            </a:r>
          </a:p>
          <a:p>
            <a:pPr>
              <a:defRPr/>
            </a:pPr>
            <a:r>
              <a:rPr lang="en-US" dirty="0" smtClean="0">
                <a:solidFill>
                  <a:schemeClr val="accent4">
                    <a:lumMod val="10000"/>
                  </a:schemeClr>
                </a:solidFill>
                <a:latin typeface="Baskerville Old Face"/>
              </a:rPr>
              <a:t>What method of display is most effective to helping you achieve your goals?</a:t>
            </a:r>
          </a:p>
          <a:p>
            <a:pPr>
              <a:defRPr/>
            </a:pPr>
            <a:r>
              <a:rPr lang="en-US" dirty="0" smtClean="0">
                <a:solidFill>
                  <a:schemeClr val="accent4">
                    <a:lumMod val="10000"/>
                  </a:schemeClr>
                </a:solidFill>
                <a:latin typeface="Baskerville Old Face"/>
              </a:rPr>
              <a:t>Will your presentation support any kind of technology?</a:t>
            </a: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Visual Element</a:t>
            </a:r>
            <a:endParaRPr lang="en-US" sz="4800" dirty="0">
              <a:solidFill>
                <a:srgbClr val="FFFFFF"/>
              </a:solidFill>
              <a:latin typeface="Baskerville SemiBold"/>
            </a:endParaRPr>
          </a:p>
        </p:txBody>
      </p:sp>
    </p:spTree>
    <p:extLst>
      <p:ext uri="{BB962C8B-B14F-4D97-AF65-F5344CB8AC3E}">
        <p14:creationId xmlns:p14="http://schemas.microsoft.com/office/powerpoint/2010/main" val="366574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marL="109728" indent="0">
              <a:buNone/>
              <a:defRPr/>
            </a:pPr>
            <a:endParaRPr lang="en-US" dirty="0">
              <a:solidFill>
                <a:schemeClr val="accent4">
                  <a:lumMod val="10000"/>
                </a:schemeClr>
              </a:solidFill>
              <a:latin typeface="Baskerville Old Face"/>
            </a:endParaRPr>
          </a:p>
          <a:p>
            <a:pPr marL="109728" indent="0">
              <a:buNone/>
              <a:defRPr/>
            </a:pPr>
            <a:r>
              <a:rPr lang="en-US" dirty="0" smtClean="0">
                <a:solidFill>
                  <a:schemeClr val="accent4">
                    <a:lumMod val="10000"/>
                  </a:schemeClr>
                </a:solidFill>
                <a:latin typeface="Baskerville Old Face"/>
              </a:rPr>
              <a:t>			</a:t>
            </a: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700" dirty="0" smtClean="0">
                <a:solidFill>
                  <a:srgbClr val="FFFFFF"/>
                </a:solidFill>
                <a:latin typeface="Baskerville SemiBold"/>
              </a:rPr>
              <a:t>Mark Twain</a:t>
            </a:r>
            <a:endParaRPr lang="en-US" sz="4700" dirty="0">
              <a:solidFill>
                <a:srgbClr val="FFFFFF"/>
              </a:solidFill>
              <a:latin typeface="Baskerville SemiBold"/>
            </a:endParaRPr>
          </a:p>
        </p:txBody>
      </p:sp>
      <p:sp>
        <p:nvSpPr>
          <p:cNvPr id="2" name="Rectangle 1"/>
          <p:cNvSpPr/>
          <p:nvPr/>
        </p:nvSpPr>
        <p:spPr>
          <a:xfrm>
            <a:off x="3886200" y="1828800"/>
            <a:ext cx="4572000" cy="4524315"/>
          </a:xfrm>
          <a:prstGeom prst="rect">
            <a:avLst/>
          </a:prstGeom>
        </p:spPr>
        <p:txBody>
          <a:bodyPr>
            <a:spAutoFit/>
          </a:bodyPr>
          <a:lstStyle/>
          <a:p>
            <a:pPr fontAlgn="base">
              <a:spcBef>
                <a:spcPct val="0"/>
              </a:spcBef>
              <a:spcAft>
                <a:spcPct val="0"/>
              </a:spcAft>
            </a:pPr>
            <a:r>
              <a:rPr lang="en-US" sz="3200" dirty="0" smtClean="0">
                <a:latin typeface="Baskerville Old Face"/>
              </a:rPr>
              <a:t>“</a:t>
            </a:r>
            <a:r>
              <a:rPr lang="en-US" sz="3200" dirty="0">
                <a:latin typeface="Baskerville Old Face"/>
              </a:rPr>
              <a:t>It usually takes me more than three weeks to prepare a good impromptu speech.</a:t>
            </a:r>
            <a:r>
              <a:rPr lang="en-US" sz="3200" dirty="0" smtClean="0">
                <a:latin typeface="Baskerville Old Face"/>
              </a:rPr>
              <a:t>”</a:t>
            </a:r>
            <a:r>
              <a:rPr lang="en-US" sz="3200" dirty="0" smtClean="0">
                <a:solidFill>
                  <a:srgbClr val="000000"/>
                </a:solidFill>
                <a:latin typeface="Baskerville Old Face"/>
              </a:rPr>
              <a:t> </a:t>
            </a:r>
          </a:p>
          <a:p>
            <a:pPr fontAlgn="base">
              <a:spcBef>
                <a:spcPct val="0"/>
              </a:spcBef>
              <a:spcAft>
                <a:spcPct val="0"/>
              </a:spcAft>
            </a:pPr>
            <a:endParaRPr lang="en-US" sz="3200" dirty="0" smtClean="0">
              <a:latin typeface="Baskerville Old Face"/>
            </a:endParaRPr>
          </a:p>
          <a:p>
            <a:pPr fontAlgn="base">
              <a:spcBef>
                <a:spcPct val="0"/>
              </a:spcBef>
              <a:spcAft>
                <a:spcPct val="0"/>
              </a:spcAft>
            </a:pPr>
            <a:r>
              <a:rPr lang="en-US" sz="3200" dirty="0" smtClean="0">
                <a:latin typeface="Baskerville Old Face"/>
              </a:rPr>
              <a:t>“</a:t>
            </a:r>
            <a:r>
              <a:rPr lang="en-US" sz="3200" dirty="0">
                <a:latin typeface="Baskerville Old Face"/>
              </a:rPr>
              <a:t>There are only two types of speakers in the world. </a:t>
            </a:r>
            <a:r>
              <a:rPr lang="en-US" sz="3200" dirty="0" smtClean="0">
                <a:latin typeface="Baskerville Old Face"/>
              </a:rPr>
              <a:t> 1</a:t>
            </a:r>
            <a:r>
              <a:rPr lang="en-US" sz="3200" dirty="0">
                <a:latin typeface="Baskerville Old Face"/>
              </a:rPr>
              <a:t>. The nervous and </a:t>
            </a:r>
            <a:endParaRPr lang="en-US" sz="3200" dirty="0" smtClean="0">
              <a:latin typeface="Baskerville Old Face"/>
            </a:endParaRPr>
          </a:p>
          <a:p>
            <a:pPr fontAlgn="base">
              <a:spcBef>
                <a:spcPct val="0"/>
              </a:spcBef>
              <a:spcAft>
                <a:spcPct val="0"/>
              </a:spcAft>
            </a:pPr>
            <a:r>
              <a:rPr lang="en-US" sz="3200" dirty="0" smtClean="0">
                <a:latin typeface="Baskerville Old Face"/>
              </a:rPr>
              <a:t>2</a:t>
            </a:r>
            <a:r>
              <a:rPr lang="en-US" sz="3200" dirty="0">
                <a:latin typeface="Baskerville Old Face"/>
              </a:rPr>
              <a:t>. Liars.”</a:t>
            </a:r>
            <a:endParaRPr lang="en-US" sz="3200" dirty="0">
              <a:solidFill>
                <a:srgbClr val="000000"/>
              </a:solidFill>
              <a:latin typeface="Baskerville Old Face"/>
            </a:endParaRPr>
          </a:p>
        </p:txBody>
      </p:sp>
      <p:pic>
        <p:nvPicPr>
          <p:cNvPr id="3" name="Picture 2"/>
          <p:cNvPicPr>
            <a:picLocks noChangeAspect="1"/>
          </p:cNvPicPr>
          <p:nvPr/>
        </p:nvPicPr>
        <p:blipFill>
          <a:blip r:embed="rId3"/>
          <a:stretch>
            <a:fillRect/>
          </a:stretch>
        </p:blipFill>
        <p:spPr>
          <a:xfrm>
            <a:off x="0" y="2057400"/>
            <a:ext cx="3429000" cy="3429000"/>
          </a:xfrm>
          <a:prstGeom prst="rect">
            <a:avLst/>
          </a:prstGeom>
        </p:spPr>
      </p:pic>
    </p:spTree>
    <p:extLst>
      <p:ext uri="{BB962C8B-B14F-4D97-AF65-F5344CB8AC3E}">
        <p14:creationId xmlns:p14="http://schemas.microsoft.com/office/powerpoint/2010/main" val="950785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ea typeface="+mn-ea"/>
                <a:cs typeface="+mn-cs"/>
              </a:rPr>
              <a:t>Common qualities in speakers:</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Nervousness (shaking, turning red)</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Anxiety (healthy amount is OK)</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Looking down/back of room</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Staying stationary/moving too much</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Speaking at varying volumes</a:t>
            </a: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147839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The Visual Channel – competence, trustworthiness, and character.</a:t>
            </a:r>
          </a:p>
          <a:p>
            <a:pPr>
              <a:defRPr/>
            </a:pPr>
            <a:r>
              <a:rPr lang="en-US" dirty="0" smtClean="0">
                <a:solidFill>
                  <a:schemeClr val="accent4">
                    <a:lumMod val="10000"/>
                  </a:schemeClr>
                </a:solidFill>
                <a:latin typeface="Baskerville Old Face"/>
                <a:ea typeface="+mn-ea"/>
                <a:cs typeface="+mn-cs"/>
              </a:rPr>
              <a:t>7% words, 38% voice, 55% nonverbal communication</a:t>
            </a:r>
          </a:p>
          <a:p>
            <a:pPr>
              <a:defRPr/>
            </a:pPr>
            <a:r>
              <a:rPr lang="en-US" dirty="0" smtClean="0">
                <a:solidFill>
                  <a:schemeClr val="accent4">
                    <a:lumMod val="10000"/>
                  </a:schemeClr>
                </a:solidFill>
                <a:latin typeface="Baskerville Old Face"/>
              </a:rPr>
              <a:t>What can you control?</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Dress</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Eye Contact</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Body language</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Vocal Variety</a:t>
            </a: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248582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ea typeface="+mn-ea"/>
                <a:cs typeface="+mn-cs"/>
              </a:rPr>
              <a:t>Dress code</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First impressions matter – you are judged positively or </a:t>
            </a:r>
          </a:p>
          <a:p>
            <a:pPr marL="109728" indent="0">
              <a:buNone/>
              <a:defRPr/>
            </a:pPr>
            <a:r>
              <a:rPr lang="en-US" dirty="0" smtClean="0">
                <a:solidFill>
                  <a:schemeClr val="accent4">
                    <a:lumMod val="10000"/>
                  </a:schemeClr>
                </a:solidFill>
                <a:latin typeface="Baskerville Old Face"/>
              </a:rPr>
              <a:t>     negatively by your audience immediately.</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Dress should match tone of speech</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Dress in clothes that make you feel comfortable and </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confident.</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a:t>
            </a: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21771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ea typeface="+mn-ea"/>
                <a:cs typeface="+mn-cs"/>
              </a:rPr>
              <a:t>Eye contact</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Two way street – not a “staring contest”.</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Keeps everyone invested and involved.</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Pay equal attention to everyone in the room.</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Works in conjunction with head movement.</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Key is finding the right speed for your comfort.</a:t>
            </a: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219373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Body Language</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Not an “act”. </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a:t>
            </a:r>
            <a:r>
              <a:rPr lang="en-US" dirty="0" smtClean="0">
                <a:solidFill>
                  <a:schemeClr val="accent4">
                    <a:lumMod val="10000"/>
                  </a:schemeClr>
                </a:solidFill>
                <a:latin typeface="Baskerville Old Face"/>
                <a:ea typeface="+mn-ea"/>
                <a:cs typeface="+mn-cs"/>
              </a:rPr>
              <a:t>Use gestures that feel natural.</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Be mindful of your hands at all times.</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Movement helps – but decide how much you will move well </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a:t>
            </a:r>
            <a:r>
              <a:rPr lang="en-US" dirty="0" smtClean="0">
                <a:solidFill>
                  <a:schemeClr val="accent4">
                    <a:lumMod val="10000"/>
                  </a:schemeClr>
                </a:solidFill>
                <a:latin typeface="Baskerville Old Face"/>
                <a:ea typeface="+mn-ea"/>
                <a:cs typeface="+mn-cs"/>
              </a:rPr>
              <a:t>in advance.</a:t>
            </a:r>
          </a:p>
          <a:p>
            <a:pPr marL="109728" indent="0">
              <a:buNone/>
              <a:defRPr/>
            </a:pPr>
            <a:endParaRPr lang="en-US" dirty="0">
              <a:solidFill>
                <a:schemeClr val="accent4">
                  <a:lumMod val="10000"/>
                </a:schemeClr>
              </a:solidFill>
              <a:latin typeface="Baskerville Old Face"/>
            </a:endParaRPr>
          </a:p>
          <a:p>
            <a:pPr marL="109728" indent="0">
              <a:buNone/>
              <a:defRPr/>
            </a:pPr>
            <a:r>
              <a:rPr lang="en-US" dirty="0" smtClean="0">
                <a:solidFill>
                  <a:schemeClr val="accent4">
                    <a:lumMod val="10000"/>
                  </a:schemeClr>
                </a:solidFill>
                <a:latin typeface="Baskerville Old Face"/>
                <a:ea typeface="+mn-ea"/>
                <a:cs typeface="+mn-cs"/>
              </a:rPr>
              <a:t>Best way to prepare – record yourself in a similar environment</a:t>
            </a: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48251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ea typeface="+mn-ea"/>
                <a:cs typeface="+mn-cs"/>
              </a:rPr>
              <a:t>Vocal Variety</a:t>
            </a:r>
          </a:p>
          <a:p>
            <a:pPr marL="109728" indent="0">
              <a:buNone/>
              <a:defRPr/>
            </a:pPr>
            <a:r>
              <a:rPr lang="en-US" dirty="0" smtClean="0">
                <a:solidFill>
                  <a:schemeClr val="accent4">
                    <a:lumMod val="10000"/>
                  </a:schemeClr>
                </a:solidFill>
                <a:latin typeface="Baskerville Old Face"/>
                <a:ea typeface="+mn-ea"/>
                <a:cs typeface="+mn-cs"/>
              </a:rPr>
              <a:t>   - Voice analysis – loud, silent, animated, steady </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Language needs to be consistent.</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Use of pauses – become comfortable with silence</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Identify and be aware of crutch words</a:t>
            </a:r>
            <a:endParaRPr lang="en-US" dirty="0" smtClean="0">
              <a:solidFill>
                <a:schemeClr val="accent4">
                  <a:lumMod val="10000"/>
                </a:schemeClr>
              </a:solidFill>
              <a:latin typeface="Baskerville Old Face"/>
              <a:ea typeface="+mn-ea"/>
              <a:cs typeface="+mn-cs"/>
            </a:endParaRP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a:t>
            </a: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359665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b="1" dirty="0" smtClean="0"/>
              <a:t>Public Speaking </a:t>
            </a:r>
            <a:r>
              <a:rPr lang="en-US" b="1" dirty="0" err="1" smtClean="0"/>
              <a:t>tidak</a:t>
            </a:r>
            <a:r>
              <a:rPr lang="en-US" b="1" dirty="0" smtClean="0"/>
              <a:t> </a:t>
            </a:r>
            <a:r>
              <a:rPr lang="en-US" b="1" dirty="0" err="1" smtClean="0"/>
              <a:t>lepas</a:t>
            </a:r>
            <a:r>
              <a:rPr lang="en-US" b="1" dirty="0" smtClean="0"/>
              <a:t> </a:t>
            </a:r>
            <a:r>
              <a:rPr lang="en-US" b="1" dirty="0" err="1" smtClean="0"/>
              <a:t>dari</a:t>
            </a:r>
            <a:r>
              <a:rPr lang="en-US" b="1" dirty="0"/>
              <a:t> </a:t>
            </a:r>
            <a:r>
              <a:rPr lang="en-US" b="1" dirty="0" err="1" smtClean="0"/>
              <a:t>Tugas</a:t>
            </a:r>
            <a:r>
              <a:rPr lang="en-US" b="1" dirty="0" smtClean="0"/>
              <a:t> </a:t>
            </a:r>
            <a:r>
              <a:rPr lang="en-US" b="1" dirty="0" err="1" smtClean="0"/>
              <a:t>Ahli</a:t>
            </a:r>
            <a:r>
              <a:rPr lang="en-US" b="1" dirty="0" smtClean="0"/>
              <a:t> </a:t>
            </a:r>
            <a:r>
              <a:rPr lang="en-US" b="1" dirty="0" err="1" smtClean="0"/>
              <a:t>Gizi</a:t>
            </a:r>
            <a:r>
              <a:rPr lang="en-US" b="1" dirty="0" smtClean="0"/>
              <a:t> </a:t>
            </a:r>
            <a:endParaRPr lang="en-US" b="1" dirty="0"/>
          </a:p>
        </p:txBody>
      </p:sp>
      <p:sp>
        <p:nvSpPr>
          <p:cNvPr id="3" name="Title 2"/>
          <p:cNvSpPr>
            <a:spLocks noGrp="1"/>
          </p:cNvSpPr>
          <p:nvPr>
            <p:ph type="title"/>
          </p:nvPr>
        </p:nvSpPr>
        <p:spPr/>
        <p:txBody>
          <a:bodyPr>
            <a:normAutofit/>
          </a:bodyPr>
          <a:lstStyle/>
          <a:p>
            <a:endParaRPr lang="en-US" dirty="0"/>
          </a:p>
        </p:txBody>
      </p:sp>
      <p:sp>
        <p:nvSpPr>
          <p:cNvPr id="4" name="TextBox 3"/>
          <p:cNvSpPr txBox="1"/>
          <p:nvPr/>
        </p:nvSpPr>
        <p:spPr>
          <a:xfrm>
            <a:off x="2743200" y="2514600"/>
            <a:ext cx="2997937" cy="1246495"/>
          </a:xfrm>
          <a:prstGeom prst="rect">
            <a:avLst/>
          </a:prstGeom>
          <a:noFill/>
        </p:spPr>
        <p:txBody>
          <a:bodyPr wrap="none" rtlCol="0">
            <a:spAutoFit/>
          </a:bodyPr>
          <a:lstStyle/>
          <a:p>
            <a:pPr marL="285750" indent="-285750">
              <a:buFont typeface="Wingdings" pitchFamily="2" charset="2"/>
              <a:buChar char="§"/>
            </a:pPr>
            <a:r>
              <a:rPr lang="en-US" sz="2500" dirty="0" err="1" smtClean="0"/>
              <a:t>Penyuluhan</a:t>
            </a:r>
            <a:r>
              <a:rPr lang="en-US" sz="2500" dirty="0" smtClean="0"/>
              <a:t> </a:t>
            </a:r>
          </a:p>
          <a:p>
            <a:pPr marL="285750" indent="-285750">
              <a:buFont typeface="Wingdings" pitchFamily="2" charset="2"/>
              <a:buChar char="§"/>
            </a:pPr>
            <a:r>
              <a:rPr lang="en-US" sz="2500" dirty="0" smtClean="0"/>
              <a:t>Seminar </a:t>
            </a:r>
          </a:p>
          <a:p>
            <a:pPr marL="285750" indent="-285750">
              <a:buFont typeface="Wingdings" pitchFamily="2" charset="2"/>
              <a:buChar char="§"/>
            </a:pPr>
            <a:r>
              <a:rPr lang="en-US" sz="2500" dirty="0" err="1" smtClean="0"/>
              <a:t>Presentasi</a:t>
            </a:r>
            <a:r>
              <a:rPr lang="en-US" sz="2500" dirty="0" smtClean="0"/>
              <a:t> </a:t>
            </a:r>
            <a:r>
              <a:rPr lang="en-US" sz="2500" dirty="0" err="1" smtClean="0"/>
              <a:t>rutin</a:t>
            </a:r>
            <a:r>
              <a:rPr lang="en-US" sz="2500" dirty="0" smtClean="0"/>
              <a:t> </a:t>
            </a:r>
            <a:endParaRPr lang="en-US" sz="2500" dirty="0"/>
          </a:p>
        </p:txBody>
      </p:sp>
    </p:spTree>
    <p:extLst>
      <p:ext uri="{BB962C8B-B14F-4D97-AF65-F5344CB8AC3E}">
        <p14:creationId xmlns:p14="http://schemas.microsoft.com/office/powerpoint/2010/main" val="382204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Rehearse, don’t memorize!</a:t>
            </a:r>
            <a:endParaRPr lang="en-US" dirty="0" smtClean="0">
              <a:solidFill>
                <a:schemeClr val="accent4">
                  <a:lumMod val="10000"/>
                </a:schemeClr>
              </a:solidFill>
              <a:latin typeface="Baskerville Old Face"/>
              <a:ea typeface="+mn-ea"/>
              <a:cs typeface="+mn-cs"/>
            </a:endParaRPr>
          </a:p>
          <a:p>
            <a:pPr marL="109728" indent="0">
              <a:buNone/>
              <a:defRPr/>
            </a:pPr>
            <a:r>
              <a:rPr lang="en-US" dirty="0" smtClean="0">
                <a:solidFill>
                  <a:schemeClr val="accent4">
                    <a:lumMod val="10000"/>
                  </a:schemeClr>
                </a:solidFill>
                <a:latin typeface="Baskerville Old Face"/>
                <a:ea typeface="+mn-ea"/>
                <a:cs typeface="+mn-cs"/>
              </a:rPr>
              <a:t>   - Sentence outline – Phrase outline – Keyword outline</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Less is more.</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If you bring it, you will use it. </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Make sure your Speaker Outline is different than your </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Formal Outline.</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Determine the “right” amount of time to rehearse.</a:t>
            </a: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88409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ea typeface="+mn-ea"/>
                <a:cs typeface="+mn-cs"/>
              </a:rPr>
              <a:t>Final </a:t>
            </a:r>
            <a:r>
              <a:rPr lang="en-US" dirty="0" smtClean="0">
                <a:solidFill>
                  <a:schemeClr val="accent4">
                    <a:lumMod val="10000"/>
                  </a:schemeClr>
                </a:solidFill>
                <a:latin typeface="Baskerville Old Face"/>
              </a:rPr>
              <a:t>Pre-Performance Tips: Night before speech</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Good nights sleep/meals</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Finalize your routine</a:t>
            </a:r>
            <a:endParaRPr lang="en-US" dirty="0" smtClean="0">
              <a:solidFill>
                <a:schemeClr val="accent4">
                  <a:lumMod val="10000"/>
                </a:schemeClr>
              </a:solidFill>
              <a:latin typeface="Baskerville Old Face"/>
              <a:ea typeface="+mn-ea"/>
              <a:cs typeface="+mn-cs"/>
            </a:endParaRP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Avoid too much caffeine</a:t>
            </a:r>
          </a:p>
          <a:p>
            <a:pPr marL="109728" indent="0">
              <a:buNone/>
              <a:defRPr/>
            </a:pPr>
            <a:r>
              <a:rPr lang="en-US" dirty="0">
                <a:solidFill>
                  <a:schemeClr val="accent4">
                    <a:lumMod val="10000"/>
                  </a:schemeClr>
                </a:solidFill>
                <a:latin typeface="Baskerville Old Face"/>
                <a:ea typeface="+mn-ea"/>
                <a:cs typeface="+mn-cs"/>
              </a:rPr>
              <a:t> </a:t>
            </a:r>
            <a:r>
              <a:rPr lang="en-US" dirty="0" smtClean="0">
                <a:solidFill>
                  <a:schemeClr val="accent4">
                    <a:lumMod val="10000"/>
                  </a:schemeClr>
                </a:solidFill>
                <a:latin typeface="Baskerville Old Face"/>
                <a:ea typeface="+mn-ea"/>
                <a:cs typeface="+mn-cs"/>
              </a:rPr>
              <a:t>  - What’s done is done - visualize success.</a:t>
            </a:r>
          </a:p>
          <a:p>
            <a:pPr marL="109728" indent="0">
              <a:buNone/>
              <a:defRPr/>
            </a:pPr>
            <a:r>
              <a:rPr lang="en-US" dirty="0" smtClean="0">
                <a:solidFill>
                  <a:schemeClr val="accent4">
                    <a:lumMod val="10000"/>
                  </a:schemeClr>
                </a:solidFill>
                <a:latin typeface="Baskerville Old Face"/>
                <a:ea typeface="+mn-ea"/>
                <a:cs typeface="+mn-cs"/>
              </a:rPr>
              <a:t>   </a:t>
            </a: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Pre-Performance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283441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Record your work</a:t>
            </a:r>
          </a:p>
          <a:p>
            <a:pPr>
              <a:defRPr/>
            </a:pPr>
            <a:r>
              <a:rPr lang="en-US" dirty="0" smtClean="0">
                <a:solidFill>
                  <a:schemeClr val="accent4">
                    <a:lumMod val="10000"/>
                  </a:schemeClr>
                </a:solidFill>
                <a:latin typeface="Baskerville Old Face"/>
              </a:rPr>
              <a:t>Get to presentation space well in advance.</a:t>
            </a:r>
          </a:p>
          <a:p>
            <a:pPr>
              <a:defRPr/>
            </a:pPr>
            <a:r>
              <a:rPr lang="en-US" dirty="0" smtClean="0">
                <a:solidFill>
                  <a:schemeClr val="accent4">
                    <a:lumMod val="10000"/>
                  </a:schemeClr>
                </a:solidFill>
                <a:latin typeface="Baskerville Old Face"/>
              </a:rPr>
              <a:t>Know your introduction – smooth sailing after that.</a:t>
            </a:r>
          </a:p>
          <a:p>
            <a:pPr>
              <a:defRPr/>
            </a:pPr>
            <a:r>
              <a:rPr lang="en-US" dirty="0" smtClean="0">
                <a:solidFill>
                  <a:schemeClr val="accent4">
                    <a:lumMod val="10000"/>
                  </a:schemeClr>
                </a:solidFill>
                <a:latin typeface="Baskerville Old Face"/>
              </a:rPr>
              <a:t>Breathing techniques</a:t>
            </a:r>
          </a:p>
          <a:p>
            <a:pPr>
              <a:defRPr/>
            </a:pPr>
            <a:r>
              <a:rPr lang="en-US" dirty="0" smtClean="0">
                <a:solidFill>
                  <a:schemeClr val="accent4">
                    <a:lumMod val="10000"/>
                  </a:schemeClr>
                </a:solidFill>
                <a:latin typeface="Baskerville Old Face"/>
              </a:rPr>
              <a:t>Hydrate yourself properly</a:t>
            </a:r>
          </a:p>
          <a:p>
            <a:pPr>
              <a:defRPr/>
            </a:pPr>
            <a:r>
              <a:rPr lang="en-US" dirty="0" smtClean="0">
                <a:solidFill>
                  <a:schemeClr val="accent4">
                    <a:lumMod val="10000"/>
                  </a:schemeClr>
                </a:solidFill>
                <a:latin typeface="Baskerville Old Face"/>
              </a:rPr>
              <a:t>Bring water, but be careful</a:t>
            </a:r>
          </a:p>
          <a:p>
            <a:pPr>
              <a:defRPr/>
            </a:pPr>
            <a:r>
              <a:rPr lang="en-US" dirty="0" smtClean="0">
                <a:solidFill>
                  <a:schemeClr val="accent4">
                    <a:lumMod val="10000"/>
                  </a:schemeClr>
                </a:solidFill>
                <a:latin typeface="Baskerville Old Face"/>
              </a:rPr>
              <a:t>If you make a mistake, don’t be afraid to acknowledge it.</a:t>
            </a: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266768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Congratulate yourself for a job well done.</a:t>
            </a:r>
          </a:p>
          <a:p>
            <a:pPr>
              <a:defRPr/>
            </a:pPr>
            <a:r>
              <a:rPr lang="en-US" dirty="0" smtClean="0">
                <a:solidFill>
                  <a:schemeClr val="accent4">
                    <a:lumMod val="10000"/>
                  </a:schemeClr>
                </a:solidFill>
                <a:latin typeface="Baskerville Old Face"/>
              </a:rPr>
              <a:t>Get objective feedback. </a:t>
            </a:r>
          </a:p>
          <a:p>
            <a:pPr>
              <a:defRPr/>
            </a:pPr>
            <a:r>
              <a:rPr lang="en-US" dirty="0" smtClean="0">
                <a:solidFill>
                  <a:schemeClr val="accent4">
                    <a:lumMod val="10000"/>
                  </a:schemeClr>
                </a:solidFill>
                <a:latin typeface="Baskerville Old Face"/>
              </a:rPr>
              <a:t>Watch/listen to yourself 24 hours later.</a:t>
            </a:r>
          </a:p>
          <a:p>
            <a:pPr>
              <a:defRPr/>
            </a:pPr>
            <a:r>
              <a:rPr lang="en-US" dirty="0" smtClean="0">
                <a:solidFill>
                  <a:schemeClr val="accent4">
                    <a:lumMod val="10000"/>
                  </a:schemeClr>
                </a:solidFill>
                <a:latin typeface="Baskerville Old Face"/>
              </a:rPr>
              <a:t>Make notes on how to improve in the future.</a:t>
            </a: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Post-Performance Tips</a:t>
            </a:r>
            <a:endParaRPr lang="en-US" sz="4800" dirty="0">
              <a:solidFill>
                <a:srgbClr val="FFFFFF"/>
              </a:solidFill>
              <a:latin typeface="Baskerville SemiBold"/>
            </a:endParaRPr>
          </a:p>
        </p:txBody>
      </p:sp>
    </p:spTree>
    <p:extLst>
      <p:ext uri="{BB962C8B-B14F-4D97-AF65-F5344CB8AC3E}">
        <p14:creationId xmlns:p14="http://schemas.microsoft.com/office/powerpoint/2010/main" val="414061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Thank You</a:t>
            </a:r>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71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AutoNum type="arabicPeriod"/>
            </a:pPr>
            <a:r>
              <a:rPr lang="en-US" dirty="0" err="1" smtClean="0"/>
              <a:t>Ketrampilan</a:t>
            </a:r>
            <a:r>
              <a:rPr lang="en-US" dirty="0" smtClean="0"/>
              <a:t> </a:t>
            </a:r>
            <a:r>
              <a:rPr lang="en-US" dirty="0" err="1" smtClean="0"/>
              <a:t>komunikasi</a:t>
            </a:r>
            <a:r>
              <a:rPr lang="en-US" dirty="0" smtClean="0"/>
              <a:t> </a:t>
            </a:r>
          </a:p>
          <a:p>
            <a:pPr marL="624078" indent="-514350">
              <a:buAutoNum type="arabicPeriod"/>
            </a:pPr>
            <a:r>
              <a:rPr lang="en-US" dirty="0" err="1" smtClean="0"/>
              <a:t>Kejujuran</a:t>
            </a:r>
            <a:r>
              <a:rPr lang="en-US" dirty="0" smtClean="0"/>
              <a:t>/</a:t>
            </a:r>
            <a:r>
              <a:rPr lang="en-US" dirty="0" err="1" smtClean="0"/>
              <a:t>intregitas</a:t>
            </a:r>
            <a:r>
              <a:rPr lang="en-US" dirty="0" smtClean="0"/>
              <a:t> </a:t>
            </a:r>
          </a:p>
          <a:p>
            <a:pPr marL="624078" indent="-514350">
              <a:buAutoNum type="arabicPeriod"/>
            </a:pPr>
            <a:r>
              <a:rPr lang="en-US" dirty="0" err="1" smtClean="0"/>
              <a:t>Kemampuan</a:t>
            </a:r>
            <a:r>
              <a:rPr lang="en-US" dirty="0" smtClean="0"/>
              <a:t> </a:t>
            </a:r>
            <a:r>
              <a:rPr lang="en-US" dirty="0" err="1" smtClean="0"/>
              <a:t>bekerjasama</a:t>
            </a:r>
            <a:r>
              <a:rPr lang="en-US" dirty="0" smtClean="0"/>
              <a:t> </a:t>
            </a:r>
          </a:p>
          <a:p>
            <a:pPr marL="624078" indent="-514350">
              <a:buAutoNum type="arabicPeriod"/>
            </a:pPr>
            <a:r>
              <a:rPr lang="en-US" dirty="0" err="1" smtClean="0"/>
              <a:t>Etika</a:t>
            </a:r>
            <a:r>
              <a:rPr lang="en-US" dirty="0" smtClean="0"/>
              <a:t> </a:t>
            </a:r>
            <a:r>
              <a:rPr lang="en-US" dirty="0" err="1" smtClean="0"/>
              <a:t>kerja</a:t>
            </a:r>
            <a:r>
              <a:rPr lang="en-US" dirty="0" smtClean="0"/>
              <a:t> yang </a:t>
            </a:r>
            <a:r>
              <a:rPr lang="en-US" dirty="0" err="1" smtClean="0"/>
              <a:t>kuat</a:t>
            </a:r>
            <a:r>
              <a:rPr lang="en-US" dirty="0" smtClean="0"/>
              <a:t> </a:t>
            </a:r>
          </a:p>
          <a:p>
            <a:pPr marL="624078" indent="-514350">
              <a:buAutoNum type="arabicPeriod"/>
            </a:pPr>
            <a:r>
              <a:rPr lang="en-US" dirty="0" err="1" smtClean="0"/>
              <a:t>Kemampuan</a:t>
            </a:r>
            <a:r>
              <a:rPr lang="en-US" dirty="0" smtClean="0"/>
              <a:t> </a:t>
            </a:r>
            <a:r>
              <a:rPr lang="en-US" dirty="0" err="1" smtClean="0"/>
              <a:t>menganalisa</a:t>
            </a:r>
            <a:r>
              <a:rPr lang="en-US" dirty="0" smtClean="0"/>
              <a:t> </a:t>
            </a:r>
          </a:p>
          <a:p>
            <a:pPr marL="624078" indent="-514350">
              <a:buAutoNum type="arabicPeriod"/>
            </a:pPr>
            <a:r>
              <a:rPr lang="en-US" dirty="0" err="1" smtClean="0"/>
              <a:t>Kemampuan</a:t>
            </a:r>
            <a:r>
              <a:rPr lang="en-US" dirty="0" smtClean="0"/>
              <a:t> </a:t>
            </a:r>
            <a:r>
              <a:rPr lang="en-US" dirty="0" err="1" smtClean="0"/>
              <a:t>beradaptasi</a:t>
            </a:r>
            <a:r>
              <a:rPr lang="en-US" dirty="0" smtClean="0"/>
              <a:t> </a:t>
            </a:r>
          </a:p>
          <a:p>
            <a:pPr marL="624078" indent="-514350">
              <a:buAutoNum type="arabicPeriod"/>
            </a:pPr>
            <a:r>
              <a:rPr lang="en-US" dirty="0" err="1" smtClean="0"/>
              <a:t>Kemampuan</a:t>
            </a:r>
            <a:r>
              <a:rPr lang="en-US" dirty="0" smtClean="0"/>
              <a:t> interpersonal </a:t>
            </a:r>
          </a:p>
          <a:p>
            <a:pPr marL="624078" indent="-514350">
              <a:buAutoNum type="arabicPeriod"/>
            </a:pPr>
            <a:r>
              <a:rPr lang="en-US" dirty="0" err="1" smtClean="0"/>
              <a:t>Motivasi</a:t>
            </a:r>
            <a:r>
              <a:rPr lang="en-US" dirty="0" smtClean="0"/>
              <a:t> </a:t>
            </a:r>
          </a:p>
          <a:p>
            <a:pPr marL="624078" indent="-514350">
              <a:buAutoNum type="arabicPeriod"/>
            </a:pPr>
            <a:r>
              <a:rPr lang="en-US" dirty="0" err="1" smtClean="0"/>
              <a:t>Ketrampilan</a:t>
            </a:r>
            <a:r>
              <a:rPr lang="en-US" dirty="0" smtClean="0"/>
              <a:t> </a:t>
            </a:r>
            <a:r>
              <a:rPr lang="en-US" dirty="0" err="1" smtClean="0"/>
              <a:t>komputer</a:t>
            </a:r>
            <a:r>
              <a:rPr lang="en-US" dirty="0" smtClean="0"/>
              <a:t> </a:t>
            </a:r>
          </a:p>
          <a:p>
            <a:pPr marL="624078" indent="-514350">
              <a:buAutoNum type="arabicPeriod"/>
            </a:pPr>
            <a:r>
              <a:rPr lang="en-US" dirty="0" err="1" smtClean="0"/>
              <a:t>Teliti</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10 </a:t>
            </a:r>
            <a:r>
              <a:rPr lang="en-US" dirty="0" err="1" smtClean="0"/>
              <a:t>besar</a:t>
            </a:r>
            <a:r>
              <a:rPr lang="en-US" dirty="0" smtClean="0"/>
              <a:t> </a:t>
            </a:r>
            <a:r>
              <a:rPr lang="en-US" dirty="0" err="1" smtClean="0"/>
              <a:t>ketrampilan</a:t>
            </a:r>
            <a:r>
              <a:rPr lang="en-US" dirty="0" smtClean="0"/>
              <a:t> yang </a:t>
            </a:r>
            <a:r>
              <a:rPr lang="en-US" dirty="0" err="1" smtClean="0"/>
              <a:t>harus</a:t>
            </a:r>
            <a:r>
              <a:rPr lang="en-US" dirty="0" smtClean="0"/>
              <a:t> </a:t>
            </a:r>
            <a:r>
              <a:rPr lang="en-US" dirty="0" err="1" smtClean="0"/>
              <a:t>dimiliki</a:t>
            </a:r>
            <a:r>
              <a:rPr lang="en-US" dirty="0" smtClean="0"/>
              <a:t> </a:t>
            </a:r>
            <a:endParaRPr lang="en-US" dirty="0"/>
          </a:p>
        </p:txBody>
      </p:sp>
    </p:spTree>
    <p:extLst>
      <p:ext uri="{BB962C8B-B14F-4D97-AF65-F5344CB8AC3E}">
        <p14:creationId xmlns:p14="http://schemas.microsoft.com/office/powerpoint/2010/main" val="371374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marL="109728" indent="0">
              <a:buNone/>
              <a:defRPr/>
            </a:pPr>
            <a:endParaRPr lang="en-US" dirty="0">
              <a:solidFill>
                <a:schemeClr val="accent4">
                  <a:lumMod val="10000"/>
                </a:schemeClr>
              </a:solidFill>
              <a:latin typeface="Baskerville Old Face"/>
            </a:endParaRPr>
          </a:p>
          <a:p>
            <a:pPr marL="109728" indent="0">
              <a:buNone/>
              <a:defRPr/>
            </a:pPr>
            <a:r>
              <a:rPr lang="en-US" dirty="0" smtClean="0">
                <a:solidFill>
                  <a:schemeClr val="accent4">
                    <a:lumMod val="10000"/>
                  </a:schemeClr>
                </a:solidFill>
                <a:latin typeface="Baskerville Old Face"/>
              </a:rPr>
              <a:t>			</a:t>
            </a: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5400" dirty="0" smtClean="0">
                <a:solidFill>
                  <a:srgbClr val="FFFFFF"/>
                </a:solidFill>
                <a:latin typeface="Baskerville SemiBold"/>
              </a:rPr>
              <a:t>Jerry Seinfeld</a:t>
            </a:r>
            <a:endParaRPr lang="en-US" sz="5400" dirty="0">
              <a:solidFill>
                <a:srgbClr val="FFFFFF"/>
              </a:solidFill>
              <a:latin typeface="Baskerville SemiBold"/>
            </a:endParaRPr>
          </a:p>
        </p:txBody>
      </p:sp>
      <p:pic>
        <p:nvPicPr>
          <p:cNvPr id="7" name="Picture 3" descr="tn2_jerry_seinfeld_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676400"/>
            <a:ext cx="2919413" cy="3733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86200" y="1828800"/>
            <a:ext cx="4572000" cy="3970318"/>
          </a:xfrm>
          <a:prstGeom prst="rect">
            <a:avLst/>
          </a:prstGeom>
        </p:spPr>
        <p:txBody>
          <a:bodyPr>
            <a:spAutoFit/>
          </a:bodyPr>
          <a:lstStyle/>
          <a:p>
            <a:pPr fontAlgn="base">
              <a:spcBef>
                <a:spcPct val="0"/>
              </a:spcBef>
              <a:spcAft>
                <a:spcPct val="0"/>
              </a:spcAft>
            </a:pPr>
            <a:r>
              <a:rPr lang="en-US" sz="2800" dirty="0">
                <a:solidFill>
                  <a:srgbClr val="000000"/>
                </a:solidFill>
                <a:latin typeface="Baskerville Old Face"/>
              </a:rPr>
              <a:t>“According to most studies, people's number one fear is public speaking. Number two is death. Death is number two. Does that sound right? This means to the average person, if you go to a funeral, you're better off in the casket than doing the eulogy.” </a:t>
            </a:r>
          </a:p>
        </p:txBody>
      </p:sp>
    </p:spTree>
    <p:extLst>
      <p:ext uri="{BB962C8B-B14F-4D97-AF65-F5344CB8AC3E}">
        <p14:creationId xmlns:p14="http://schemas.microsoft.com/office/powerpoint/2010/main" val="2254472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Impromptu speech : </a:t>
            </a:r>
            <a:r>
              <a:rPr lang="en-US" dirty="0" err="1" smtClean="0"/>
              <a:t>jenis</a:t>
            </a:r>
            <a:r>
              <a:rPr lang="en-US" dirty="0" smtClean="0"/>
              <a:t> </a:t>
            </a:r>
            <a:r>
              <a:rPr lang="en-US" dirty="0" err="1" smtClean="0"/>
              <a:t>pidato</a:t>
            </a:r>
            <a:r>
              <a:rPr lang="en-US" dirty="0" smtClean="0"/>
              <a:t> yang </a:t>
            </a:r>
            <a:r>
              <a:rPr lang="en-US" dirty="0" err="1" smtClean="0"/>
              <a:t>mempunyai</a:t>
            </a:r>
            <a:r>
              <a:rPr lang="en-US" dirty="0" smtClean="0"/>
              <a:t> </a:t>
            </a:r>
            <a:r>
              <a:rPr lang="en-US" dirty="0" err="1" smtClean="0"/>
              <a:t>waktu</a:t>
            </a:r>
            <a:r>
              <a:rPr lang="en-US" dirty="0" smtClean="0"/>
              <a:t> </a:t>
            </a:r>
            <a:r>
              <a:rPr lang="en-US" dirty="0" err="1" smtClean="0"/>
              <a:t>persiapan</a:t>
            </a:r>
            <a:r>
              <a:rPr lang="en-US" dirty="0" smtClean="0"/>
              <a:t> </a:t>
            </a:r>
            <a:r>
              <a:rPr lang="en-US" dirty="0" err="1" smtClean="0"/>
              <a:t>tidak</a:t>
            </a:r>
            <a:r>
              <a:rPr lang="en-US" dirty="0" smtClean="0"/>
              <a:t> </a:t>
            </a:r>
            <a:r>
              <a:rPr lang="en-US" dirty="0" err="1" smtClean="0"/>
              <a:t>banyak</a:t>
            </a:r>
            <a:r>
              <a:rPr lang="en-US" dirty="0" smtClean="0"/>
              <a:t> </a:t>
            </a:r>
          </a:p>
          <a:p>
            <a:r>
              <a:rPr lang="en-US" dirty="0" smtClean="0"/>
              <a:t>Manuscript speech : </a:t>
            </a:r>
            <a:r>
              <a:rPr lang="en-US" dirty="0" err="1" smtClean="0"/>
              <a:t>jenis</a:t>
            </a:r>
            <a:r>
              <a:rPr lang="en-US" dirty="0" smtClean="0"/>
              <a:t> </a:t>
            </a:r>
            <a:r>
              <a:rPr lang="en-US" dirty="0" err="1" smtClean="0"/>
              <a:t>pidato</a:t>
            </a:r>
            <a:r>
              <a:rPr lang="en-US" dirty="0" smtClean="0"/>
              <a:t> </a:t>
            </a:r>
            <a:r>
              <a:rPr lang="en-US" dirty="0" err="1" smtClean="0"/>
              <a:t>menggunakan</a:t>
            </a:r>
            <a:r>
              <a:rPr lang="en-US" dirty="0" smtClean="0"/>
              <a:t> </a:t>
            </a:r>
            <a:r>
              <a:rPr lang="en-US" dirty="0" err="1" smtClean="0"/>
              <a:t>naskah</a:t>
            </a:r>
            <a:r>
              <a:rPr lang="en-US" dirty="0" smtClean="0"/>
              <a:t> </a:t>
            </a:r>
          </a:p>
          <a:p>
            <a:r>
              <a:rPr lang="en-US" dirty="0" err="1" smtClean="0"/>
              <a:t>Extemporaneus</a:t>
            </a:r>
            <a:r>
              <a:rPr lang="en-US" dirty="0" smtClean="0"/>
              <a:t> speech : </a:t>
            </a:r>
            <a:r>
              <a:rPr lang="en-US" dirty="0" err="1" smtClean="0"/>
              <a:t>jenis</a:t>
            </a:r>
            <a:r>
              <a:rPr lang="en-US" dirty="0" smtClean="0"/>
              <a:t> </a:t>
            </a:r>
            <a:r>
              <a:rPr lang="en-US" dirty="0" err="1" smtClean="0"/>
              <a:t>pidato</a:t>
            </a:r>
            <a:r>
              <a:rPr lang="en-US" dirty="0" smtClean="0"/>
              <a:t> </a:t>
            </a:r>
            <a:r>
              <a:rPr lang="en-US" dirty="0" err="1" smtClean="0"/>
              <a:t>tanpa</a:t>
            </a:r>
            <a:r>
              <a:rPr lang="en-US" dirty="0" smtClean="0"/>
              <a:t> </a:t>
            </a:r>
            <a:r>
              <a:rPr lang="en-US" dirty="0" err="1" smtClean="0"/>
              <a:t>menggunakan</a:t>
            </a:r>
            <a:r>
              <a:rPr lang="en-US" dirty="0" smtClean="0"/>
              <a:t> </a:t>
            </a:r>
            <a:r>
              <a:rPr lang="en-US" dirty="0" err="1" smtClean="0"/>
              <a:t>naskah</a:t>
            </a:r>
            <a:r>
              <a:rPr lang="en-US" dirty="0" smtClean="0"/>
              <a:t> </a:t>
            </a:r>
            <a:endParaRPr lang="en-US" dirty="0"/>
          </a:p>
        </p:txBody>
      </p:sp>
      <p:sp>
        <p:nvSpPr>
          <p:cNvPr id="3" name="Title 2"/>
          <p:cNvSpPr>
            <a:spLocks noGrp="1"/>
          </p:cNvSpPr>
          <p:nvPr>
            <p:ph type="title"/>
          </p:nvPr>
        </p:nvSpPr>
        <p:spPr/>
        <p:txBody>
          <a:bodyPr/>
          <a:lstStyle/>
          <a:p>
            <a:r>
              <a:rPr lang="en-US" dirty="0" smtClean="0"/>
              <a:t>Ada 3 </a:t>
            </a:r>
            <a:r>
              <a:rPr lang="en-US" dirty="0" err="1" smtClean="0"/>
              <a:t>jenis</a:t>
            </a:r>
            <a:r>
              <a:rPr lang="en-US" dirty="0" smtClean="0"/>
              <a:t> public speaking </a:t>
            </a:r>
            <a:endParaRPr lang="en-US" dirty="0"/>
          </a:p>
        </p:txBody>
      </p:sp>
    </p:spTree>
    <p:extLst>
      <p:ext uri="{BB962C8B-B14F-4D97-AF65-F5344CB8AC3E}">
        <p14:creationId xmlns:p14="http://schemas.microsoft.com/office/powerpoint/2010/main" val="682535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err="1" smtClean="0">
                <a:solidFill>
                  <a:schemeClr val="accent4">
                    <a:lumMod val="10000"/>
                  </a:schemeClr>
                </a:solidFill>
                <a:latin typeface="Baskerville Old Face"/>
                <a:ea typeface="+mn-ea"/>
                <a:cs typeface="+mn-cs"/>
              </a:rPr>
              <a:t>Kurangnya</a:t>
            </a:r>
            <a:r>
              <a:rPr lang="en-US" dirty="0" smtClean="0">
                <a:solidFill>
                  <a:schemeClr val="accent4">
                    <a:lumMod val="10000"/>
                  </a:schemeClr>
                </a:solidFill>
                <a:latin typeface="Baskerville Old Face"/>
                <a:ea typeface="+mn-ea"/>
                <a:cs typeface="+mn-cs"/>
              </a:rPr>
              <a:t> </a:t>
            </a:r>
            <a:r>
              <a:rPr lang="en-US" dirty="0" err="1" smtClean="0">
                <a:solidFill>
                  <a:schemeClr val="accent4">
                    <a:lumMod val="10000"/>
                  </a:schemeClr>
                </a:solidFill>
                <a:latin typeface="Baskerville Old Face"/>
                <a:ea typeface="+mn-ea"/>
                <a:cs typeface="+mn-cs"/>
              </a:rPr>
              <a:t>pengalaman</a:t>
            </a:r>
            <a:r>
              <a:rPr lang="en-US" dirty="0" smtClean="0">
                <a:solidFill>
                  <a:schemeClr val="accent4">
                    <a:lumMod val="10000"/>
                  </a:schemeClr>
                </a:solidFill>
                <a:latin typeface="Baskerville Old Face"/>
                <a:ea typeface="+mn-ea"/>
                <a:cs typeface="+mn-cs"/>
              </a:rPr>
              <a:t> yang </a:t>
            </a:r>
            <a:r>
              <a:rPr lang="en-US" dirty="0" err="1" smtClean="0">
                <a:solidFill>
                  <a:schemeClr val="accent4">
                    <a:lumMod val="10000"/>
                  </a:schemeClr>
                </a:solidFill>
                <a:latin typeface="Baskerville Old Face"/>
                <a:ea typeface="+mn-ea"/>
                <a:cs typeface="+mn-cs"/>
              </a:rPr>
              <a:t>positif</a:t>
            </a:r>
            <a:r>
              <a:rPr lang="en-US" dirty="0" smtClean="0">
                <a:solidFill>
                  <a:schemeClr val="accent4">
                    <a:lumMod val="10000"/>
                  </a:schemeClr>
                </a:solidFill>
                <a:latin typeface="Baskerville Old Face"/>
                <a:ea typeface="+mn-ea"/>
                <a:cs typeface="+mn-cs"/>
              </a:rPr>
              <a:t> </a:t>
            </a:r>
            <a:endParaRPr lang="en-US" dirty="0" smtClean="0">
              <a:solidFill>
                <a:schemeClr val="accent4">
                  <a:lumMod val="10000"/>
                </a:schemeClr>
              </a:solidFill>
              <a:latin typeface="Baskerville Old Face"/>
            </a:endParaRPr>
          </a:p>
          <a:p>
            <a:pPr>
              <a:defRPr/>
            </a:pPr>
            <a:r>
              <a:rPr lang="en-US" dirty="0" err="1" smtClean="0">
                <a:solidFill>
                  <a:schemeClr val="accent4">
                    <a:lumMod val="10000"/>
                  </a:schemeClr>
                </a:solidFill>
                <a:latin typeface="Baskerville Old Face"/>
              </a:rPr>
              <a:t>Menjadi</a:t>
            </a:r>
            <a:r>
              <a:rPr lang="en-US" dirty="0" smtClean="0">
                <a:solidFill>
                  <a:schemeClr val="accent4">
                    <a:lumMod val="10000"/>
                  </a:schemeClr>
                </a:solidFill>
                <a:latin typeface="Baskerville Old Face"/>
              </a:rPr>
              <a:t> </a:t>
            </a:r>
            <a:r>
              <a:rPr lang="en-US" dirty="0" err="1" smtClean="0">
                <a:solidFill>
                  <a:schemeClr val="accent4">
                    <a:lumMod val="10000"/>
                  </a:schemeClr>
                </a:solidFill>
                <a:latin typeface="Baskerville Old Face"/>
              </a:rPr>
              <a:t>pusat</a:t>
            </a:r>
            <a:r>
              <a:rPr lang="en-US" dirty="0" smtClean="0">
                <a:solidFill>
                  <a:schemeClr val="accent4">
                    <a:lumMod val="10000"/>
                  </a:schemeClr>
                </a:solidFill>
                <a:latin typeface="Baskerville Old Face"/>
              </a:rPr>
              <a:t> </a:t>
            </a:r>
            <a:r>
              <a:rPr lang="en-US" dirty="0" err="1" smtClean="0">
                <a:solidFill>
                  <a:schemeClr val="accent4">
                    <a:lumMod val="10000"/>
                  </a:schemeClr>
                </a:solidFill>
                <a:latin typeface="Baskerville Old Face"/>
              </a:rPr>
              <a:t>perhatian</a:t>
            </a:r>
            <a:r>
              <a:rPr lang="en-US" dirty="0" smtClean="0">
                <a:solidFill>
                  <a:schemeClr val="accent4">
                    <a:lumMod val="10000"/>
                  </a:schemeClr>
                </a:solidFill>
                <a:latin typeface="Baskerville Old Face"/>
              </a:rPr>
              <a:t> </a:t>
            </a:r>
            <a:endParaRPr lang="en-US" dirty="0" smtClean="0">
              <a:solidFill>
                <a:schemeClr val="accent4">
                  <a:lumMod val="10000"/>
                </a:schemeClr>
              </a:solidFill>
              <a:latin typeface="Baskerville Old Face"/>
            </a:endParaRPr>
          </a:p>
          <a:p>
            <a:pPr>
              <a:defRPr/>
            </a:pPr>
            <a:r>
              <a:rPr lang="en-US" dirty="0" err="1" smtClean="0">
                <a:solidFill>
                  <a:schemeClr val="accent4">
                    <a:lumMod val="10000"/>
                  </a:schemeClr>
                </a:solidFill>
                <a:latin typeface="Baskerville Old Face"/>
              </a:rPr>
              <a:t>Merasa</a:t>
            </a:r>
            <a:r>
              <a:rPr lang="en-US" dirty="0" smtClean="0">
                <a:solidFill>
                  <a:schemeClr val="accent4">
                    <a:lumMod val="10000"/>
                  </a:schemeClr>
                </a:solidFill>
                <a:latin typeface="Baskerville Old Face"/>
              </a:rPr>
              <a:t> </a:t>
            </a:r>
            <a:r>
              <a:rPr lang="en-US" dirty="0" err="1" smtClean="0">
                <a:solidFill>
                  <a:schemeClr val="accent4">
                    <a:lumMod val="10000"/>
                  </a:schemeClr>
                </a:solidFill>
                <a:latin typeface="Baskerville Old Face"/>
              </a:rPr>
              <a:t>terisolasi</a:t>
            </a:r>
            <a:endParaRPr lang="en-US" dirty="0" smtClean="0">
              <a:solidFill>
                <a:schemeClr val="accent4">
                  <a:lumMod val="10000"/>
                </a:schemeClr>
              </a:solidFill>
              <a:latin typeface="Baskerville Old Face"/>
            </a:endParaRPr>
          </a:p>
          <a:p>
            <a:pPr>
              <a:defRPr/>
            </a:pPr>
            <a:r>
              <a:rPr lang="en-US" dirty="0" err="1" smtClean="0">
                <a:solidFill>
                  <a:schemeClr val="accent4">
                    <a:lumMod val="10000"/>
                  </a:schemeClr>
                </a:solidFill>
                <a:latin typeface="Baskerville Old Face"/>
              </a:rPr>
              <a:t>Diprasangkai</a:t>
            </a:r>
            <a:r>
              <a:rPr lang="en-US" dirty="0" smtClean="0">
                <a:solidFill>
                  <a:schemeClr val="accent4">
                    <a:lumMod val="10000"/>
                  </a:schemeClr>
                </a:solidFill>
                <a:latin typeface="Baskerville Old Face"/>
              </a:rPr>
              <a:t> </a:t>
            </a:r>
            <a:r>
              <a:rPr lang="en-US" dirty="0" err="1" smtClean="0">
                <a:solidFill>
                  <a:schemeClr val="accent4">
                    <a:lumMod val="10000"/>
                  </a:schemeClr>
                </a:solidFill>
                <a:latin typeface="Baskerville Old Face"/>
              </a:rPr>
              <a:t>oleh</a:t>
            </a:r>
            <a:r>
              <a:rPr lang="en-US" dirty="0" smtClean="0">
                <a:solidFill>
                  <a:schemeClr val="accent4">
                    <a:lumMod val="10000"/>
                  </a:schemeClr>
                </a:solidFill>
                <a:latin typeface="Baskerville Old Face"/>
              </a:rPr>
              <a:t> </a:t>
            </a:r>
            <a:r>
              <a:rPr lang="en-US" dirty="0" err="1" smtClean="0">
                <a:solidFill>
                  <a:schemeClr val="accent4">
                    <a:lumMod val="10000"/>
                  </a:schemeClr>
                </a:solidFill>
                <a:latin typeface="Baskerville Old Face"/>
              </a:rPr>
              <a:t>penonton</a:t>
            </a:r>
            <a:r>
              <a:rPr lang="en-US" dirty="0" smtClean="0">
                <a:solidFill>
                  <a:schemeClr val="accent4">
                    <a:lumMod val="10000"/>
                  </a:schemeClr>
                </a:solidFill>
                <a:latin typeface="Baskerville Old Face"/>
              </a:rPr>
              <a:t> </a:t>
            </a:r>
            <a:endParaRPr lang="en-US" dirty="0" smtClean="0">
              <a:solidFill>
                <a:schemeClr val="accent4">
                  <a:lumMod val="10000"/>
                </a:schemeClr>
              </a:solidFill>
              <a:latin typeface="Baskerville Old Face"/>
            </a:endParaRPr>
          </a:p>
          <a:p>
            <a:pPr>
              <a:defRPr/>
            </a:pPr>
            <a:r>
              <a:rPr lang="en-US" dirty="0" err="1" smtClean="0">
                <a:solidFill>
                  <a:schemeClr val="accent4">
                    <a:lumMod val="10000"/>
                  </a:schemeClr>
                </a:solidFill>
                <a:latin typeface="Baskerville Old Face"/>
              </a:rPr>
              <a:t>Takut</a:t>
            </a:r>
            <a:r>
              <a:rPr lang="en-US" dirty="0" smtClean="0">
                <a:solidFill>
                  <a:schemeClr val="accent4">
                    <a:lumMod val="10000"/>
                  </a:schemeClr>
                </a:solidFill>
                <a:latin typeface="Baskerville Old Face"/>
              </a:rPr>
              <a:t> </a:t>
            </a:r>
            <a:r>
              <a:rPr lang="en-US" dirty="0" err="1" smtClean="0">
                <a:solidFill>
                  <a:schemeClr val="accent4">
                    <a:lumMod val="10000"/>
                  </a:schemeClr>
                </a:solidFill>
                <a:latin typeface="Baskerville Old Face"/>
              </a:rPr>
              <a:t>gagal</a:t>
            </a:r>
            <a:r>
              <a:rPr lang="en-US" dirty="0" smtClean="0">
                <a:solidFill>
                  <a:schemeClr val="accent4">
                    <a:lumMod val="10000"/>
                  </a:schemeClr>
                </a:solidFill>
                <a:latin typeface="Baskerville Old Face"/>
              </a:rPr>
              <a:t> </a:t>
            </a:r>
            <a:endParaRPr lang="en-US" dirty="0" smtClean="0">
              <a:solidFill>
                <a:schemeClr val="accent4">
                  <a:lumMod val="10000"/>
                </a:schemeClr>
              </a:solidFill>
              <a:latin typeface="Baskerville Old Face"/>
            </a:endParaRPr>
          </a:p>
          <a:p>
            <a:pPr marL="109728" indent="0">
              <a:buNone/>
              <a:defRPr/>
            </a:pPr>
            <a:r>
              <a:rPr lang="en-US" dirty="0" smtClean="0">
                <a:solidFill>
                  <a:schemeClr val="accent4">
                    <a:lumMod val="10000"/>
                  </a:schemeClr>
                </a:solidFill>
                <a:latin typeface="Baskerville Old Face"/>
              </a:rPr>
              <a:t>			</a:t>
            </a:r>
            <a:endParaRPr lang="en-US" dirty="0" smtClean="0">
              <a:solidFill>
                <a:schemeClr val="accent4">
                  <a:lumMod val="10000"/>
                </a:schemeClr>
              </a:solidFill>
              <a:latin typeface="Baskerville Old Face"/>
            </a:endParaRPr>
          </a:p>
          <a:p>
            <a:pPr marL="109728" indent="0">
              <a:buNone/>
              <a:defRPr/>
            </a:pPr>
            <a:r>
              <a:rPr lang="en-US" b="1" dirty="0" err="1" smtClean="0">
                <a:solidFill>
                  <a:schemeClr val="accent4">
                    <a:lumMod val="10000"/>
                  </a:schemeClr>
                </a:solidFill>
                <a:latin typeface="Baskerville Old Face"/>
              </a:rPr>
              <a:t>Semua</a:t>
            </a:r>
            <a:r>
              <a:rPr lang="en-US" b="1" dirty="0" smtClean="0">
                <a:solidFill>
                  <a:schemeClr val="accent4">
                    <a:lumMod val="10000"/>
                  </a:schemeClr>
                </a:solidFill>
                <a:latin typeface="Baskerville Old Face"/>
              </a:rPr>
              <a:t> </a:t>
            </a:r>
            <a:r>
              <a:rPr lang="en-US" b="1" dirty="0" err="1" smtClean="0">
                <a:solidFill>
                  <a:schemeClr val="accent4">
                    <a:lumMod val="10000"/>
                  </a:schemeClr>
                </a:solidFill>
                <a:latin typeface="Baskerville Old Face"/>
              </a:rPr>
              <a:t>adalah</a:t>
            </a:r>
            <a:r>
              <a:rPr lang="en-US" b="1" dirty="0" smtClean="0">
                <a:solidFill>
                  <a:schemeClr val="accent4">
                    <a:lumMod val="10000"/>
                  </a:schemeClr>
                </a:solidFill>
                <a:latin typeface="Baskerville Old Face"/>
              </a:rPr>
              <a:t> Public </a:t>
            </a:r>
            <a:r>
              <a:rPr lang="en-US" b="1" dirty="0" smtClean="0">
                <a:solidFill>
                  <a:schemeClr val="accent4">
                    <a:lumMod val="10000"/>
                  </a:schemeClr>
                </a:solidFill>
                <a:latin typeface="Baskerville Old Face"/>
              </a:rPr>
              <a:t>Speaking Anxiety</a:t>
            </a:r>
          </a:p>
          <a:p>
            <a:pPr>
              <a:defRPr/>
            </a:pPr>
            <a:endParaRPr lang="en-US" dirty="0" smtClean="0">
              <a:solidFill>
                <a:schemeClr val="accent4">
                  <a:lumMod val="10000"/>
                </a:schemeClr>
              </a:solidFill>
              <a:latin typeface="Baskerville Old Face"/>
            </a:endParaRP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0000" lnSpcReduction="20000"/>
            <a:scene3d>
              <a:camera prst="orthographicFront"/>
              <a:lightRig rig="soft" dir="t"/>
            </a:scene3d>
            <a:sp3d prstMaterial="softEdge">
              <a:bevelT w="25400" h="25400"/>
            </a:sp3d>
          </a:bodyPr>
          <a:lstStyle/>
          <a:p>
            <a:pPr algn="ctr" defTabSz="457200">
              <a:defRPr/>
            </a:pPr>
            <a:r>
              <a:rPr lang="en-US" sz="5500" dirty="0" err="1" smtClean="0">
                <a:solidFill>
                  <a:srgbClr val="FFFFFF"/>
                </a:solidFill>
                <a:latin typeface="Baskerville SemiBold"/>
              </a:rPr>
              <a:t>Mengapa</a:t>
            </a:r>
            <a:r>
              <a:rPr lang="en-US" sz="5500" dirty="0" smtClean="0">
                <a:solidFill>
                  <a:srgbClr val="FFFFFF"/>
                </a:solidFill>
                <a:latin typeface="Baskerville SemiBold"/>
              </a:rPr>
              <a:t> </a:t>
            </a:r>
            <a:r>
              <a:rPr lang="en-US" sz="5500" dirty="0" err="1" smtClean="0">
                <a:solidFill>
                  <a:srgbClr val="FFFFFF"/>
                </a:solidFill>
                <a:latin typeface="Baskerville SemiBold"/>
              </a:rPr>
              <a:t>kita</a:t>
            </a:r>
            <a:r>
              <a:rPr lang="en-US" sz="5500" dirty="0" smtClean="0">
                <a:solidFill>
                  <a:srgbClr val="FFFFFF"/>
                </a:solidFill>
                <a:latin typeface="Baskerville SemiBold"/>
              </a:rPr>
              <a:t> </a:t>
            </a:r>
            <a:r>
              <a:rPr lang="en-US" sz="5500" dirty="0" err="1" smtClean="0">
                <a:solidFill>
                  <a:srgbClr val="FFFFFF"/>
                </a:solidFill>
                <a:latin typeface="Baskerville SemiBold"/>
              </a:rPr>
              <a:t>benci</a:t>
            </a:r>
            <a:r>
              <a:rPr lang="en-US" sz="5500" dirty="0" smtClean="0">
                <a:solidFill>
                  <a:srgbClr val="FFFFFF"/>
                </a:solidFill>
                <a:latin typeface="Baskerville SemiBold"/>
              </a:rPr>
              <a:t> Public Speaking</a:t>
            </a:r>
            <a:r>
              <a:rPr lang="en-US" sz="4800" dirty="0" smtClean="0">
                <a:solidFill>
                  <a:srgbClr val="FFFFFF"/>
                </a:solidFill>
                <a:latin typeface="Baskerville SemiBold"/>
              </a:rPr>
              <a:t>?</a:t>
            </a:r>
            <a:endParaRPr lang="en-US" sz="4800" dirty="0">
              <a:solidFill>
                <a:srgbClr val="FFFFFF"/>
              </a:solidFill>
              <a:latin typeface="Baskerville SemiBold"/>
            </a:endParaRPr>
          </a:p>
        </p:txBody>
      </p:sp>
    </p:spTree>
    <p:extLst>
      <p:ext uri="{BB962C8B-B14F-4D97-AF65-F5344CB8AC3E}">
        <p14:creationId xmlns:p14="http://schemas.microsoft.com/office/powerpoint/2010/main" val="260725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Not one, but 4 types:</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Pre-preparation Anxiety – Can’t get started</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Preparation Anxiety – During research and preparation</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Pre-performance Anxiety – 24 hours before presentation</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Performance Anxiety – During the actual presentation</a:t>
            </a:r>
          </a:p>
          <a:p>
            <a:pPr>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5400" dirty="0">
                <a:solidFill>
                  <a:srgbClr val="FFFFFF"/>
                </a:solidFill>
                <a:latin typeface="Baskerville SemiBold"/>
              </a:rPr>
              <a:t>Public Speaking Anxiety</a:t>
            </a:r>
          </a:p>
        </p:txBody>
      </p:sp>
    </p:spTree>
    <p:extLst>
      <p:ext uri="{BB962C8B-B14F-4D97-AF65-F5344CB8AC3E}">
        <p14:creationId xmlns:p14="http://schemas.microsoft.com/office/powerpoint/2010/main" val="189148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3"/>
          <p:cNvSpPr>
            <a:spLocks noGrp="1"/>
          </p:cNvSpPr>
          <p:nvPr>
            <p:ph idx="1"/>
          </p:nvPr>
        </p:nvSpPr>
        <p:spPr>
          <a:xfrm>
            <a:off x="1" y="1866900"/>
            <a:ext cx="9144000" cy="4062056"/>
          </a:xfrm>
        </p:spPr>
        <p:txBody>
          <a:bodyPr>
            <a:normAutofit/>
          </a:bodyPr>
          <a:lstStyle/>
          <a:p>
            <a:pPr>
              <a:defRPr/>
            </a:pPr>
            <a:r>
              <a:rPr lang="en-US" dirty="0" smtClean="0">
                <a:solidFill>
                  <a:schemeClr val="accent4">
                    <a:lumMod val="10000"/>
                  </a:schemeClr>
                </a:solidFill>
                <a:latin typeface="Baskerville Old Face"/>
              </a:rPr>
              <a:t>We tend to remember poignant feelings and emotions more than everyday ones.</a:t>
            </a:r>
          </a:p>
          <a:p>
            <a:pPr>
              <a:defRPr/>
            </a:pPr>
            <a:r>
              <a:rPr lang="en-US" dirty="0" smtClean="0">
                <a:solidFill>
                  <a:schemeClr val="accent4">
                    <a:lumMod val="10000"/>
                  </a:schemeClr>
                </a:solidFill>
                <a:latin typeface="Baskerville Old Face"/>
              </a:rPr>
              <a:t>How many times have you attempted public speaking?</a:t>
            </a:r>
          </a:p>
          <a:p>
            <a:pPr>
              <a:defRPr/>
            </a:pPr>
            <a:r>
              <a:rPr lang="en-US" dirty="0" smtClean="0">
                <a:solidFill>
                  <a:schemeClr val="accent4">
                    <a:lumMod val="10000"/>
                  </a:schemeClr>
                </a:solidFill>
                <a:latin typeface="Baskerville Old Face"/>
              </a:rPr>
              <a:t>Reflect on these experiences - how did you prepare for each occasion?</a:t>
            </a:r>
            <a:endParaRPr lang="en-US" dirty="0">
              <a:solidFill>
                <a:schemeClr val="accent4">
                  <a:lumMod val="10000"/>
                </a:schemeClr>
              </a:solidFill>
              <a:latin typeface="Baskerville Old Face"/>
            </a:endParaRPr>
          </a:p>
          <a:p>
            <a:pPr>
              <a:defRPr/>
            </a:pPr>
            <a:r>
              <a:rPr lang="en-US" dirty="0" smtClean="0">
                <a:solidFill>
                  <a:schemeClr val="accent4">
                    <a:lumMod val="10000"/>
                  </a:schemeClr>
                </a:solidFill>
                <a:latin typeface="Baskerville Old Face"/>
              </a:rPr>
              <a:t>In most cases, it’s not positive experience we are lacking…</a:t>
            </a:r>
          </a:p>
          <a:p>
            <a:pPr marL="109728" indent="0">
              <a:buNone/>
              <a:defRPr/>
            </a:pPr>
            <a:r>
              <a:rPr lang="en-US" dirty="0">
                <a:solidFill>
                  <a:schemeClr val="accent4">
                    <a:lumMod val="10000"/>
                  </a:schemeClr>
                </a:solidFill>
                <a:latin typeface="Baskerville Old Face"/>
              </a:rPr>
              <a:t>	</a:t>
            </a:r>
            <a:r>
              <a:rPr lang="en-US" dirty="0" smtClean="0">
                <a:solidFill>
                  <a:schemeClr val="accent4">
                    <a:lumMod val="10000"/>
                  </a:schemeClr>
                </a:solidFill>
                <a:latin typeface="Baskerville Old Face"/>
              </a:rPr>
              <a:t>				    – just actual experience.</a:t>
            </a:r>
          </a:p>
          <a:p>
            <a:pPr marL="109728" indent="0">
              <a:buNone/>
              <a:defRPr/>
            </a:pPr>
            <a:endParaRPr lang="en-US" dirty="0" smtClean="0">
              <a:solidFill>
                <a:schemeClr val="accent4">
                  <a:lumMod val="10000"/>
                </a:schemeClr>
              </a:solidFill>
              <a:latin typeface="Baskerville Old Face"/>
            </a:endParaRPr>
          </a:p>
          <a:p>
            <a:pPr eaLnBrk="1" hangingPunct="1">
              <a:buFontTx/>
              <a:buChar char="-"/>
              <a:defRPr/>
            </a:pPr>
            <a:endParaRPr lang="en-US" dirty="0" smtClean="0">
              <a:solidFill>
                <a:schemeClr val="accent4">
                  <a:lumMod val="10000"/>
                </a:schemeClr>
              </a:solidFill>
              <a:latin typeface="Baskerville Old Face"/>
            </a:endParaRPr>
          </a:p>
          <a:p>
            <a:pPr eaLnBrk="1" hangingPunct="1">
              <a:buNone/>
              <a:defRPr/>
            </a:pPr>
            <a:endParaRPr lang="en-US" dirty="0" smtClean="0">
              <a:solidFill>
                <a:schemeClr val="accent4">
                  <a:lumMod val="10000"/>
                </a:schemeClr>
              </a:solidFill>
              <a:latin typeface="Baskerville Old Face"/>
              <a:ea typeface="+mn-ea"/>
              <a:cs typeface="+mn-cs"/>
            </a:endParaRPr>
          </a:p>
        </p:txBody>
      </p:sp>
      <p:sp>
        <p:nvSpPr>
          <p:cNvPr id="6" name="Title 1"/>
          <p:cNvSpPr txBox="1">
            <a:spLocks/>
          </p:cNvSpPr>
          <p:nvPr/>
        </p:nvSpPr>
        <p:spPr>
          <a:xfrm>
            <a:off x="0" y="0"/>
            <a:ext cx="9144000" cy="1447800"/>
          </a:xfrm>
          <a:prstGeom prst="rect">
            <a:avLst/>
          </a:prstGeom>
          <a:solidFill>
            <a:srgbClr val="BE0202"/>
          </a:solidFill>
        </p:spPr>
        <p:txBody>
          <a:bodyPr anchor="ctr">
            <a:normAutofit fontScale="97500"/>
            <a:scene3d>
              <a:camera prst="orthographicFront"/>
              <a:lightRig rig="soft" dir="t"/>
            </a:scene3d>
            <a:sp3d prstMaterial="softEdge">
              <a:bevelT w="25400" h="25400"/>
            </a:sp3d>
          </a:bodyPr>
          <a:lstStyle/>
          <a:p>
            <a:pPr algn="ctr" defTabSz="457200">
              <a:defRPr/>
            </a:pPr>
            <a:r>
              <a:rPr lang="en-US" sz="4800" dirty="0" smtClean="0">
                <a:solidFill>
                  <a:srgbClr val="FFFFFF"/>
                </a:solidFill>
                <a:latin typeface="Baskerville SemiBold"/>
              </a:rPr>
              <a:t>Lack of Positive Experience</a:t>
            </a:r>
            <a:endParaRPr lang="en-US" sz="4800" dirty="0">
              <a:solidFill>
                <a:srgbClr val="FFFFFF"/>
              </a:solidFill>
              <a:latin typeface="Baskerville SemiBold"/>
            </a:endParaRPr>
          </a:p>
        </p:txBody>
      </p:sp>
    </p:spTree>
    <p:extLst>
      <p:ext uri="{BB962C8B-B14F-4D97-AF65-F5344CB8AC3E}">
        <p14:creationId xmlns:p14="http://schemas.microsoft.com/office/powerpoint/2010/main" val="86191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rgbClr val="000000"/>
      </a:dk1>
      <a:lt1>
        <a:srgbClr val="FFFFFF"/>
      </a:lt1>
      <a:dk2>
        <a:srgbClr val="000000"/>
      </a:dk2>
      <a:lt2>
        <a:srgbClr val="DEF5FA"/>
      </a:lt2>
      <a:accent1>
        <a:srgbClr val="DA1F28"/>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23637</TotalTime>
  <Words>1279</Words>
  <Application>Microsoft Office PowerPoint</Application>
  <PresentationFormat>On-screen Show (4:3)</PresentationFormat>
  <Paragraphs>278</Paragraphs>
  <Slides>34</Slides>
  <Notes>28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PowerPoint Presentation</vt:lpstr>
      <vt:lpstr>Great Public Speaker </vt:lpstr>
      <vt:lpstr>PowerPoint Presentation</vt:lpstr>
      <vt:lpstr>10 besar ketrampilan yang harus dimiliki </vt:lpstr>
      <vt:lpstr>PowerPoint Presentation</vt:lpstr>
      <vt:lpstr>Ada 3 jenis public speaking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Penguasaan Materi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Montclair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F. Moschel</dc:creator>
  <cp:lastModifiedBy>start</cp:lastModifiedBy>
  <cp:revision>33</cp:revision>
  <dcterms:created xsi:type="dcterms:W3CDTF">2013-01-16T23:03:05Z</dcterms:created>
  <dcterms:modified xsi:type="dcterms:W3CDTF">2017-10-18T08:25:31Z</dcterms:modified>
</cp:coreProperties>
</file>