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60" r:id="rId4"/>
    <p:sldId id="261" r:id="rId5"/>
    <p:sldId id="264" r:id="rId6"/>
    <p:sldId id="281" r:id="rId7"/>
    <p:sldId id="274" r:id="rId8"/>
    <p:sldId id="265" r:id="rId9"/>
    <p:sldId id="266" r:id="rId10"/>
    <p:sldId id="270" r:id="rId11"/>
    <p:sldId id="271" r:id="rId12"/>
    <p:sldId id="272" r:id="rId13"/>
    <p:sldId id="273" r:id="rId14"/>
    <p:sldId id="275" r:id="rId15"/>
    <p:sldId id="279" r:id="rId16"/>
    <p:sldId id="280" r:id="rId17"/>
    <p:sldId id="276" r:id="rId18"/>
    <p:sldId id="286" r:id="rId19"/>
    <p:sldId id="287" r:id="rId20"/>
    <p:sldId id="288" r:id="rId21"/>
    <p:sldId id="282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4840" autoAdjust="0"/>
  </p:normalViewPr>
  <p:slideViewPr>
    <p:cSldViewPr snapToGrid="0">
      <p:cViewPr varScale="1">
        <p:scale>
          <a:sx n="68" d="100"/>
          <a:sy n="68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3/15/2017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3/15/2017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Contoh ikatan kovalen koordinat adalah H3O+, C2H6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740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3/15/2017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365" y="1717431"/>
            <a:ext cx="6858002" cy="1828800"/>
          </a:xfrm>
        </p:spPr>
        <p:txBody>
          <a:bodyPr/>
          <a:lstStyle/>
          <a:p>
            <a:r>
              <a:rPr lang="en-US" dirty="0" smtClean="0"/>
              <a:t>Kimia </a:t>
            </a:r>
            <a:r>
              <a:rPr lang="en-US" dirty="0" err="1" smtClean="0"/>
              <a:t>Organik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4872" y="3640016"/>
            <a:ext cx="6858002" cy="914400"/>
          </a:xfrm>
        </p:spPr>
        <p:txBody>
          <a:bodyPr/>
          <a:lstStyle/>
          <a:p>
            <a:r>
              <a:rPr lang="en-US" dirty="0" smtClean="0"/>
              <a:t>Adri Nora </a:t>
            </a:r>
            <a:r>
              <a:rPr lang="en-US" dirty="0" err="1" smtClean="0"/>
              <a:t>S.Si</a:t>
            </a:r>
            <a:r>
              <a:rPr lang="en-US" dirty="0" smtClean="0"/>
              <a:t> </a:t>
            </a:r>
            <a:r>
              <a:rPr lang="en-US" dirty="0" err="1" smtClean="0"/>
              <a:t>M.Si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193183"/>
            <a:ext cx="11231500" cy="637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4" y="347729"/>
            <a:ext cx="10715235" cy="576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5212" y="618699"/>
            <a:ext cx="10058402" cy="689811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err="1" smtClean="0">
                <a:solidFill>
                  <a:schemeClr val="accent1">
                    <a:lumMod val="75000"/>
                  </a:schemeClr>
                </a:solidFill>
              </a:rPr>
              <a:t>Penyimpangan</a:t>
            </a:r>
            <a:r>
              <a:rPr lang="en-US" sz="4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500" b="1" dirty="0" err="1" smtClean="0">
                <a:solidFill>
                  <a:schemeClr val="accent1">
                    <a:lumMod val="75000"/>
                  </a:schemeClr>
                </a:solidFill>
              </a:rPr>
              <a:t>aturan</a:t>
            </a:r>
            <a:r>
              <a:rPr lang="en-US" sz="4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500" b="1" dirty="0" err="1" smtClean="0">
                <a:solidFill>
                  <a:schemeClr val="accent1">
                    <a:lumMod val="75000"/>
                  </a:schemeClr>
                </a:solidFill>
              </a:rPr>
              <a:t>oktet</a:t>
            </a:r>
            <a:endParaRPr lang="en-US" sz="4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2907" y="2839791"/>
            <a:ext cx="11674140" cy="701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semua</a:t>
            </a:r>
            <a:r>
              <a:rPr lang="en-US" sz="2500" dirty="0" smtClean="0"/>
              <a:t> </a:t>
            </a:r>
            <a:r>
              <a:rPr lang="en-US" sz="2500" dirty="0" err="1" smtClean="0"/>
              <a:t>senyawa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mengikuti</a:t>
            </a:r>
            <a:r>
              <a:rPr lang="en-US" sz="2500" dirty="0" smtClean="0"/>
              <a:t> </a:t>
            </a:r>
            <a:r>
              <a:rPr lang="en-US" sz="2500" dirty="0" err="1" smtClean="0"/>
              <a:t>aturan</a:t>
            </a:r>
            <a:r>
              <a:rPr lang="en-US" sz="2500" dirty="0" smtClean="0"/>
              <a:t> </a:t>
            </a:r>
            <a:r>
              <a:rPr lang="en-US" sz="2500" dirty="0" err="1" smtClean="0"/>
              <a:t>oktet</a:t>
            </a:r>
            <a:r>
              <a:rPr lang="en-US" sz="2500" dirty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ada</a:t>
            </a:r>
            <a:r>
              <a:rPr lang="en-US" sz="2500" dirty="0" smtClean="0"/>
              <a:t> pula atom yang </a:t>
            </a:r>
            <a:r>
              <a:rPr lang="en-US" sz="2500" dirty="0" err="1" smtClean="0"/>
              <a:t>melampaui</a:t>
            </a:r>
            <a:r>
              <a:rPr lang="en-US" sz="2500" dirty="0" smtClean="0"/>
              <a:t> octet.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500" dirty="0" smtClean="0"/>
              <a:t>Hal </a:t>
            </a:r>
            <a:r>
              <a:rPr lang="en-US" sz="2500" dirty="0" err="1" smtClean="0"/>
              <a:t>ini</a:t>
            </a:r>
            <a:r>
              <a:rPr lang="en-US" sz="2500" dirty="0" smtClean="0"/>
              <a:t> </a:t>
            </a:r>
            <a:r>
              <a:rPr lang="en-US" sz="2500" dirty="0" err="1" smtClean="0"/>
              <a:t>dimungkinkan</a:t>
            </a:r>
            <a:r>
              <a:rPr lang="en-US" sz="2500" dirty="0" smtClean="0"/>
              <a:t> </a:t>
            </a:r>
            <a:r>
              <a:rPr lang="en-US" sz="2500" dirty="0" err="1" smtClean="0"/>
              <a:t>terjadi</a:t>
            </a:r>
            <a:r>
              <a:rPr lang="en-US" sz="2500" dirty="0" smtClean="0"/>
              <a:t> </a:t>
            </a:r>
            <a:r>
              <a:rPr lang="en-US" sz="2500" dirty="0" err="1" smtClean="0"/>
              <a:t>karena</a:t>
            </a:r>
            <a:r>
              <a:rPr lang="en-US" sz="2500" dirty="0" smtClean="0"/>
              <a:t> </a:t>
            </a:r>
            <a:r>
              <a:rPr lang="en-US" sz="2500" dirty="0" err="1" smtClean="0"/>
              <a:t>ada</a:t>
            </a:r>
            <a:r>
              <a:rPr lang="en-US" sz="2500" dirty="0" smtClean="0"/>
              <a:t> </a:t>
            </a:r>
            <a:r>
              <a:rPr lang="en-US" sz="2500" dirty="0" err="1" smtClean="0"/>
              <a:t>beberapa</a:t>
            </a:r>
            <a:r>
              <a:rPr lang="en-US" sz="2500" dirty="0" smtClean="0"/>
              <a:t> atom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periode</a:t>
            </a:r>
            <a:r>
              <a:rPr lang="en-US" sz="2500" dirty="0" smtClean="0"/>
              <a:t> </a:t>
            </a:r>
            <a:r>
              <a:rPr lang="en-US" sz="2500" dirty="0" err="1" smtClean="0"/>
              <a:t>ketiga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lebih</a:t>
            </a:r>
            <a:r>
              <a:rPr lang="en-US" sz="2500" dirty="0" smtClean="0"/>
              <a:t> </a:t>
            </a:r>
            <a:r>
              <a:rPr lang="en-US" sz="2500" dirty="0" err="1" smtClean="0"/>
              <a:t>memiliki</a:t>
            </a:r>
            <a:r>
              <a:rPr lang="en-US" sz="2500" dirty="0" smtClean="0"/>
              <a:t> orbital d yang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digunakan</a:t>
            </a:r>
            <a:r>
              <a:rPr lang="en-US" sz="2500" dirty="0" smtClean="0"/>
              <a:t> </a:t>
            </a:r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 smtClean="0"/>
              <a:t>membentuk</a:t>
            </a:r>
            <a:r>
              <a:rPr lang="en-US" sz="2500" dirty="0" smtClean="0"/>
              <a:t> </a:t>
            </a:r>
            <a:r>
              <a:rPr lang="en-US" sz="2500" dirty="0" err="1" smtClean="0"/>
              <a:t>ikatan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018" y="4018392"/>
            <a:ext cx="5408790" cy="22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7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39" y="540912"/>
            <a:ext cx="11417169" cy="61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9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89811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err="1" smtClean="0">
                <a:solidFill>
                  <a:schemeClr val="accent1">
                    <a:lumMod val="75000"/>
                  </a:schemeClr>
                </a:solidFill>
              </a:rPr>
              <a:t>Muatan</a:t>
            </a:r>
            <a:r>
              <a:rPr lang="en-US" sz="4500" b="1" dirty="0" smtClean="0">
                <a:solidFill>
                  <a:schemeClr val="accent1">
                    <a:lumMod val="75000"/>
                  </a:schemeClr>
                </a:solidFill>
              </a:rPr>
              <a:t> Formal</a:t>
            </a:r>
            <a:endParaRPr lang="en-US" sz="4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529" y="2782910"/>
            <a:ext cx="10150700" cy="1693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500" dirty="0" smtClean="0"/>
              <a:t>Muatan formal adalah muatan yang dimiliki atom dalam suatu molekul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d-ID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500" dirty="0" smtClean="0"/>
              <a:t>Tidak semua atom yang berikatan dalam suatu senyawa akan memiliki muatan yang netral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d-ID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500" dirty="0" smtClean="0"/>
              <a:t>Muatan formal penting untuk dihitung sehingga dapat memprediksi bentuk molekul dan mengetahui jumlah elektron yang dipakai</a:t>
            </a:r>
            <a:endParaRPr lang="en-US" sz="25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0689" y="4476481"/>
            <a:ext cx="12054840" cy="1435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500" dirty="0" smtClean="0"/>
              <a:t>Muatan Formal = golongan atom – (jumlah ikatan kovalen+jumlah pasangan elektron bebas)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34959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19584" r="35000" b="30208"/>
          <a:stretch/>
        </p:blipFill>
        <p:spPr bwMode="auto">
          <a:xfrm>
            <a:off x="1600200" y="380999"/>
            <a:ext cx="9601200" cy="59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3355"/>
            <a:ext cx="10088879" cy="63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5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5212" y="441278"/>
            <a:ext cx="10058402" cy="689811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smtClean="0">
                <a:solidFill>
                  <a:schemeClr val="accent1">
                    <a:lumMod val="75000"/>
                  </a:schemeClr>
                </a:solidFill>
              </a:rPr>
              <a:t>Isomer</a:t>
            </a:r>
            <a:endParaRPr lang="en-US" sz="4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2609" y="1886755"/>
            <a:ext cx="10150700" cy="1693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/>
              <a:t>Isomer </a:t>
            </a:r>
            <a:r>
              <a:rPr lang="en-US" sz="2500" dirty="0" err="1" smtClean="0"/>
              <a:t>adalah</a:t>
            </a:r>
            <a:r>
              <a:rPr lang="en-US" sz="2500" dirty="0" smtClean="0"/>
              <a:t> </a:t>
            </a:r>
            <a:r>
              <a:rPr lang="en-US" sz="2500" dirty="0" err="1" smtClean="0"/>
              <a:t>senyawa</a:t>
            </a:r>
            <a:r>
              <a:rPr lang="en-US" sz="2500" dirty="0" smtClean="0"/>
              <a:t> yang </a:t>
            </a:r>
            <a:r>
              <a:rPr lang="en-US" sz="2500" dirty="0" err="1" smtClean="0"/>
              <a:t>memiliki</a:t>
            </a:r>
            <a:r>
              <a:rPr lang="en-US" sz="2500" dirty="0" smtClean="0"/>
              <a:t> </a:t>
            </a:r>
            <a:r>
              <a:rPr lang="en-US" sz="2500" dirty="0" err="1" smtClean="0"/>
              <a:t>rumus</a:t>
            </a:r>
            <a:r>
              <a:rPr lang="en-US" sz="2500" dirty="0" smtClean="0"/>
              <a:t> </a:t>
            </a:r>
            <a:r>
              <a:rPr lang="en-US" sz="2500" dirty="0" err="1" smtClean="0"/>
              <a:t>molekul</a:t>
            </a:r>
            <a:r>
              <a:rPr lang="en-US" sz="2500" dirty="0" smtClean="0"/>
              <a:t> yang </a:t>
            </a:r>
            <a:r>
              <a:rPr lang="en-US" sz="2500" dirty="0" err="1" smtClean="0"/>
              <a:t>sama</a:t>
            </a:r>
            <a:r>
              <a:rPr lang="en-US" sz="2500" dirty="0" smtClean="0"/>
              <a:t> </a:t>
            </a:r>
            <a:r>
              <a:rPr lang="en-US" sz="2500" dirty="0" err="1" smtClean="0"/>
              <a:t>tapi</a:t>
            </a:r>
            <a:r>
              <a:rPr lang="en-US" sz="2500" dirty="0" smtClean="0"/>
              <a:t> </a:t>
            </a:r>
            <a:r>
              <a:rPr lang="en-US" sz="2500" dirty="0" err="1" smtClean="0"/>
              <a:t>bentuk</a:t>
            </a:r>
            <a:r>
              <a:rPr lang="en-US" sz="2500" dirty="0" smtClean="0"/>
              <a:t>/ </a:t>
            </a:r>
            <a:r>
              <a:rPr lang="en-US" sz="2500" dirty="0" err="1" smtClean="0"/>
              <a:t>strukturnya</a:t>
            </a:r>
            <a:r>
              <a:rPr lang="en-US" sz="2500" dirty="0" smtClean="0"/>
              <a:t> </a:t>
            </a:r>
            <a:r>
              <a:rPr lang="en-US" sz="2500" dirty="0" err="1" smtClean="0"/>
              <a:t>berbeda</a:t>
            </a:r>
            <a:endParaRPr lang="en-US" sz="2500" dirty="0" smtClean="0"/>
          </a:p>
          <a:p>
            <a:endParaRPr lang="en-US" sz="25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 smtClean="0"/>
              <a:t>Dua</a:t>
            </a:r>
            <a:r>
              <a:rPr lang="en-US" sz="2500" dirty="0" smtClean="0"/>
              <a:t> </a:t>
            </a:r>
            <a:r>
              <a:rPr lang="en-US" sz="2500" dirty="0" err="1" smtClean="0"/>
              <a:t>senyawa</a:t>
            </a:r>
            <a:r>
              <a:rPr lang="en-US" sz="2500" dirty="0" smtClean="0"/>
              <a:t> isomer </a:t>
            </a:r>
            <a:r>
              <a:rPr lang="en-US" sz="2500" dirty="0" err="1" smtClean="0"/>
              <a:t>memiliki</a:t>
            </a:r>
            <a:r>
              <a:rPr lang="en-US" sz="2500" dirty="0" smtClean="0"/>
              <a:t> </a:t>
            </a:r>
            <a:r>
              <a:rPr lang="en-US" sz="2500" dirty="0" err="1" smtClean="0"/>
              <a:t>sifat</a:t>
            </a:r>
            <a:r>
              <a:rPr lang="en-US" sz="2500" dirty="0" smtClean="0"/>
              <a:t> </a:t>
            </a:r>
            <a:r>
              <a:rPr lang="en-US" sz="2500" dirty="0" err="1" smtClean="0"/>
              <a:t>fisik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reaksi</a:t>
            </a:r>
            <a:r>
              <a:rPr lang="en-US" sz="2500" dirty="0" smtClean="0"/>
              <a:t> </a:t>
            </a:r>
            <a:r>
              <a:rPr lang="en-US" sz="2500" dirty="0" err="1" smtClean="0"/>
              <a:t>kimia</a:t>
            </a:r>
            <a:r>
              <a:rPr lang="en-US" sz="2500" dirty="0" smtClean="0"/>
              <a:t> yang </a:t>
            </a:r>
            <a:r>
              <a:rPr lang="en-US" sz="2500" dirty="0" err="1" smtClean="0"/>
              <a:t>berbeda-beda</a:t>
            </a:r>
            <a:endParaRPr lang="en-US" sz="25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207" y="3819466"/>
            <a:ext cx="6608064" cy="19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2507" y="509517"/>
            <a:ext cx="10058402" cy="689811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 err="1" smtClean="0">
                <a:solidFill>
                  <a:schemeClr val="accent1">
                    <a:lumMod val="75000"/>
                  </a:schemeClr>
                </a:solidFill>
              </a:rPr>
              <a:t>Penggambaran</a:t>
            </a:r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accent1">
                    <a:lumMod val="75000"/>
                  </a:schemeClr>
                </a:solidFill>
              </a:rPr>
              <a:t>struktur-sruktur</a:t>
            </a:r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accent1">
                    <a:lumMod val="75000"/>
                  </a:schemeClr>
                </a:solidFill>
              </a:rPr>
              <a:t>senyawa</a:t>
            </a:r>
            <a:endParaRPr lang="en-US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47" y="4086362"/>
            <a:ext cx="11058522" cy="229740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92609" y="1315866"/>
            <a:ext cx="10150700" cy="2770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/>
              <a:t>Dash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/>
              <a:t>Condensed formula: </a:t>
            </a:r>
            <a:r>
              <a:rPr lang="en-US" sz="2500" dirty="0" err="1" smtClean="0"/>
              <a:t>Lebih</a:t>
            </a:r>
            <a:r>
              <a:rPr lang="en-US" sz="2500" dirty="0" smtClean="0"/>
              <a:t> </a:t>
            </a:r>
            <a:r>
              <a:rPr lang="en-US" sz="2500" dirty="0" err="1" smtClean="0"/>
              <a:t>mudah</a:t>
            </a:r>
            <a:r>
              <a:rPr lang="en-US" sz="2500" dirty="0" smtClean="0"/>
              <a:t> </a:t>
            </a:r>
            <a:r>
              <a:rPr lang="en-US" sz="2500" dirty="0" err="1" smtClean="0"/>
              <a:t>digunakan</a:t>
            </a:r>
            <a:r>
              <a:rPr lang="en-US" sz="2500" dirty="0" smtClean="0"/>
              <a:t> </a:t>
            </a:r>
            <a:r>
              <a:rPr lang="en-US" sz="2500" dirty="0" err="1" smtClean="0"/>
              <a:t>dibandingkan</a:t>
            </a:r>
            <a:r>
              <a:rPr lang="en-US" sz="2500" dirty="0" smtClean="0"/>
              <a:t> dash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/>
              <a:t>Bond-line formula: yang paling </a:t>
            </a:r>
            <a:r>
              <a:rPr lang="en-US" sz="2500" dirty="0" err="1" smtClean="0"/>
              <a:t>banyak</a:t>
            </a:r>
            <a:r>
              <a:rPr lang="en-US" sz="2500" dirty="0" smtClean="0"/>
              <a:t> </a:t>
            </a:r>
            <a:r>
              <a:rPr lang="en-US" sz="2500" dirty="0" err="1" smtClean="0"/>
              <a:t>digunakan</a:t>
            </a:r>
            <a:endParaRPr lang="en-US" sz="25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/>
              <a:t>3D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 smtClean="0"/>
              <a:t>Elctron</a:t>
            </a:r>
            <a:r>
              <a:rPr lang="en-US" sz="2500" dirty="0" smtClean="0"/>
              <a:t>-Dot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919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38018" y="387818"/>
            <a:ext cx="10150700" cy="1277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FF0000"/>
                </a:solidFill>
              </a:rPr>
              <a:t>3D formula</a:t>
            </a:r>
            <a:r>
              <a:rPr lang="en-US" sz="2500" dirty="0" smtClean="0"/>
              <a:t>: </a:t>
            </a:r>
            <a:r>
              <a:rPr lang="en-US" sz="2500" dirty="0" err="1" smtClean="0"/>
              <a:t>penggambaran</a:t>
            </a:r>
            <a:r>
              <a:rPr lang="en-US" sz="2500" dirty="0" smtClean="0"/>
              <a:t> </a:t>
            </a:r>
            <a:r>
              <a:rPr lang="en-US" sz="2500" dirty="0" err="1" smtClean="0"/>
              <a:t>struktur</a:t>
            </a:r>
            <a:r>
              <a:rPr lang="en-US" sz="2500" dirty="0" smtClean="0"/>
              <a:t> </a:t>
            </a:r>
            <a:r>
              <a:rPr lang="en-US" sz="2500" dirty="0" err="1" smtClean="0"/>
              <a:t>molekul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ruang</a:t>
            </a:r>
            <a:r>
              <a:rPr lang="en-US" sz="2500" dirty="0" smtClean="0"/>
              <a:t> 3 </a:t>
            </a:r>
            <a:r>
              <a:rPr lang="en-US" sz="2500" dirty="0" err="1" smtClean="0"/>
              <a:t>dimensi</a:t>
            </a:r>
            <a:r>
              <a:rPr lang="en-US" sz="2500" dirty="0" smtClean="0"/>
              <a:t>, </a:t>
            </a:r>
            <a:r>
              <a:rPr lang="en-US" sz="2500" dirty="0" err="1" smtClean="0"/>
              <a:t>sehingga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diketahui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jelas</a:t>
            </a:r>
            <a:r>
              <a:rPr lang="en-US" sz="2500" dirty="0" smtClean="0"/>
              <a:t> </a:t>
            </a:r>
            <a:r>
              <a:rPr lang="en-US" sz="2500" dirty="0" err="1" smtClean="0"/>
              <a:t>letak-letak</a:t>
            </a:r>
            <a:r>
              <a:rPr lang="en-US" sz="2500" dirty="0" smtClean="0"/>
              <a:t> atom.</a:t>
            </a:r>
            <a:endParaRPr lang="en-US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69" y="2302698"/>
            <a:ext cx="10279687" cy="1464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50" y="4404452"/>
            <a:ext cx="3544835" cy="1791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324" y="4404452"/>
            <a:ext cx="4573501" cy="1791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322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654" y="360610"/>
            <a:ext cx="10058402" cy="931572"/>
          </a:xfrm>
        </p:spPr>
        <p:txBody>
          <a:bodyPr/>
          <a:lstStyle/>
          <a:p>
            <a:pPr algn="ctr"/>
            <a:r>
              <a:rPr lang="en-US" dirty="0" smtClean="0"/>
              <a:t>Kimia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3" name="Down Arrow 2"/>
          <p:cNvSpPr/>
          <p:nvPr/>
        </p:nvSpPr>
        <p:spPr>
          <a:xfrm>
            <a:off x="5220515" y="1431702"/>
            <a:ext cx="643944" cy="73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2"/>
          <p:cNvSpPr txBox="1">
            <a:spLocks/>
          </p:cNvSpPr>
          <p:nvPr/>
        </p:nvSpPr>
        <p:spPr>
          <a:xfrm>
            <a:off x="257578" y="2127161"/>
            <a:ext cx="11449318" cy="7319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 err="1" smtClean="0"/>
              <a:t>Ilmu</a:t>
            </a:r>
            <a:r>
              <a:rPr lang="en-US" sz="2500" dirty="0" smtClean="0"/>
              <a:t> </a:t>
            </a:r>
            <a:r>
              <a:rPr lang="en-US" sz="2500" dirty="0" err="1" smtClean="0"/>
              <a:t>kimia</a:t>
            </a:r>
            <a:r>
              <a:rPr lang="en-US" sz="2500" dirty="0" smtClean="0"/>
              <a:t> yang </a:t>
            </a:r>
            <a:r>
              <a:rPr lang="en-US" sz="2500" dirty="0" err="1" smtClean="0"/>
              <a:t>mempelajari</a:t>
            </a:r>
            <a:r>
              <a:rPr lang="en-US" sz="2500" dirty="0" smtClean="0"/>
              <a:t> </a:t>
            </a:r>
            <a:r>
              <a:rPr lang="en-US" sz="2500" dirty="0" err="1" smtClean="0"/>
              <a:t>senyawa</a:t>
            </a:r>
            <a:r>
              <a:rPr lang="en-US" sz="2500" dirty="0" smtClean="0"/>
              <a:t> yang </a:t>
            </a:r>
            <a:r>
              <a:rPr lang="en-US" sz="2500" dirty="0" err="1" smtClean="0"/>
              <a:t>mengandung</a:t>
            </a:r>
            <a:r>
              <a:rPr lang="en-US" sz="2500" dirty="0" smtClean="0"/>
              <a:t> </a:t>
            </a:r>
            <a:r>
              <a:rPr lang="en-US" sz="2500" dirty="0" err="1" smtClean="0"/>
              <a:t>karbon</a:t>
            </a:r>
            <a:r>
              <a:rPr lang="en-US" sz="2500" dirty="0" smtClean="0"/>
              <a:t> (C) </a:t>
            </a:r>
            <a:endParaRPr lang="en-US" sz="2500" dirty="0"/>
          </a:p>
        </p:txBody>
      </p:sp>
      <p:sp>
        <p:nvSpPr>
          <p:cNvPr id="7" name="Down Arrow 6"/>
          <p:cNvSpPr/>
          <p:nvPr/>
        </p:nvSpPr>
        <p:spPr>
          <a:xfrm>
            <a:off x="5220516" y="3090929"/>
            <a:ext cx="643944" cy="73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2"/>
          <p:cNvSpPr txBox="1">
            <a:spLocks/>
          </p:cNvSpPr>
          <p:nvPr/>
        </p:nvSpPr>
        <p:spPr>
          <a:xfrm>
            <a:off x="257578" y="3852929"/>
            <a:ext cx="11449318" cy="7319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 err="1" smtClean="0"/>
              <a:t>Mengapa</a:t>
            </a:r>
            <a:r>
              <a:rPr lang="en-US" sz="2500" dirty="0" smtClean="0"/>
              <a:t> </a:t>
            </a:r>
            <a:r>
              <a:rPr lang="en-US" sz="2500" dirty="0" err="1" smtClean="0"/>
              <a:t>secara</a:t>
            </a:r>
            <a:r>
              <a:rPr lang="en-US" sz="2500" dirty="0" smtClean="0"/>
              <a:t> </a:t>
            </a:r>
            <a:r>
              <a:rPr lang="en-US" sz="2500" dirty="0" err="1" smtClean="0"/>
              <a:t>khusus</a:t>
            </a:r>
            <a:r>
              <a:rPr lang="en-US" sz="2500" dirty="0" smtClean="0"/>
              <a:t> </a:t>
            </a:r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mempelajari</a:t>
            </a:r>
            <a:r>
              <a:rPr lang="en-US" sz="2500" dirty="0" smtClean="0"/>
              <a:t> </a:t>
            </a:r>
            <a:r>
              <a:rPr lang="en-US" sz="2500" dirty="0" err="1" smtClean="0"/>
              <a:t>unsur</a:t>
            </a:r>
            <a:r>
              <a:rPr lang="en-US" sz="2500" dirty="0" smtClean="0"/>
              <a:t> </a:t>
            </a:r>
            <a:r>
              <a:rPr lang="en-US" sz="2500" dirty="0" err="1" smtClean="0"/>
              <a:t>karbon</a:t>
            </a:r>
            <a:r>
              <a:rPr lang="en-US" sz="2500" dirty="0" smtClean="0"/>
              <a:t>??</a:t>
            </a:r>
            <a:endParaRPr lang="en-US" sz="2500" dirty="0"/>
          </a:p>
        </p:txBody>
      </p:sp>
      <p:pic>
        <p:nvPicPr>
          <p:cNvPr id="1026" name="Picture 2" descr="Hasil gambar untuk organic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89" y="34947"/>
            <a:ext cx="3191560" cy="219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organic chem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96" y="4818844"/>
            <a:ext cx="2739982" cy="182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89" y="1357780"/>
            <a:ext cx="11635175" cy="40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89811"/>
          </a:xfrm>
        </p:spPr>
        <p:txBody>
          <a:bodyPr>
            <a:noAutofit/>
          </a:bodyPr>
          <a:lstStyle/>
          <a:p>
            <a:pPr algn="ctr"/>
            <a:r>
              <a:rPr lang="id-ID" sz="3500" b="1" dirty="0" smtClean="0">
                <a:solidFill>
                  <a:schemeClr val="accent1">
                    <a:lumMod val="75000"/>
                  </a:schemeClr>
                </a:solidFill>
              </a:rPr>
              <a:t>Reaksi-reaksi kimia pada senyawa organik</a:t>
            </a:r>
            <a:endParaRPr lang="en-US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74664" y="4356999"/>
            <a:ext cx="10712454" cy="1693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 smtClean="0"/>
              <a:t>Reaksi-reaksi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senyawa</a:t>
            </a:r>
            <a:r>
              <a:rPr lang="en-US" sz="2500" dirty="0" smtClean="0"/>
              <a:t> </a:t>
            </a:r>
            <a:r>
              <a:rPr lang="en-US" sz="2500" dirty="0" err="1" smtClean="0"/>
              <a:t>organik</a:t>
            </a:r>
            <a:r>
              <a:rPr lang="en-US" sz="2500" dirty="0" smtClean="0"/>
              <a:t> </a:t>
            </a:r>
            <a:r>
              <a:rPr lang="en-US" sz="2500" dirty="0" err="1" smtClean="0"/>
              <a:t>biasanya</a:t>
            </a:r>
            <a:r>
              <a:rPr lang="en-US" sz="2500" dirty="0" smtClean="0"/>
              <a:t> </a:t>
            </a:r>
            <a:r>
              <a:rPr lang="en-US" sz="2500" dirty="0" err="1" smtClean="0"/>
              <a:t>merupakan</a:t>
            </a:r>
            <a:r>
              <a:rPr lang="en-US" sz="2500" dirty="0" smtClean="0"/>
              <a:t> </a:t>
            </a:r>
            <a:r>
              <a:rPr lang="en-US" sz="2500" dirty="0" err="1" smtClean="0"/>
              <a:t>perubahan</a:t>
            </a:r>
            <a:r>
              <a:rPr lang="en-US" sz="2500" dirty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satu</a:t>
            </a:r>
            <a:r>
              <a:rPr lang="en-US" sz="2500" dirty="0" smtClean="0"/>
              <a:t> </a:t>
            </a:r>
            <a:r>
              <a:rPr lang="en-US" sz="2500" dirty="0" err="1" smtClean="0"/>
              <a:t>gugus</a:t>
            </a:r>
            <a:r>
              <a:rPr lang="en-US" sz="2500" dirty="0" smtClean="0"/>
              <a:t> </a:t>
            </a:r>
            <a:r>
              <a:rPr lang="en-US" sz="2500" dirty="0" err="1" smtClean="0"/>
              <a:t>fungsi</a:t>
            </a:r>
            <a:r>
              <a:rPr lang="en-US" sz="2500" dirty="0" smtClean="0"/>
              <a:t> </a:t>
            </a:r>
            <a:r>
              <a:rPr lang="en-US" sz="2500" dirty="0" err="1" smtClean="0"/>
              <a:t>menjadi</a:t>
            </a:r>
            <a:r>
              <a:rPr lang="en-US" sz="2500" dirty="0" smtClean="0"/>
              <a:t> </a:t>
            </a:r>
            <a:r>
              <a:rPr lang="en-US" sz="2500" dirty="0" err="1" smtClean="0"/>
              <a:t>gugus</a:t>
            </a:r>
            <a:r>
              <a:rPr lang="en-US" sz="2500" dirty="0" smtClean="0"/>
              <a:t> </a:t>
            </a:r>
            <a:r>
              <a:rPr lang="en-US" sz="2500" dirty="0" err="1" smtClean="0"/>
              <a:t>fungsi</a:t>
            </a:r>
            <a:r>
              <a:rPr lang="en-US" sz="2500" dirty="0" smtClean="0"/>
              <a:t> </a:t>
            </a:r>
            <a:r>
              <a:rPr lang="en-US" sz="2500" dirty="0" err="1" smtClean="0"/>
              <a:t>lainnya</a:t>
            </a:r>
            <a:r>
              <a:rPr lang="en-US" sz="2500" dirty="0" smtClean="0"/>
              <a:t> </a:t>
            </a:r>
            <a:r>
              <a:rPr lang="en-US" sz="2500" dirty="0" err="1" smtClean="0"/>
              <a:t>akibat</a:t>
            </a:r>
            <a:r>
              <a:rPr lang="en-US" sz="2500" dirty="0" smtClean="0"/>
              <a:t> </a:t>
            </a:r>
            <a:r>
              <a:rPr lang="en-US" sz="2500" dirty="0" err="1" smtClean="0"/>
              <a:t>adanya</a:t>
            </a:r>
            <a:r>
              <a:rPr lang="en-US" sz="2500" dirty="0" smtClean="0"/>
              <a:t> </a:t>
            </a:r>
            <a:r>
              <a:rPr lang="en-US" sz="2500" dirty="0" err="1" smtClean="0"/>
              <a:t>serangan</a:t>
            </a:r>
            <a:r>
              <a:rPr lang="en-US" sz="2500" dirty="0" smtClean="0"/>
              <a:t> </a:t>
            </a:r>
            <a:r>
              <a:rPr lang="en-US" sz="2500" dirty="0" err="1" smtClean="0"/>
              <a:t>reagen</a:t>
            </a:r>
            <a:r>
              <a:rPr lang="en-US" sz="2500" dirty="0" smtClean="0"/>
              <a:t> lain.</a:t>
            </a:r>
          </a:p>
          <a:p>
            <a:r>
              <a:rPr lang="en-US" sz="25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 smtClean="0"/>
              <a:t>Substrat</a:t>
            </a:r>
            <a:r>
              <a:rPr lang="en-US" sz="2500" dirty="0" smtClean="0"/>
              <a:t> + </a:t>
            </a:r>
            <a:r>
              <a:rPr lang="en-US" sz="2500" dirty="0" err="1" smtClean="0"/>
              <a:t>diserang</a:t>
            </a:r>
            <a:r>
              <a:rPr lang="en-US" sz="2500" dirty="0" smtClean="0"/>
              <a:t> </a:t>
            </a:r>
            <a:r>
              <a:rPr lang="en-US" sz="2500" dirty="0" err="1" smtClean="0"/>
              <a:t>oleh</a:t>
            </a:r>
            <a:r>
              <a:rPr lang="en-US" sz="2500" dirty="0" smtClean="0"/>
              <a:t> </a:t>
            </a:r>
            <a:r>
              <a:rPr lang="en-US" sz="2500" dirty="0" err="1" smtClean="0"/>
              <a:t>reagen</a:t>
            </a:r>
            <a:r>
              <a:rPr lang="en-US" sz="2500" dirty="0" smtClean="0"/>
              <a:t> </a:t>
            </a:r>
            <a:r>
              <a:rPr lang="en-US" sz="2500" dirty="0" smtClean="0">
                <a:sym typeface="Wingdings" panose="05000000000000000000" pitchFamily="2" charset="2"/>
              </a:rPr>
              <a:t> [</a:t>
            </a:r>
            <a:r>
              <a:rPr lang="en-US" sz="2500" dirty="0" err="1" smtClean="0">
                <a:sym typeface="Wingdings" panose="05000000000000000000" pitchFamily="2" charset="2"/>
              </a:rPr>
              <a:t>Intermediet</a:t>
            </a:r>
            <a:r>
              <a:rPr lang="en-US" sz="2500" dirty="0" smtClean="0">
                <a:sym typeface="Wingdings" panose="05000000000000000000" pitchFamily="2" charset="2"/>
              </a:rPr>
              <a:t>]  </a:t>
            </a:r>
            <a:r>
              <a:rPr lang="en-US" sz="2500" dirty="0" err="1" smtClean="0">
                <a:sym typeface="Wingdings" panose="05000000000000000000" pitchFamily="2" charset="2"/>
              </a:rPr>
              <a:t>Produk</a:t>
            </a:r>
            <a:endParaRPr lang="en-US" sz="2500" dirty="0" smtClean="0">
              <a:sym typeface="Wingdings" panose="05000000000000000000" pitchFamily="2" charset="2"/>
            </a:endParaRPr>
          </a:p>
          <a:p>
            <a:endParaRPr lang="en-US" sz="2500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ym typeface="Wingdings" panose="05000000000000000000" pitchFamily="2" charset="2"/>
              </a:rPr>
              <a:t>Ada 4 </a:t>
            </a:r>
            <a:r>
              <a:rPr lang="en-US" sz="2500" dirty="0" err="1" smtClean="0">
                <a:sym typeface="Wingdings" panose="05000000000000000000" pitchFamily="2" charset="2"/>
              </a:rPr>
              <a:t>reaksi</a:t>
            </a:r>
            <a:r>
              <a:rPr lang="en-US" sz="2500" dirty="0" smtClean="0">
                <a:sym typeface="Wingdings" panose="05000000000000000000" pitchFamily="2" charset="2"/>
              </a:rPr>
              <a:t> yang </a:t>
            </a:r>
            <a:r>
              <a:rPr lang="en-US" sz="2500" dirty="0" err="1" smtClean="0">
                <a:sym typeface="Wingdings" panose="05000000000000000000" pitchFamily="2" charset="2"/>
              </a:rPr>
              <a:t>dikenal</a:t>
            </a:r>
            <a:r>
              <a:rPr lang="en-US" sz="2500" dirty="0" smtClean="0">
                <a:sym typeface="Wingdings" panose="05000000000000000000" pitchFamily="2" charset="2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500" dirty="0" err="1" smtClean="0">
                <a:sym typeface="Wingdings" panose="05000000000000000000" pitchFamily="2" charset="2"/>
              </a:rPr>
              <a:t>Reaksi</a:t>
            </a:r>
            <a:r>
              <a:rPr lang="en-US" sz="2500" dirty="0" smtClean="0">
                <a:sym typeface="Wingdings" panose="05000000000000000000" pitchFamily="2" charset="2"/>
              </a:rPr>
              <a:t> </a:t>
            </a:r>
            <a:r>
              <a:rPr lang="en-US" sz="2500" dirty="0" err="1" smtClean="0">
                <a:sym typeface="Wingdings" panose="05000000000000000000" pitchFamily="2" charset="2"/>
              </a:rPr>
              <a:t>subtitusi</a:t>
            </a:r>
            <a:endParaRPr lang="en-US" sz="2500" dirty="0" smtClean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en-US" sz="2500" dirty="0" err="1" smtClean="0">
                <a:sym typeface="Wingdings" panose="05000000000000000000" pitchFamily="2" charset="2"/>
              </a:rPr>
              <a:t>Reaksi</a:t>
            </a:r>
            <a:r>
              <a:rPr lang="en-US" sz="2500" dirty="0" smtClean="0">
                <a:sym typeface="Wingdings" panose="05000000000000000000" pitchFamily="2" charset="2"/>
              </a:rPr>
              <a:t> </a:t>
            </a:r>
            <a:r>
              <a:rPr lang="en-US" sz="2500" dirty="0" err="1" smtClean="0">
                <a:sym typeface="Wingdings" panose="05000000000000000000" pitchFamily="2" charset="2"/>
              </a:rPr>
              <a:t>Adisi</a:t>
            </a:r>
            <a:endParaRPr lang="en-US" sz="2500" dirty="0" smtClean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en-US" sz="2500" dirty="0" err="1" smtClean="0">
                <a:sym typeface="Wingdings" panose="05000000000000000000" pitchFamily="2" charset="2"/>
              </a:rPr>
              <a:t>Reaksi</a:t>
            </a:r>
            <a:r>
              <a:rPr lang="en-US" sz="2500" dirty="0" smtClean="0">
                <a:sym typeface="Wingdings" panose="05000000000000000000" pitchFamily="2" charset="2"/>
              </a:rPr>
              <a:t> </a:t>
            </a:r>
            <a:r>
              <a:rPr lang="en-US" sz="2500" dirty="0" err="1" smtClean="0">
                <a:sym typeface="Wingdings" panose="05000000000000000000" pitchFamily="2" charset="2"/>
              </a:rPr>
              <a:t>Eliminasi</a:t>
            </a:r>
            <a:endParaRPr lang="en-US" sz="2500" dirty="0" smtClean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en-US" sz="2500" dirty="0" err="1" smtClean="0">
                <a:sym typeface="Wingdings" panose="05000000000000000000" pitchFamily="2" charset="2"/>
              </a:rPr>
              <a:t>Reaksi</a:t>
            </a:r>
            <a:r>
              <a:rPr lang="en-US" sz="2500" dirty="0" smtClean="0">
                <a:sym typeface="Wingdings" panose="05000000000000000000" pitchFamily="2" charset="2"/>
              </a:rPr>
              <a:t> </a:t>
            </a:r>
            <a:r>
              <a:rPr lang="en-US" sz="2500" dirty="0" err="1" smtClean="0">
                <a:sym typeface="Wingdings" panose="05000000000000000000" pitchFamily="2" charset="2"/>
              </a:rPr>
              <a:t>penataan</a:t>
            </a:r>
            <a:r>
              <a:rPr lang="en-US" sz="2500" dirty="0" smtClean="0">
                <a:sym typeface="Wingdings" panose="05000000000000000000" pitchFamily="2" charset="2"/>
              </a:rPr>
              <a:t> </a:t>
            </a:r>
            <a:r>
              <a:rPr lang="en-US" sz="2500" dirty="0" err="1" smtClean="0">
                <a:sym typeface="Wingdings" panose="05000000000000000000" pitchFamily="2" charset="2"/>
              </a:rPr>
              <a:t>ulang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169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85" y="1028194"/>
            <a:ext cx="7620000" cy="16287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79456" y="-665377"/>
            <a:ext cx="10150700" cy="1693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 smtClean="0"/>
              <a:t>Reaksi</a:t>
            </a:r>
            <a:r>
              <a:rPr lang="en-US" sz="3000" dirty="0" smtClean="0"/>
              <a:t> </a:t>
            </a:r>
            <a:r>
              <a:rPr lang="en-US" sz="3000" dirty="0" err="1" smtClean="0"/>
              <a:t>substitusi</a:t>
            </a:r>
            <a:endParaRPr lang="en-US" sz="3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2035" y="1810183"/>
            <a:ext cx="10150700" cy="1693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 smtClean="0"/>
              <a:t>Reaksi</a:t>
            </a:r>
            <a:r>
              <a:rPr lang="en-US" sz="3000" dirty="0" smtClean="0"/>
              <a:t> </a:t>
            </a:r>
            <a:r>
              <a:rPr lang="en-US" sz="3000" dirty="0" err="1" smtClean="0"/>
              <a:t>Eliminasi</a:t>
            </a:r>
            <a:endParaRPr lang="en-US" sz="3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07" y="4693194"/>
            <a:ext cx="7172325" cy="1647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4"/>
          <a:stretch/>
        </p:blipFill>
        <p:spPr>
          <a:xfrm>
            <a:off x="1419368" y="3569733"/>
            <a:ext cx="7568341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7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01" y="1349493"/>
            <a:ext cx="7172325" cy="16478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4865" y="-578175"/>
            <a:ext cx="10150700" cy="1693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 smtClean="0"/>
              <a:t>Reaksi</a:t>
            </a:r>
            <a:r>
              <a:rPr lang="en-US" sz="3000" dirty="0" smtClean="0"/>
              <a:t> </a:t>
            </a:r>
            <a:r>
              <a:rPr lang="en-US" sz="3000" dirty="0" err="1" smtClean="0"/>
              <a:t>Adisi</a:t>
            </a:r>
            <a:endParaRPr lang="en-US" sz="3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3366" y="2384629"/>
            <a:ext cx="10150700" cy="1693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 smtClean="0"/>
              <a:t>Reaksi</a:t>
            </a:r>
            <a:r>
              <a:rPr lang="en-US" sz="3000" dirty="0" smtClean="0"/>
              <a:t> </a:t>
            </a:r>
            <a:r>
              <a:rPr lang="en-US" sz="3000" dirty="0" err="1" smtClean="0"/>
              <a:t>Penataan</a:t>
            </a:r>
            <a:r>
              <a:rPr lang="en-US" sz="3000" dirty="0" smtClean="0"/>
              <a:t> </a:t>
            </a:r>
            <a:r>
              <a:rPr lang="en-US" sz="3000" dirty="0" err="1" smtClean="0"/>
              <a:t>Ulang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034099"/>
              </p:ext>
            </p:extLst>
          </p:nvPr>
        </p:nvGraphicFramePr>
        <p:xfrm>
          <a:off x="1486279" y="4266551"/>
          <a:ext cx="9530461" cy="1406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S ChemDraw Drawing" r:id="rId4" imgW="5205723" imgH="767676" progId="ChemDraw.Document.6.0">
                  <p:embed/>
                </p:oleObj>
              </mc:Choice>
              <mc:Fallback>
                <p:oleObj name="CS ChemDraw Drawing" r:id="rId4" imgW="5205723" imgH="7676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6279" y="4266551"/>
                        <a:ext cx="9530461" cy="1406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9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asil gambar untuk organic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9982" cy="182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078051" y="682581"/>
            <a:ext cx="927278" cy="64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2"/>
          <p:cNvSpPr txBox="1">
            <a:spLocks/>
          </p:cNvSpPr>
          <p:nvPr/>
        </p:nvSpPr>
        <p:spPr>
          <a:xfrm>
            <a:off x="4159875" y="143815"/>
            <a:ext cx="7212169" cy="13114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 err="1" smtClean="0"/>
              <a:t>Unsur</a:t>
            </a:r>
            <a:r>
              <a:rPr lang="en-US" sz="2500" dirty="0" smtClean="0"/>
              <a:t> </a:t>
            </a:r>
            <a:r>
              <a:rPr lang="en-US" sz="2500" dirty="0" err="1" smtClean="0"/>
              <a:t>karbon</a:t>
            </a:r>
            <a:r>
              <a:rPr lang="en-US" sz="2500" dirty="0" smtClean="0"/>
              <a:t> </a:t>
            </a:r>
            <a:r>
              <a:rPr lang="en-US" sz="2500" dirty="0" err="1" smtClean="0"/>
              <a:t>adalah</a:t>
            </a:r>
            <a:r>
              <a:rPr lang="en-US" sz="2500" dirty="0" smtClean="0"/>
              <a:t> </a:t>
            </a:r>
            <a:r>
              <a:rPr lang="en-US" sz="2500" dirty="0" err="1" smtClean="0"/>
              <a:t>penyusun</a:t>
            </a:r>
            <a:r>
              <a:rPr lang="en-US" sz="2500" dirty="0" smtClean="0"/>
              <a:t> </a:t>
            </a:r>
            <a:r>
              <a:rPr lang="en-US" sz="2500" dirty="0" err="1" smtClean="0"/>
              <a:t>utama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organisme</a:t>
            </a:r>
            <a:r>
              <a:rPr lang="en-US" sz="2500" dirty="0" smtClean="0"/>
              <a:t> </a:t>
            </a:r>
            <a:r>
              <a:rPr lang="en-US" sz="2500" dirty="0" err="1" smtClean="0"/>
              <a:t>hidup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penyusun</a:t>
            </a:r>
            <a:r>
              <a:rPr lang="en-US" sz="2500" dirty="0" smtClean="0"/>
              <a:t> </a:t>
            </a:r>
            <a:r>
              <a:rPr lang="en-US" sz="2500" dirty="0" err="1" smtClean="0"/>
              <a:t>utama</a:t>
            </a:r>
            <a:r>
              <a:rPr lang="en-US" sz="2500" dirty="0" smtClean="0"/>
              <a:t> </a:t>
            </a:r>
            <a:r>
              <a:rPr lang="en-US" sz="2500" dirty="0" err="1" smtClean="0"/>
              <a:t>kehidupan</a:t>
            </a:r>
            <a:r>
              <a:rPr lang="en-US" sz="2500" dirty="0" smtClean="0"/>
              <a:t> </a:t>
            </a:r>
            <a:endParaRPr lang="en-US" sz="2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776" y="1171978"/>
            <a:ext cx="1996224" cy="208266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5769735" y="1826655"/>
            <a:ext cx="708338" cy="7748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605307" y="2546798"/>
            <a:ext cx="9105363" cy="8521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 err="1" smtClean="0"/>
              <a:t>Mengapa</a:t>
            </a:r>
            <a:r>
              <a:rPr lang="en-US" sz="2500" dirty="0" smtClean="0"/>
              <a:t> </a:t>
            </a:r>
            <a:r>
              <a:rPr lang="en-US" sz="2500" dirty="0" err="1" smtClean="0"/>
              <a:t>memilih</a:t>
            </a:r>
            <a:r>
              <a:rPr lang="en-US" sz="2500" dirty="0" smtClean="0"/>
              <a:t> </a:t>
            </a:r>
            <a:r>
              <a:rPr lang="en-US" sz="2500" dirty="0" err="1" smtClean="0"/>
              <a:t>karbon</a:t>
            </a:r>
            <a:r>
              <a:rPr lang="en-US" sz="2500" dirty="0" smtClean="0"/>
              <a:t> </a:t>
            </a:r>
            <a:r>
              <a:rPr lang="en-US" sz="2500" dirty="0" err="1" smtClean="0"/>
              <a:t>sebagai</a:t>
            </a:r>
            <a:r>
              <a:rPr lang="en-US" sz="2500" dirty="0" smtClean="0"/>
              <a:t> </a:t>
            </a:r>
            <a:r>
              <a:rPr lang="en-US" sz="2500" dirty="0" err="1" smtClean="0"/>
              <a:t>penyusun</a:t>
            </a:r>
            <a:r>
              <a:rPr lang="en-US" sz="2500" dirty="0" smtClean="0"/>
              <a:t> </a:t>
            </a:r>
            <a:r>
              <a:rPr lang="en-US" sz="2500" dirty="0" err="1" smtClean="0"/>
              <a:t>kehidupan</a:t>
            </a:r>
            <a:r>
              <a:rPr lang="en-US" sz="2500" dirty="0" smtClean="0"/>
              <a:t>?</a:t>
            </a:r>
            <a:endParaRPr lang="en-US" sz="2500" dirty="0"/>
          </a:p>
        </p:txBody>
      </p:sp>
      <p:sp>
        <p:nvSpPr>
          <p:cNvPr id="9" name="Down Arrow 8"/>
          <p:cNvSpPr/>
          <p:nvPr/>
        </p:nvSpPr>
        <p:spPr>
          <a:xfrm>
            <a:off x="5769735" y="3693017"/>
            <a:ext cx="708338" cy="7748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 txBox="1">
            <a:spLocks/>
          </p:cNvSpPr>
          <p:nvPr/>
        </p:nvSpPr>
        <p:spPr>
          <a:xfrm>
            <a:off x="953037" y="4619223"/>
            <a:ext cx="9105363" cy="8521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 err="1" smtClean="0"/>
              <a:t>Karena</a:t>
            </a:r>
            <a:r>
              <a:rPr lang="en-US" sz="2500" dirty="0" smtClean="0"/>
              <a:t> </a:t>
            </a:r>
            <a:r>
              <a:rPr lang="en-US" sz="2500" dirty="0" err="1" smtClean="0"/>
              <a:t>karbon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membentuk</a:t>
            </a:r>
            <a:r>
              <a:rPr lang="en-US" sz="2500" dirty="0" smtClean="0"/>
              <a:t> </a:t>
            </a:r>
            <a:r>
              <a:rPr lang="en-US" sz="2500" dirty="0" err="1" smtClean="0"/>
              <a:t>ikatan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kuat</a:t>
            </a:r>
            <a:r>
              <a:rPr lang="en-US" sz="2500" dirty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karbon</a:t>
            </a:r>
            <a:r>
              <a:rPr lang="en-US" sz="2500" dirty="0" smtClean="0"/>
              <a:t> </a:t>
            </a:r>
            <a:r>
              <a:rPr lang="en-US" sz="2500" dirty="0" err="1" smtClean="0"/>
              <a:t>lainnya</a:t>
            </a:r>
            <a:r>
              <a:rPr lang="en-US" sz="2500" dirty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atom </a:t>
            </a:r>
            <a:r>
              <a:rPr lang="en-US" sz="2500" dirty="0" err="1" smtClean="0"/>
              <a:t>lainnya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0"/>
            <a:ext cx="10058402" cy="93157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Struktur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Atom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asil gambar untuk at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b="5981"/>
          <a:stretch/>
        </p:blipFill>
        <p:spPr bwMode="auto">
          <a:xfrm>
            <a:off x="4608095" y="1279248"/>
            <a:ext cx="3046808" cy="199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2"/>
          <p:cNvSpPr txBox="1">
            <a:spLocks/>
          </p:cNvSpPr>
          <p:nvPr/>
        </p:nvSpPr>
        <p:spPr>
          <a:xfrm>
            <a:off x="157268" y="1307380"/>
            <a:ext cx="3621505" cy="1488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 smtClean="0"/>
              <a:t>Atom </a:t>
            </a:r>
            <a:r>
              <a:rPr lang="en-US" sz="2500" dirty="0" err="1" smtClean="0"/>
              <a:t>adalah</a:t>
            </a:r>
            <a:r>
              <a:rPr lang="en-US" sz="2500" dirty="0" smtClean="0"/>
              <a:t> </a:t>
            </a:r>
            <a:r>
              <a:rPr lang="en-US" sz="2500" dirty="0" err="1" smtClean="0"/>
              <a:t>suatu</a:t>
            </a:r>
            <a:r>
              <a:rPr lang="en-US" sz="2500" dirty="0" smtClean="0"/>
              <a:t> </a:t>
            </a:r>
            <a:r>
              <a:rPr lang="en-US" sz="2500" dirty="0" err="1" smtClean="0"/>
              <a:t>dasar</a:t>
            </a:r>
            <a:r>
              <a:rPr lang="en-US" sz="2500" dirty="0" smtClean="0"/>
              <a:t> </a:t>
            </a:r>
            <a:r>
              <a:rPr lang="en-US" sz="2500" dirty="0" err="1" smtClean="0"/>
              <a:t>materi</a:t>
            </a:r>
            <a:r>
              <a:rPr lang="en-US" sz="2500" dirty="0" smtClean="0"/>
              <a:t> yang </a:t>
            </a:r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dipisahkan</a:t>
            </a:r>
            <a:r>
              <a:rPr lang="en-US" sz="2500" dirty="0" smtClean="0"/>
              <a:t> </a:t>
            </a:r>
            <a:r>
              <a:rPr lang="en-US" sz="2500" dirty="0" err="1" smtClean="0"/>
              <a:t>lagi</a:t>
            </a:r>
            <a:endParaRPr lang="en-US" sz="2500" dirty="0"/>
          </a:p>
        </p:txBody>
      </p:sp>
      <p:pic>
        <p:nvPicPr>
          <p:cNvPr id="11" name="Picture 4" descr="Hasil gambar untuk organic chemis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23" y="1165171"/>
            <a:ext cx="1202373" cy="80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hydro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96" y="1197133"/>
            <a:ext cx="687691" cy="68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sil gambar untuk nitro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134" y="1966754"/>
            <a:ext cx="829572" cy="82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sil gambar untuk oxy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571" y="2020614"/>
            <a:ext cx="815444" cy="7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 rot="2930099">
            <a:off x="3845041" y="3281434"/>
            <a:ext cx="581526" cy="733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2"/>
          <p:cNvSpPr txBox="1">
            <a:spLocks/>
          </p:cNvSpPr>
          <p:nvPr/>
        </p:nvSpPr>
        <p:spPr>
          <a:xfrm>
            <a:off x="782471" y="4094345"/>
            <a:ext cx="3719764" cy="208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 err="1" smtClean="0"/>
              <a:t>Elektron</a:t>
            </a:r>
            <a:r>
              <a:rPr lang="en-US" sz="2500" dirty="0" smtClean="0"/>
              <a:t> yang </a:t>
            </a:r>
            <a:r>
              <a:rPr lang="en-US" sz="2500" dirty="0" err="1" smtClean="0"/>
              <a:t>terletak</a:t>
            </a:r>
            <a:r>
              <a:rPr lang="en-US" sz="2500" dirty="0" smtClean="0"/>
              <a:t> paling </a:t>
            </a:r>
            <a:r>
              <a:rPr lang="en-US" sz="2500" dirty="0" err="1" smtClean="0"/>
              <a:t>luar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atom </a:t>
            </a:r>
            <a:r>
              <a:rPr lang="en-US" sz="2500" dirty="0" err="1" smtClean="0"/>
              <a:t>dinamakan</a:t>
            </a:r>
            <a:r>
              <a:rPr lang="en-US" sz="2500" dirty="0" smtClean="0"/>
              <a:t> electron </a:t>
            </a:r>
            <a:r>
              <a:rPr lang="en-US" sz="2500" dirty="0" err="1" smtClean="0"/>
              <a:t>valensi</a:t>
            </a:r>
            <a:endParaRPr lang="en-US" sz="2500" dirty="0"/>
          </a:p>
        </p:txBody>
      </p:sp>
      <p:sp>
        <p:nvSpPr>
          <p:cNvPr id="13" name="Right Arrow 12"/>
          <p:cNvSpPr/>
          <p:nvPr/>
        </p:nvSpPr>
        <p:spPr>
          <a:xfrm>
            <a:off x="5426243" y="4884821"/>
            <a:ext cx="945888" cy="673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2"/>
          <p:cNvSpPr txBox="1">
            <a:spLocks/>
          </p:cNvSpPr>
          <p:nvPr/>
        </p:nvSpPr>
        <p:spPr>
          <a:xfrm>
            <a:off x="6932741" y="4108835"/>
            <a:ext cx="3719764" cy="208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err="1" smtClean="0"/>
              <a:t>Apa</a:t>
            </a:r>
            <a:r>
              <a:rPr lang="en-US" sz="2700" dirty="0" smtClean="0"/>
              <a:t> </a:t>
            </a:r>
            <a:r>
              <a:rPr lang="en-US" sz="2700" dirty="0" err="1" smtClean="0"/>
              <a:t>fungsi</a:t>
            </a:r>
            <a:r>
              <a:rPr lang="en-US" sz="2700" dirty="0" smtClean="0"/>
              <a:t> </a:t>
            </a:r>
            <a:r>
              <a:rPr lang="en-US" sz="2700" dirty="0" err="1" smtClean="0"/>
              <a:t>dari</a:t>
            </a:r>
            <a:r>
              <a:rPr lang="en-US" sz="2700" dirty="0" smtClean="0"/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elektron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valensi</a:t>
            </a:r>
            <a:r>
              <a:rPr lang="en-US" sz="2700" dirty="0" smtClean="0"/>
              <a:t>?</a:t>
            </a:r>
          </a:p>
          <a:p>
            <a:pPr algn="ctr"/>
            <a:endParaRPr lang="en-US" sz="2700" dirty="0"/>
          </a:p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78" y="126331"/>
            <a:ext cx="10912002" cy="790074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Ikatan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Kimia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endCxn id="13" idx="0"/>
          </p:cNvCxnSpPr>
          <p:nvPr/>
        </p:nvCxnSpPr>
        <p:spPr>
          <a:xfrm flipH="1">
            <a:off x="2148495" y="897757"/>
            <a:ext cx="3505384" cy="798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53879" y="911393"/>
            <a:ext cx="3201364" cy="8221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 txBox="1">
            <a:spLocks/>
          </p:cNvSpPr>
          <p:nvPr/>
        </p:nvSpPr>
        <p:spPr>
          <a:xfrm>
            <a:off x="337742" y="1696453"/>
            <a:ext cx="3621505" cy="505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 err="1" smtClean="0"/>
              <a:t>Kovalen</a:t>
            </a:r>
            <a:endParaRPr lang="en-US" sz="2500" dirty="0"/>
          </a:p>
        </p:txBody>
      </p:sp>
      <p:sp>
        <p:nvSpPr>
          <p:cNvPr id="14" name="Title 12"/>
          <p:cNvSpPr txBox="1">
            <a:spLocks/>
          </p:cNvSpPr>
          <p:nvPr/>
        </p:nvSpPr>
        <p:spPr>
          <a:xfrm>
            <a:off x="7489658" y="1728538"/>
            <a:ext cx="3621505" cy="505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 err="1" smtClean="0"/>
              <a:t>Ionik</a:t>
            </a:r>
            <a:endParaRPr lang="en-US" sz="2500" dirty="0"/>
          </a:p>
        </p:txBody>
      </p:sp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2148494" y="2201779"/>
            <a:ext cx="1" cy="673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le 12"/>
          <p:cNvSpPr txBox="1">
            <a:spLocks/>
          </p:cNvSpPr>
          <p:nvPr/>
        </p:nvSpPr>
        <p:spPr>
          <a:xfrm>
            <a:off x="121920" y="2995863"/>
            <a:ext cx="4342543" cy="11871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 err="1" smtClean="0"/>
              <a:t>Ikatan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terbentuk</a:t>
            </a:r>
            <a:r>
              <a:rPr lang="en-US" sz="2500" dirty="0" smtClean="0"/>
              <a:t> </a:t>
            </a:r>
            <a:r>
              <a:rPr lang="en-US" sz="2500" dirty="0" err="1" smtClean="0"/>
              <a:t>karena</a:t>
            </a:r>
            <a:r>
              <a:rPr lang="en-US" sz="2500" dirty="0" smtClean="0"/>
              <a:t> </a:t>
            </a:r>
            <a:r>
              <a:rPr lang="en-US" sz="2500" dirty="0" err="1" smtClean="0"/>
              <a:t>adanya</a:t>
            </a:r>
            <a:r>
              <a:rPr lang="en-US" sz="2500" dirty="0" smtClean="0"/>
              <a:t> </a:t>
            </a:r>
            <a:r>
              <a:rPr lang="en-US" sz="2500" dirty="0" err="1" smtClean="0"/>
              <a:t>pemakaian</a:t>
            </a:r>
            <a:r>
              <a:rPr lang="en-US" sz="2500" dirty="0" smtClean="0"/>
              <a:t> </a:t>
            </a:r>
            <a:r>
              <a:rPr lang="en-US" sz="2500" dirty="0" err="1" smtClean="0"/>
              <a:t>elektron</a:t>
            </a:r>
            <a:r>
              <a:rPr lang="en-US" sz="2500" dirty="0" smtClean="0"/>
              <a:t> </a:t>
            </a:r>
            <a:r>
              <a:rPr lang="en-US" sz="2500" dirty="0" err="1" smtClean="0"/>
              <a:t>bersama</a:t>
            </a:r>
            <a:r>
              <a:rPr lang="id-ID" sz="2500" dirty="0"/>
              <a:t> </a:t>
            </a:r>
            <a:endParaRPr lang="en-US" sz="25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9300410" y="2201779"/>
            <a:ext cx="2" cy="7940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asil gambar untuk Na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772" y="4477524"/>
            <a:ext cx="2395249" cy="21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asil gambar untuk C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2" y="4477524"/>
            <a:ext cx="3126400" cy="176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5619794" y="911393"/>
            <a:ext cx="10786" cy="11329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itle 12"/>
          <p:cNvSpPr txBox="1">
            <a:spLocks/>
          </p:cNvSpPr>
          <p:nvPr/>
        </p:nvSpPr>
        <p:spPr>
          <a:xfrm>
            <a:off x="3832340" y="2104921"/>
            <a:ext cx="3621505" cy="505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 err="1" smtClean="0"/>
              <a:t>logam</a:t>
            </a:r>
            <a:endParaRPr lang="en-US" sz="2500" dirty="0"/>
          </a:p>
        </p:txBody>
      </p:sp>
      <p:sp>
        <p:nvSpPr>
          <p:cNvPr id="21" name="Title 12"/>
          <p:cNvSpPr txBox="1">
            <a:spLocks/>
          </p:cNvSpPr>
          <p:nvPr/>
        </p:nvSpPr>
        <p:spPr>
          <a:xfrm>
            <a:off x="7254561" y="3117036"/>
            <a:ext cx="4342543" cy="11871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 err="1" smtClean="0"/>
              <a:t>Ikatan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terbentuk</a:t>
            </a:r>
            <a:r>
              <a:rPr lang="en-US" sz="2500" dirty="0" smtClean="0"/>
              <a:t> </a:t>
            </a:r>
            <a:r>
              <a:rPr lang="en-US" sz="2500" dirty="0" err="1" smtClean="0"/>
              <a:t>karena</a:t>
            </a:r>
            <a:r>
              <a:rPr lang="en-US" sz="2500" dirty="0" smtClean="0"/>
              <a:t> </a:t>
            </a:r>
            <a:r>
              <a:rPr lang="en-US" sz="2500" dirty="0" err="1" smtClean="0"/>
              <a:t>adanya</a:t>
            </a:r>
            <a:r>
              <a:rPr lang="en-US" sz="2500" dirty="0" smtClean="0"/>
              <a:t> transfer </a:t>
            </a:r>
            <a:r>
              <a:rPr lang="en-US" sz="2500" dirty="0" err="1" smtClean="0"/>
              <a:t>elektron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satu</a:t>
            </a:r>
            <a:r>
              <a:rPr lang="en-US" sz="2500" dirty="0" smtClean="0"/>
              <a:t> atom </a:t>
            </a:r>
            <a:r>
              <a:rPr lang="en-US" sz="2500" dirty="0" err="1" smtClean="0"/>
              <a:t>ke</a:t>
            </a:r>
            <a:r>
              <a:rPr lang="en-US" sz="2500" dirty="0" smtClean="0"/>
              <a:t> atom </a:t>
            </a:r>
            <a:r>
              <a:rPr lang="en-US" sz="2500" dirty="0" err="1" smtClean="0"/>
              <a:t>lainnya</a:t>
            </a:r>
            <a:r>
              <a:rPr lang="id-ID" sz="2500" dirty="0"/>
              <a:t>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 txBox="1">
            <a:spLocks/>
          </p:cNvSpPr>
          <p:nvPr/>
        </p:nvSpPr>
        <p:spPr>
          <a:xfrm>
            <a:off x="185342" y="462815"/>
            <a:ext cx="3621505" cy="505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err="1" smtClean="0"/>
              <a:t>Kovalen</a:t>
            </a:r>
            <a:endParaRPr lang="en-US" sz="3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65120" y="715478"/>
            <a:ext cx="1737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65120" y="715478"/>
            <a:ext cx="1737360" cy="846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65120" y="715478"/>
            <a:ext cx="1737360" cy="1692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65120" y="715478"/>
            <a:ext cx="1630680" cy="2545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2"/>
          <p:cNvSpPr txBox="1">
            <a:spLocks/>
          </p:cNvSpPr>
          <p:nvPr/>
        </p:nvSpPr>
        <p:spPr>
          <a:xfrm>
            <a:off x="4833542" y="462815"/>
            <a:ext cx="3621505" cy="505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500" dirty="0" smtClean="0"/>
              <a:t>Ikatan tunggal</a:t>
            </a:r>
            <a:endParaRPr lang="en-US" sz="2500" dirty="0"/>
          </a:p>
        </p:txBody>
      </p:sp>
      <p:sp>
        <p:nvSpPr>
          <p:cNvPr id="23" name="Title 12"/>
          <p:cNvSpPr txBox="1">
            <a:spLocks/>
          </p:cNvSpPr>
          <p:nvPr/>
        </p:nvSpPr>
        <p:spPr>
          <a:xfrm>
            <a:off x="4602479" y="1309838"/>
            <a:ext cx="3621505" cy="505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500" dirty="0" smtClean="0"/>
              <a:t>Ikatan rangkap dua</a:t>
            </a:r>
            <a:endParaRPr lang="en-US" sz="2500" dirty="0"/>
          </a:p>
        </p:txBody>
      </p:sp>
      <p:sp>
        <p:nvSpPr>
          <p:cNvPr id="24" name="Title 12"/>
          <p:cNvSpPr txBox="1">
            <a:spLocks/>
          </p:cNvSpPr>
          <p:nvPr/>
        </p:nvSpPr>
        <p:spPr>
          <a:xfrm>
            <a:off x="4754878" y="2155257"/>
            <a:ext cx="3621505" cy="505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500" dirty="0" smtClean="0"/>
              <a:t>Ikatan rangkap tiga</a:t>
            </a:r>
            <a:endParaRPr lang="en-US" sz="2500" dirty="0"/>
          </a:p>
        </p:txBody>
      </p:sp>
      <p:sp>
        <p:nvSpPr>
          <p:cNvPr id="25" name="Title 12"/>
          <p:cNvSpPr txBox="1">
            <a:spLocks/>
          </p:cNvSpPr>
          <p:nvPr/>
        </p:nvSpPr>
        <p:spPr>
          <a:xfrm>
            <a:off x="4754878" y="2941319"/>
            <a:ext cx="4556762" cy="2468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500" dirty="0" smtClean="0"/>
              <a:t>Ikatan kovalen koordinat = ikatan kovalen dimana pasangan elektron yang digunakan berasal dari salah satu atom yang berikatan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0068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8" y="-274750"/>
            <a:ext cx="10058402" cy="12192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Aturan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Oktet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41667" y="4507605"/>
            <a:ext cx="3567448" cy="185455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Mengapa</a:t>
            </a:r>
            <a:r>
              <a:rPr lang="en-US" dirty="0" smtClean="0"/>
              <a:t> atom-atom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atom </a:t>
            </a:r>
            <a:r>
              <a:rPr lang="en-US" dirty="0" err="1" smtClean="0"/>
              <a:t>lainnya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50783" y="4507605"/>
            <a:ext cx="8159327" cy="1854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 smtClean="0"/>
              <a:t>Atom-atom </a:t>
            </a:r>
            <a:r>
              <a:rPr lang="en-US" sz="2500" dirty="0" err="1" smtClean="0"/>
              <a:t>cenderung</a:t>
            </a:r>
            <a:r>
              <a:rPr lang="en-US" sz="2500" dirty="0" smtClean="0"/>
              <a:t> </a:t>
            </a:r>
            <a:r>
              <a:rPr lang="en-US" sz="2500" dirty="0" err="1" smtClean="0"/>
              <a:t>membentuk</a:t>
            </a:r>
            <a:r>
              <a:rPr lang="en-US" sz="2500" dirty="0" smtClean="0"/>
              <a:t> </a:t>
            </a:r>
            <a:r>
              <a:rPr lang="en-US" sz="2500" dirty="0" err="1" smtClean="0"/>
              <a:t>ikatan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atom </a:t>
            </a:r>
            <a:r>
              <a:rPr lang="en-US" sz="2500" dirty="0" err="1" smtClean="0"/>
              <a:t>lainnya</a:t>
            </a:r>
            <a:r>
              <a:rPr lang="en-US" sz="2500" dirty="0" smtClean="0"/>
              <a:t> </a:t>
            </a:r>
            <a:r>
              <a:rPr lang="en-US" sz="2500" dirty="0" err="1" smtClean="0"/>
              <a:t>karena</a:t>
            </a:r>
            <a:r>
              <a:rPr lang="en-US" sz="2500" dirty="0" smtClean="0"/>
              <a:t> </a:t>
            </a:r>
            <a:r>
              <a:rPr lang="en-US" sz="2500" dirty="0" err="1" smtClean="0"/>
              <a:t>ingin</a:t>
            </a:r>
            <a:r>
              <a:rPr lang="en-US" sz="2500" dirty="0" smtClean="0"/>
              <a:t> </a:t>
            </a:r>
            <a:r>
              <a:rPr lang="en-US" sz="2500" dirty="0" err="1" smtClean="0"/>
              <a:t>mencapai</a:t>
            </a:r>
            <a:r>
              <a:rPr lang="en-US" sz="2500" dirty="0" smtClean="0"/>
              <a:t> </a:t>
            </a:r>
            <a:r>
              <a:rPr lang="en-US" sz="2500" dirty="0" err="1" smtClean="0"/>
              <a:t>konfigurasi</a:t>
            </a:r>
            <a:r>
              <a:rPr lang="en-US" sz="2500" dirty="0" smtClean="0"/>
              <a:t> </a:t>
            </a:r>
            <a:r>
              <a:rPr lang="en-US" sz="2500" dirty="0" err="1" smtClean="0"/>
              <a:t>elektron</a:t>
            </a:r>
            <a:r>
              <a:rPr lang="en-US" sz="2500" dirty="0" smtClean="0"/>
              <a:t> gas </a:t>
            </a:r>
            <a:r>
              <a:rPr lang="en-US" sz="2500" dirty="0" err="1" smtClean="0"/>
              <a:t>mulia</a:t>
            </a:r>
            <a:r>
              <a:rPr lang="en-US" sz="2500" dirty="0" smtClean="0"/>
              <a:t>. </a:t>
            </a:r>
            <a:r>
              <a:rPr lang="en-US" sz="2500" dirty="0" err="1" smtClean="0"/>
              <a:t>Konfigurasi</a:t>
            </a:r>
            <a:r>
              <a:rPr lang="en-US" sz="2500" dirty="0" smtClean="0"/>
              <a:t> electron gas </a:t>
            </a:r>
            <a:r>
              <a:rPr lang="en-US" sz="2500" dirty="0" err="1" smtClean="0"/>
              <a:t>mulia</a:t>
            </a:r>
            <a:r>
              <a:rPr lang="en-US" sz="2500" dirty="0" smtClean="0"/>
              <a:t> </a:t>
            </a:r>
            <a:r>
              <a:rPr lang="en-US" sz="2500" dirty="0" err="1" smtClean="0"/>
              <a:t>adalah</a:t>
            </a:r>
            <a:r>
              <a:rPr lang="en-US" sz="2500" dirty="0" smtClean="0"/>
              <a:t> yang paling </a:t>
            </a:r>
            <a:r>
              <a:rPr lang="en-US" sz="2500" dirty="0" err="1" smtClean="0"/>
              <a:t>stabil</a:t>
            </a:r>
            <a:r>
              <a:rPr lang="en-US" sz="2500" dirty="0" smtClean="0"/>
              <a:t> </a:t>
            </a:r>
            <a:r>
              <a:rPr lang="en-US" sz="2500" dirty="0" err="1" smtClean="0"/>
              <a:t>dibandingkan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atom </a:t>
            </a:r>
            <a:r>
              <a:rPr lang="en-US" sz="2500" dirty="0" err="1" smtClean="0"/>
              <a:t>lainnya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21136" y="1182709"/>
            <a:ext cx="8159327" cy="1854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 err="1" smtClean="0"/>
              <a:t>Kecenderungan</a:t>
            </a:r>
            <a:r>
              <a:rPr lang="en-US" sz="2500" dirty="0" smtClean="0"/>
              <a:t> </a:t>
            </a:r>
            <a:r>
              <a:rPr lang="en-US" sz="2500" dirty="0" err="1" smtClean="0"/>
              <a:t>suatu</a:t>
            </a:r>
            <a:r>
              <a:rPr lang="en-US" sz="2500" dirty="0" smtClean="0"/>
              <a:t> atom </a:t>
            </a:r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 smtClean="0"/>
              <a:t>membentuk</a:t>
            </a:r>
            <a:r>
              <a:rPr lang="en-US" sz="2500" dirty="0" smtClean="0"/>
              <a:t> </a:t>
            </a:r>
            <a:r>
              <a:rPr lang="en-US" sz="2500" dirty="0" err="1" smtClean="0"/>
              <a:t>konfigurasi</a:t>
            </a:r>
            <a:r>
              <a:rPr lang="en-US" sz="2500" dirty="0" smtClean="0"/>
              <a:t> </a:t>
            </a:r>
            <a:r>
              <a:rPr lang="en-US" sz="2500" dirty="0" err="1" smtClean="0"/>
              <a:t>elektron</a:t>
            </a:r>
            <a:r>
              <a:rPr lang="en-US" sz="2500" dirty="0" smtClean="0"/>
              <a:t> </a:t>
            </a:r>
            <a:r>
              <a:rPr lang="en-US" sz="2500" dirty="0" err="1" smtClean="0"/>
              <a:t>tertentu</a:t>
            </a:r>
            <a:r>
              <a:rPr lang="en-US" sz="2500" dirty="0" smtClean="0"/>
              <a:t>, </a:t>
            </a:r>
            <a:r>
              <a:rPr lang="en-US" sz="2500" dirty="0" err="1" smtClean="0"/>
              <a:t>dimana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kulit</a:t>
            </a:r>
            <a:r>
              <a:rPr lang="en-US" sz="2500" dirty="0" smtClean="0"/>
              <a:t> </a:t>
            </a:r>
            <a:r>
              <a:rPr lang="en-US" sz="2500" dirty="0" err="1" smtClean="0"/>
              <a:t>terluarnya</a:t>
            </a:r>
            <a:r>
              <a:rPr lang="en-US" sz="2500" dirty="0" smtClean="0"/>
              <a:t> </a:t>
            </a:r>
            <a:r>
              <a:rPr lang="en-US" sz="2500" dirty="0" err="1" smtClean="0"/>
              <a:t>terdapat</a:t>
            </a:r>
            <a:r>
              <a:rPr lang="en-US" sz="2500" dirty="0" smtClean="0"/>
              <a:t> </a:t>
            </a:r>
            <a:r>
              <a:rPr lang="en-US" sz="2500" dirty="0" err="1" smtClean="0"/>
              <a:t>delapan</a:t>
            </a:r>
            <a:r>
              <a:rPr lang="en-US" sz="2500" dirty="0" smtClean="0"/>
              <a:t> </a:t>
            </a:r>
            <a:r>
              <a:rPr lang="en-US" sz="2500" dirty="0" err="1" smtClean="0"/>
              <a:t>elektron</a:t>
            </a:r>
            <a:endParaRPr lang="en-US" sz="2500" dirty="0"/>
          </a:p>
        </p:txBody>
      </p:sp>
      <p:sp>
        <p:nvSpPr>
          <p:cNvPr id="7" name="Down Arrow 6"/>
          <p:cNvSpPr/>
          <p:nvPr/>
        </p:nvSpPr>
        <p:spPr>
          <a:xfrm>
            <a:off x="5738891" y="1081825"/>
            <a:ext cx="661909" cy="695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05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89811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err="1" smtClean="0">
                <a:solidFill>
                  <a:schemeClr val="accent1">
                    <a:lumMod val="75000"/>
                  </a:schemeClr>
                </a:solidFill>
              </a:rPr>
              <a:t>Molekul</a:t>
            </a:r>
            <a:endParaRPr lang="en-US" sz="4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2"/>
          <p:cNvSpPr txBox="1">
            <a:spLocks/>
          </p:cNvSpPr>
          <p:nvPr/>
        </p:nvSpPr>
        <p:spPr>
          <a:xfrm>
            <a:off x="656568" y="649705"/>
            <a:ext cx="11100279" cy="1427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err="1" smtClean="0"/>
              <a:t>Molekul</a:t>
            </a:r>
            <a:r>
              <a:rPr lang="en-US" sz="3000" dirty="0" smtClean="0"/>
              <a:t> </a:t>
            </a:r>
            <a:r>
              <a:rPr lang="en-US" sz="3000" dirty="0" err="1" smtClean="0"/>
              <a:t>dapat</a:t>
            </a:r>
            <a:r>
              <a:rPr lang="en-US" sz="3000" dirty="0" smtClean="0"/>
              <a:t> </a:t>
            </a:r>
            <a:r>
              <a:rPr lang="en-US" sz="3000" dirty="0" err="1" smtClean="0"/>
              <a:t>digambarkan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electron-dot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dapat</a:t>
            </a:r>
            <a:r>
              <a:rPr lang="en-US" sz="3000" dirty="0" smtClean="0"/>
              <a:t> </a:t>
            </a:r>
            <a:r>
              <a:rPr lang="en-US" sz="3000" dirty="0" err="1" smtClean="0"/>
              <a:t>digambarkan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garis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41" y="2566736"/>
            <a:ext cx="9577073" cy="753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541" y="3810000"/>
            <a:ext cx="9455234" cy="1240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541" y="5539326"/>
            <a:ext cx="9455234" cy="10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5212" y="304800"/>
            <a:ext cx="10058402" cy="689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b="1" dirty="0" smtClean="0">
                <a:solidFill>
                  <a:schemeClr val="accent1">
                    <a:lumMod val="75000"/>
                  </a:schemeClr>
                </a:solidFill>
              </a:rPr>
              <a:t>Lewis Structure</a:t>
            </a:r>
            <a:endParaRPr lang="en-US" sz="4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609693" y="1193574"/>
            <a:ext cx="10969440" cy="52973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ctr">
              <a:buAutoNum type="arabicPeriod"/>
            </a:pPr>
            <a:r>
              <a:rPr lang="en-US" sz="2500" dirty="0" err="1" smtClean="0"/>
              <a:t>Struktur</a:t>
            </a:r>
            <a:r>
              <a:rPr lang="en-US" sz="2500" dirty="0" smtClean="0"/>
              <a:t> </a:t>
            </a:r>
            <a:r>
              <a:rPr lang="en-US" sz="2500" dirty="0" err="1" smtClean="0"/>
              <a:t>lewis</a:t>
            </a:r>
            <a:r>
              <a:rPr lang="en-US" sz="2500" dirty="0" smtClean="0"/>
              <a:t> </a:t>
            </a:r>
            <a:r>
              <a:rPr lang="en-US" sz="2500" dirty="0" err="1" smtClean="0"/>
              <a:t>menggambarkan</a:t>
            </a:r>
            <a:r>
              <a:rPr lang="en-US" sz="2500" dirty="0" smtClean="0"/>
              <a:t> </a:t>
            </a:r>
            <a:r>
              <a:rPr lang="en-US" sz="2500" dirty="0" err="1" smtClean="0"/>
              <a:t>koneksi</a:t>
            </a:r>
            <a:r>
              <a:rPr lang="en-US" sz="2500" dirty="0" smtClean="0"/>
              <a:t> </a:t>
            </a:r>
            <a:r>
              <a:rPr lang="en-US" sz="2500" dirty="0" err="1" smtClean="0"/>
              <a:t>antara</a:t>
            </a:r>
            <a:r>
              <a:rPr lang="en-US" sz="2500" dirty="0" smtClean="0"/>
              <a:t> atom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molekul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ion </a:t>
            </a:r>
            <a:r>
              <a:rPr lang="en-US" sz="2500" dirty="0" err="1" smtClean="0"/>
              <a:t>hanya</a:t>
            </a:r>
            <a:r>
              <a:rPr lang="en-US" sz="2500" dirty="0" smtClean="0"/>
              <a:t> </a:t>
            </a:r>
            <a:r>
              <a:rPr lang="en-US" sz="2500" dirty="0" err="1" smtClean="0"/>
              <a:t>menggunakan</a:t>
            </a:r>
            <a:r>
              <a:rPr lang="en-US" sz="2500" dirty="0" smtClean="0"/>
              <a:t> electron </a:t>
            </a:r>
            <a:r>
              <a:rPr lang="en-US" sz="2500" dirty="0" err="1" smtClean="0"/>
              <a:t>valensi</a:t>
            </a:r>
            <a:endParaRPr lang="en-US" sz="2500" dirty="0" smtClean="0"/>
          </a:p>
          <a:p>
            <a:pPr algn="ctr"/>
            <a:endParaRPr lang="en-US" sz="2500" dirty="0" smtClean="0"/>
          </a:p>
          <a:p>
            <a:pPr algn="ctr"/>
            <a:r>
              <a:rPr lang="en-US" sz="2500" dirty="0" smtClean="0"/>
              <a:t>2. </a:t>
            </a:r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 smtClean="0"/>
              <a:t>elemen</a:t>
            </a:r>
            <a:r>
              <a:rPr lang="en-US" sz="2500" dirty="0" smtClean="0"/>
              <a:t> </a:t>
            </a:r>
            <a:r>
              <a:rPr lang="en-US" sz="2500" dirty="0" err="1" smtClean="0"/>
              <a:t>golongan</a:t>
            </a:r>
            <a:r>
              <a:rPr lang="en-US" sz="2500" dirty="0" smtClean="0"/>
              <a:t> </a:t>
            </a:r>
            <a:r>
              <a:rPr lang="en-US" sz="2500" dirty="0" err="1" smtClean="0"/>
              <a:t>utama</a:t>
            </a:r>
            <a:r>
              <a:rPr lang="en-US" sz="2500" dirty="0" smtClean="0"/>
              <a:t>, </a:t>
            </a:r>
            <a:r>
              <a:rPr lang="en-US" sz="2500" dirty="0" err="1" smtClean="0"/>
              <a:t>jumlah</a:t>
            </a:r>
            <a:r>
              <a:rPr lang="en-US" sz="2500" dirty="0" smtClean="0"/>
              <a:t> electron </a:t>
            </a:r>
            <a:r>
              <a:rPr lang="en-US" sz="2500" dirty="0" err="1" smtClean="0"/>
              <a:t>valensinya</a:t>
            </a:r>
            <a:r>
              <a:rPr lang="en-US" sz="2500" dirty="0" smtClean="0"/>
              <a:t> </a:t>
            </a:r>
            <a:r>
              <a:rPr lang="en-US" sz="2500" dirty="0" err="1" smtClean="0"/>
              <a:t>sesuai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nomor</a:t>
            </a:r>
            <a:r>
              <a:rPr lang="en-US" sz="2500" dirty="0" smtClean="0"/>
              <a:t> </a:t>
            </a:r>
            <a:r>
              <a:rPr lang="en-US" sz="2500" dirty="0" err="1" smtClean="0"/>
              <a:t>golongannya</a:t>
            </a:r>
            <a:endParaRPr lang="en-US" sz="2500" dirty="0" smtClean="0"/>
          </a:p>
          <a:p>
            <a:pPr algn="ctr"/>
            <a:endParaRPr lang="en-US" sz="2500" dirty="0" smtClean="0"/>
          </a:p>
          <a:p>
            <a:pPr algn="ctr"/>
            <a:r>
              <a:rPr lang="en-US" sz="2500" dirty="0" smtClean="0"/>
              <a:t>3. </a:t>
            </a:r>
            <a:r>
              <a:rPr lang="en-US" sz="2500" dirty="0" err="1" smtClean="0"/>
              <a:t>Apabila</a:t>
            </a:r>
            <a:r>
              <a:rPr lang="en-US" sz="2500" dirty="0" smtClean="0"/>
              <a:t> </a:t>
            </a:r>
            <a:r>
              <a:rPr lang="en-US" sz="2500" dirty="0" err="1" smtClean="0"/>
              <a:t>struktur</a:t>
            </a:r>
            <a:r>
              <a:rPr lang="en-US" sz="2500" dirty="0" smtClean="0"/>
              <a:t> yang </a:t>
            </a:r>
            <a:r>
              <a:rPr lang="en-US" sz="2500" dirty="0" err="1" smtClean="0"/>
              <a:t>akan</a:t>
            </a:r>
            <a:r>
              <a:rPr lang="en-US" sz="2500" dirty="0" smtClean="0"/>
              <a:t> </a:t>
            </a:r>
            <a:r>
              <a:rPr lang="en-US" sz="2500" dirty="0" err="1" smtClean="0"/>
              <a:t>kita</a:t>
            </a:r>
            <a:r>
              <a:rPr lang="en-US" sz="2500" dirty="0" smtClean="0"/>
              <a:t> </a:t>
            </a:r>
            <a:r>
              <a:rPr lang="en-US" sz="2500" dirty="0" err="1" smtClean="0"/>
              <a:t>gambar</a:t>
            </a:r>
            <a:r>
              <a:rPr lang="en-US" sz="2500" dirty="0" smtClean="0"/>
              <a:t> </a:t>
            </a:r>
            <a:r>
              <a:rPr lang="en-US" sz="2500" dirty="0" err="1" smtClean="0"/>
              <a:t>adalah</a:t>
            </a:r>
            <a:r>
              <a:rPr lang="en-US" sz="2500" dirty="0" smtClean="0"/>
              <a:t> ion negative, </a:t>
            </a:r>
            <a:r>
              <a:rPr lang="en-US" sz="2500" dirty="0" err="1" smtClean="0"/>
              <a:t>maka</a:t>
            </a:r>
            <a:r>
              <a:rPr lang="en-US" sz="2500" dirty="0" smtClean="0"/>
              <a:t> electron </a:t>
            </a:r>
            <a:r>
              <a:rPr lang="en-US" sz="2500" dirty="0" err="1" smtClean="0"/>
              <a:t>ditambahkan</a:t>
            </a:r>
            <a:r>
              <a:rPr lang="en-US" sz="2500" dirty="0" smtClean="0"/>
              <a:t> </a:t>
            </a:r>
            <a:r>
              <a:rPr lang="en-US" sz="2500" dirty="0" err="1" smtClean="0"/>
              <a:t>ke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jumlah</a:t>
            </a:r>
            <a:r>
              <a:rPr lang="en-US" sz="2500" dirty="0" smtClean="0"/>
              <a:t> electron </a:t>
            </a:r>
            <a:r>
              <a:rPr lang="en-US" sz="2500" dirty="0" err="1" smtClean="0"/>
              <a:t>valensi</a:t>
            </a:r>
            <a:r>
              <a:rPr lang="en-US" sz="2500" dirty="0" smtClean="0"/>
              <a:t> </a:t>
            </a:r>
            <a:r>
              <a:rPr lang="en-US" sz="2500" dirty="0" err="1" smtClean="0"/>
              <a:t>utama</a:t>
            </a:r>
            <a:r>
              <a:rPr lang="en-US" sz="2500" dirty="0" smtClean="0"/>
              <a:t>. </a:t>
            </a:r>
            <a:r>
              <a:rPr lang="en-US" sz="2500" dirty="0" err="1" smtClean="0"/>
              <a:t>Sedangkan</a:t>
            </a:r>
            <a:r>
              <a:rPr lang="en-US" sz="2500" dirty="0" smtClean="0"/>
              <a:t> </a:t>
            </a:r>
            <a:r>
              <a:rPr lang="en-US" sz="2500" dirty="0" err="1" smtClean="0"/>
              <a:t>untuk</a:t>
            </a:r>
            <a:r>
              <a:rPr lang="en-US" sz="2500" dirty="0" smtClean="0"/>
              <a:t> ion </a:t>
            </a:r>
            <a:r>
              <a:rPr lang="en-US" sz="2500" dirty="0" err="1" smtClean="0"/>
              <a:t>positif</a:t>
            </a:r>
            <a:r>
              <a:rPr lang="en-US" sz="2500" dirty="0" smtClean="0"/>
              <a:t>, </a:t>
            </a:r>
            <a:r>
              <a:rPr lang="en-US" sz="2500" dirty="0" err="1" smtClean="0"/>
              <a:t>maka</a:t>
            </a:r>
            <a:r>
              <a:rPr lang="en-US" sz="2500" dirty="0" smtClean="0"/>
              <a:t> electron </a:t>
            </a:r>
            <a:r>
              <a:rPr lang="en-US" sz="2500" dirty="0" err="1" smtClean="0"/>
              <a:t>valensinya</a:t>
            </a:r>
            <a:r>
              <a:rPr lang="en-US" sz="2500" dirty="0" smtClean="0"/>
              <a:t> </a:t>
            </a:r>
            <a:r>
              <a:rPr lang="en-US" sz="2500" dirty="0" err="1" smtClean="0"/>
              <a:t>dikurangi</a:t>
            </a:r>
            <a:r>
              <a:rPr lang="en-US" sz="2500" dirty="0" smtClean="0"/>
              <a:t> </a:t>
            </a:r>
          </a:p>
          <a:p>
            <a:pPr algn="ctr"/>
            <a:endParaRPr lang="en-US" sz="2500" dirty="0" smtClean="0"/>
          </a:p>
          <a:p>
            <a:pPr algn="ctr"/>
            <a:r>
              <a:rPr lang="en-US" sz="2500" dirty="0" smtClean="0"/>
              <a:t>4.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menggambar</a:t>
            </a:r>
            <a:r>
              <a:rPr lang="en-US" sz="2500" dirty="0" smtClean="0"/>
              <a:t> </a:t>
            </a:r>
            <a:r>
              <a:rPr lang="en-US" sz="2500" dirty="0" err="1" smtClean="0"/>
              <a:t>struktur</a:t>
            </a:r>
            <a:r>
              <a:rPr lang="en-US" sz="2500" dirty="0" smtClean="0"/>
              <a:t> </a:t>
            </a:r>
            <a:r>
              <a:rPr lang="en-US" sz="2500" dirty="0" err="1" smtClean="0"/>
              <a:t>lewis</a:t>
            </a:r>
            <a:r>
              <a:rPr lang="en-US" sz="2500" dirty="0" smtClean="0"/>
              <a:t>, </a:t>
            </a:r>
            <a:r>
              <a:rPr lang="en-US" sz="2500" dirty="0" err="1" smtClean="0"/>
              <a:t>setiap</a:t>
            </a:r>
            <a:r>
              <a:rPr lang="en-US" sz="2500" dirty="0" smtClean="0"/>
              <a:t> atom </a:t>
            </a:r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memiliki</a:t>
            </a:r>
            <a:r>
              <a:rPr lang="en-US" sz="2500" dirty="0" smtClean="0"/>
              <a:t> </a:t>
            </a:r>
            <a:r>
              <a:rPr lang="en-US" sz="2500" dirty="0" err="1" smtClean="0"/>
              <a:t>konfigurasi</a:t>
            </a:r>
            <a:r>
              <a:rPr lang="en-US" sz="2500" dirty="0" smtClean="0"/>
              <a:t> electron </a:t>
            </a:r>
            <a:r>
              <a:rPr lang="en-US" sz="2500" dirty="0" err="1" smtClean="0"/>
              <a:t>sesuai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konfigurasi</a:t>
            </a:r>
            <a:r>
              <a:rPr lang="en-US" sz="2500" dirty="0" smtClean="0"/>
              <a:t> electron gas </a:t>
            </a:r>
            <a:r>
              <a:rPr lang="en-US" sz="2500" dirty="0" err="1" smtClean="0"/>
              <a:t>mulia</a:t>
            </a:r>
            <a:endParaRPr lang="en-US" sz="2500" dirty="0" smtClean="0"/>
          </a:p>
          <a:p>
            <a:pPr algn="ctr"/>
            <a:endParaRPr lang="en-US" sz="2500" dirty="0"/>
          </a:p>
          <a:p>
            <a:pPr algn="ctr"/>
            <a:r>
              <a:rPr lang="en-US" sz="2500" dirty="0" smtClean="0"/>
              <a:t>5. </a:t>
            </a:r>
            <a:r>
              <a:rPr lang="en-US" sz="2500" dirty="0" err="1" smtClean="0"/>
              <a:t>Jika</a:t>
            </a:r>
            <a:r>
              <a:rPr lang="en-US" sz="2500" dirty="0" smtClean="0"/>
              <a:t> </a:t>
            </a:r>
            <a:r>
              <a:rPr lang="en-US" sz="2500" dirty="0" err="1" smtClean="0"/>
              <a:t>diperlukan</a:t>
            </a:r>
            <a:r>
              <a:rPr lang="en-US" sz="2500" dirty="0" smtClean="0"/>
              <a:t>,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menggambarkan</a:t>
            </a:r>
            <a:r>
              <a:rPr lang="en-US" sz="2500" dirty="0" smtClean="0"/>
              <a:t> </a:t>
            </a:r>
            <a:r>
              <a:rPr lang="en-US" sz="2500" dirty="0" err="1" smtClean="0"/>
              <a:t>ikatan</a:t>
            </a:r>
            <a:r>
              <a:rPr lang="en-US" sz="2500" dirty="0" smtClean="0"/>
              <a:t> </a:t>
            </a:r>
            <a:r>
              <a:rPr lang="en-US" sz="2500" dirty="0" err="1" smtClean="0"/>
              <a:t>rangkap</a:t>
            </a:r>
            <a:r>
              <a:rPr lang="en-US" sz="2500" dirty="0" smtClean="0"/>
              <a:t> </a:t>
            </a:r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 smtClean="0"/>
              <a:t>memenuhi</a:t>
            </a:r>
            <a:r>
              <a:rPr lang="en-US" sz="2500" dirty="0" smtClean="0"/>
              <a:t> </a:t>
            </a:r>
            <a:r>
              <a:rPr lang="en-US" sz="2500" dirty="0" err="1" smtClean="0"/>
              <a:t>aturan</a:t>
            </a:r>
            <a:r>
              <a:rPr lang="en-US" sz="2500" dirty="0" smtClean="0"/>
              <a:t> octet</a:t>
            </a:r>
          </a:p>
          <a:p>
            <a:pPr algn="ctr"/>
            <a:endParaRPr lang="en-US" sz="2500" dirty="0"/>
          </a:p>
          <a:p>
            <a:pPr algn="ctr"/>
            <a:r>
              <a:rPr lang="en-US" sz="2500" dirty="0" smtClean="0"/>
              <a:t>6. </a:t>
            </a:r>
            <a:r>
              <a:rPr lang="en-US" sz="2500" dirty="0" err="1" smtClean="0"/>
              <a:t>Sebelum</a:t>
            </a:r>
            <a:r>
              <a:rPr lang="en-US" sz="2500" dirty="0" smtClean="0"/>
              <a:t> </a:t>
            </a:r>
            <a:r>
              <a:rPr lang="en-US" sz="2500" dirty="0" err="1" smtClean="0"/>
              <a:t>menggambarkan</a:t>
            </a:r>
            <a:r>
              <a:rPr lang="en-US" sz="2500" dirty="0" smtClean="0"/>
              <a:t> </a:t>
            </a:r>
            <a:r>
              <a:rPr lang="en-US" sz="2500" dirty="0" err="1" smtClean="0"/>
              <a:t>struktur</a:t>
            </a:r>
            <a:r>
              <a:rPr lang="en-US" sz="2500" dirty="0" smtClean="0"/>
              <a:t> </a:t>
            </a:r>
            <a:r>
              <a:rPr lang="en-US" sz="2500" dirty="0" err="1" smtClean="0"/>
              <a:t>lewis</a:t>
            </a:r>
            <a:r>
              <a:rPr lang="en-US" sz="2500" dirty="0" smtClean="0"/>
              <a:t>, </a:t>
            </a:r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mengetahui</a:t>
            </a:r>
            <a:r>
              <a:rPr lang="en-US" sz="2500" dirty="0" smtClean="0"/>
              <a:t> </a:t>
            </a:r>
            <a:r>
              <a:rPr lang="en-US" sz="2500" dirty="0" err="1" smtClean="0"/>
              <a:t>bagaimana</a:t>
            </a:r>
            <a:r>
              <a:rPr lang="en-US" sz="2500" dirty="0" smtClean="0"/>
              <a:t> atom-atom </a:t>
            </a:r>
            <a:r>
              <a:rPr lang="en-US" sz="2500" dirty="0" err="1" smtClean="0"/>
              <a:t>berikatan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1416</TotalTime>
  <Words>548</Words>
  <Application>Microsoft Office PowerPoint</Application>
  <PresentationFormat>Widescreen</PresentationFormat>
  <Paragraphs>80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Segoe Print</vt:lpstr>
      <vt:lpstr>Wingdings</vt:lpstr>
      <vt:lpstr>Nature Illustration 16x9</vt:lpstr>
      <vt:lpstr>CS ChemDraw Drawing</vt:lpstr>
      <vt:lpstr>Kimia Organik </vt:lpstr>
      <vt:lpstr>Kimia Organik </vt:lpstr>
      <vt:lpstr>PowerPoint Presentation</vt:lpstr>
      <vt:lpstr>Struktur Atom</vt:lpstr>
      <vt:lpstr>Ikatan Kimia</vt:lpstr>
      <vt:lpstr>PowerPoint Presentation</vt:lpstr>
      <vt:lpstr>Aturan Oktet</vt:lpstr>
      <vt:lpstr>Molekul</vt:lpstr>
      <vt:lpstr>PowerPoint Presentation</vt:lpstr>
      <vt:lpstr>PowerPoint Presentation</vt:lpstr>
      <vt:lpstr>PowerPoint Presentation</vt:lpstr>
      <vt:lpstr>Penyimpangan aturan oktet</vt:lpstr>
      <vt:lpstr>PowerPoint Presentation</vt:lpstr>
      <vt:lpstr>Muatan Formal</vt:lpstr>
      <vt:lpstr>PowerPoint Presentation</vt:lpstr>
      <vt:lpstr>PowerPoint Presentation</vt:lpstr>
      <vt:lpstr>Isomer</vt:lpstr>
      <vt:lpstr>Penggambaran struktur-sruktur senyawa</vt:lpstr>
      <vt:lpstr>PowerPoint Presentation</vt:lpstr>
      <vt:lpstr>PowerPoint Presentation</vt:lpstr>
      <vt:lpstr>Reaksi-reaksi kimia pada senyawa organik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Kimia Organik IKD 112</dc:title>
  <dc:creator>Adri Nora</dc:creator>
  <cp:lastModifiedBy>Adri Nora</cp:lastModifiedBy>
  <cp:revision>41</cp:revision>
  <dcterms:created xsi:type="dcterms:W3CDTF">2017-03-03T04:15:04Z</dcterms:created>
  <dcterms:modified xsi:type="dcterms:W3CDTF">2017-03-15T07:33:23Z</dcterms:modified>
</cp:coreProperties>
</file>