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38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7" r:id="rId26"/>
    <p:sldId id="288" r:id="rId27"/>
    <p:sldId id="289" r:id="rId28"/>
    <p:sldId id="290" r:id="rId29"/>
    <p:sldId id="291" r:id="rId30"/>
    <p:sldId id="285" r:id="rId31"/>
    <p:sldId id="293" r:id="rId32"/>
    <p:sldId id="279" r:id="rId33"/>
    <p:sldId id="283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40EB-DA75-4A4F-85A8-BF8ACC9849A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42B1-D090-4040-911D-69DC994E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baseline="0" dirty="0" smtClean="0"/>
              <a:t> alkane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bercabang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alkana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bercabang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42B1-D090-4040-911D-69DC994E4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0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0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3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341914" y="3544434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Alkana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Alkena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Alkuna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5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dan</a:t>
            </a:r>
            <a:r>
              <a:rPr lang="en-US" altLang="en-US" sz="1800" b="1" smtClean="0">
                <a:solidFill>
                  <a:schemeClr val="bg1"/>
                </a:solidFill>
                <a:latin typeface="Arial" panose="020B0604020202020204" pitchFamily="34" charset="0"/>
              </a:rPr>
              <a:t> 6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Adri Nora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S.Si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M.Si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Bioteknologi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9527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8" y="1068013"/>
            <a:ext cx="7270900" cy="46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463"/>
            <a:ext cx="896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894" y="1317170"/>
            <a:ext cx="7200897" cy="2489202"/>
          </a:xfrm>
        </p:spPr>
        <p:txBody>
          <a:bodyPr>
            <a:normAutofit/>
          </a:bodyPr>
          <a:lstStyle/>
          <a:p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alkana</a:t>
            </a:r>
            <a:r>
              <a:rPr lang="en-US" sz="2200" dirty="0"/>
              <a:t> (-</a:t>
            </a:r>
            <a:r>
              <a:rPr lang="en-US" sz="2200" dirty="0" err="1"/>
              <a:t>alkil</a:t>
            </a:r>
            <a:r>
              <a:rPr lang="en-US" sz="2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77" y="4048248"/>
            <a:ext cx="6727812" cy="2236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0598"/>
          <a:stretch/>
        </p:blipFill>
        <p:spPr>
          <a:xfrm>
            <a:off x="427588" y="1875306"/>
            <a:ext cx="4870125" cy="20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322" y="1374320"/>
            <a:ext cx="7200897" cy="2489202"/>
          </a:xfrm>
        </p:spPr>
        <p:txBody>
          <a:bodyPr>
            <a:normAutofit/>
          </a:bodyPr>
          <a:lstStyle/>
          <a:p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alkane (</a:t>
            </a:r>
            <a:r>
              <a:rPr lang="en-US" sz="2200" dirty="0" err="1"/>
              <a:t>haloalkana</a:t>
            </a:r>
            <a:r>
              <a:rPr lang="en-US" sz="2200" dirty="0"/>
              <a:t>): </a:t>
            </a:r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yang </a:t>
            </a:r>
            <a:r>
              <a:rPr lang="en-US" sz="2200" dirty="0" err="1"/>
              <a:t>terikat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alkane,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gugus</a:t>
            </a:r>
            <a:r>
              <a:rPr lang="en-US" sz="2200" dirty="0"/>
              <a:t> </a:t>
            </a:r>
            <a:r>
              <a:rPr lang="en-US" sz="2200" dirty="0" err="1"/>
              <a:t>alkil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halide,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penomoran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C yang paling </a:t>
            </a:r>
            <a:r>
              <a:rPr lang="en-US" sz="2200" dirty="0" err="1"/>
              <a:t>dekat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subtituen</a:t>
            </a:r>
            <a:r>
              <a:rPr lang="en-US" sz="2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57" y="3190773"/>
            <a:ext cx="5449174" cy="17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15" y="524489"/>
            <a:ext cx="7200897" cy="977900"/>
          </a:xfrm>
        </p:spPr>
        <p:txBody>
          <a:bodyPr/>
          <a:lstStyle/>
          <a:p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sikloalkana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6" y="2202705"/>
            <a:ext cx="8010000" cy="30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4" y="1494972"/>
            <a:ext cx="8627746" cy="42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9" y="1438143"/>
            <a:ext cx="7326086" cy="38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8" y="1810207"/>
            <a:ext cx="7649768" cy="1485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67" y="3707187"/>
            <a:ext cx="7619547" cy="1177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98" y="4884964"/>
            <a:ext cx="1375505" cy="101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424" y="4884964"/>
            <a:ext cx="1340927" cy="1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56013"/>
            <a:ext cx="7200897" cy="977900"/>
          </a:xfrm>
        </p:spPr>
        <p:txBody>
          <a:bodyPr/>
          <a:lstStyle/>
          <a:p>
            <a:r>
              <a:rPr lang="en-US" dirty="0" err="1" smtClean="0"/>
              <a:t>Alkena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1551" y="1708149"/>
            <a:ext cx="7200897" cy="2489202"/>
          </a:xfrm>
        </p:spPr>
        <p:txBody>
          <a:bodyPr>
            <a:normAutofit/>
          </a:bodyPr>
          <a:lstStyle/>
          <a:p>
            <a:r>
              <a:rPr lang="en-US" sz="2200" dirty="0" err="1"/>
              <a:t>Alkena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r>
              <a:rPr lang="en-US" sz="2200" dirty="0"/>
              <a:t> </a:t>
            </a:r>
            <a:r>
              <a:rPr lang="en-US" sz="2200" dirty="0" err="1"/>
              <a:t>alifatik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jenuh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ikatan</a:t>
            </a:r>
            <a:r>
              <a:rPr lang="en-US" sz="2200" dirty="0"/>
              <a:t> </a:t>
            </a:r>
            <a:r>
              <a:rPr lang="en-US" sz="2200" dirty="0" err="1"/>
              <a:t>rangkap</a:t>
            </a:r>
            <a:endParaRPr lang="en-US" sz="2200" dirty="0"/>
          </a:p>
          <a:p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alkana</a:t>
            </a:r>
            <a:r>
              <a:rPr lang="en-US" sz="2200" dirty="0"/>
              <a:t>, </a:t>
            </a:r>
            <a:r>
              <a:rPr lang="en-US" sz="2200" dirty="0" err="1"/>
              <a:t>namanya</a:t>
            </a:r>
            <a:r>
              <a:rPr lang="en-US" sz="2200" dirty="0"/>
              <a:t> </a:t>
            </a:r>
            <a:r>
              <a:rPr lang="en-US" sz="2200" dirty="0" err="1"/>
              <a:t>diakhiri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–</a:t>
            </a:r>
            <a:r>
              <a:rPr lang="en-US" sz="2200" dirty="0" err="1"/>
              <a:t>ena</a:t>
            </a:r>
            <a:endParaRPr lang="en-US" sz="2200" dirty="0"/>
          </a:p>
          <a:p>
            <a:r>
              <a:rPr lang="en-US" sz="2200" dirty="0" err="1"/>
              <a:t>Alkena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rumus</a:t>
            </a:r>
            <a:r>
              <a:rPr lang="en-US" sz="2200" dirty="0"/>
              <a:t> </a:t>
            </a:r>
            <a:r>
              <a:rPr lang="en-US" sz="2200" dirty="0" err="1"/>
              <a:t>molekul</a:t>
            </a:r>
            <a:r>
              <a:rPr lang="en-US" sz="2200" dirty="0"/>
              <a:t> C</a:t>
            </a:r>
            <a:r>
              <a:rPr lang="en-US" sz="2200" baseline="-25000" dirty="0"/>
              <a:t>n</a:t>
            </a:r>
            <a:r>
              <a:rPr lang="en-US" sz="2200" dirty="0"/>
              <a:t>H</a:t>
            </a:r>
            <a:r>
              <a:rPr lang="en-US" sz="2200" baseline="-25000" dirty="0"/>
              <a:t>2n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99" y="3481262"/>
            <a:ext cx="5164671" cy="31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7" y="563335"/>
            <a:ext cx="7200897" cy="977900"/>
          </a:xfrm>
        </p:spPr>
        <p:txBody>
          <a:bodyPr/>
          <a:lstStyle/>
          <a:p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Alkena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Alkuna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39" y="1911094"/>
            <a:ext cx="6735094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76" y="1654629"/>
            <a:ext cx="8203086" cy="39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Hidrokarbon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21907"/>
            <a:ext cx="2943225" cy="1005116"/>
          </a:xfrm>
        </p:spPr>
        <p:txBody>
          <a:bodyPr>
            <a:normAutofit/>
          </a:bodyPr>
          <a:lstStyle/>
          <a:p>
            <a:r>
              <a:rPr lang="en-US" sz="1875" dirty="0" err="1"/>
              <a:t>Siklik</a:t>
            </a:r>
            <a:r>
              <a:rPr lang="en-US" sz="1875" dirty="0"/>
              <a:t>: </a:t>
            </a:r>
            <a:r>
              <a:rPr lang="en-US" sz="1875" dirty="0" err="1"/>
              <a:t>Senyawa</a:t>
            </a:r>
            <a:r>
              <a:rPr lang="en-US" sz="1875" dirty="0"/>
              <a:t> </a:t>
            </a:r>
            <a:r>
              <a:rPr lang="en-US" sz="1875" dirty="0" err="1"/>
              <a:t>hidrokarbon</a:t>
            </a:r>
            <a:r>
              <a:rPr lang="en-US" sz="1875" dirty="0"/>
              <a:t> </a:t>
            </a:r>
            <a:r>
              <a:rPr lang="en-US" sz="1875" dirty="0" err="1"/>
              <a:t>rantai</a:t>
            </a:r>
            <a:r>
              <a:rPr lang="en-US" sz="1875" dirty="0"/>
              <a:t> </a:t>
            </a:r>
            <a:r>
              <a:rPr lang="en-US" sz="1875" dirty="0" err="1"/>
              <a:t>tertutup</a:t>
            </a:r>
            <a:endParaRPr lang="en-US" sz="1875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16628" y="2348593"/>
            <a:ext cx="2155373" cy="511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2337707"/>
            <a:ext cx="2024743" cy="522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74966" y="2921907"/>
            <a:ext cx="3061606" cy="80917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75" dirty="0" err="1"/>
              <a:t>Alifatik</a:t>
            </a:r>
            <a:r>
              <a:rPr lang="en-US" sz="1875" dirty="0"/>
              <a:t>: </a:t>
            </a:r>
            <a:r>
              <a:rPr lang="en-US" sz="1875" dirty="0" err="1"/>
              <a:t>Senyawa</a:t>
            </a:r>
            <a:r>
              <a:rPr lang="en-US" sz="1875" dirty="0"/>
              <a:t> </a:t>
            </a:r>
            <a:r>
              <a:rPr lang="en-US" sz="1875" dirty="0" err="1"/>
              <a:t>hidrokarbon</a:t>
            </a:r>
            <a:r>
              <a:rPr lang="en-US" sz="1875" dirty="0"/>
              <a:t> </a:t>
            </a:r>
            <a:r>
              <a:rPr lang="en-US" sz="1875" dirty="0" err="1"/>
              <a:t>rantai</a:t>
            </a:r>
            <a:r>
              <a:rPr lang="en-US" sz="1875" dirty="0"/>
              <a:t> </a:t>
            </a:r>
            <a:r>
              <a:rPr lang="en-US" sz="1875" dirty="0" err="1"/>
              <a:t>lurus</a:t>
            </a:r>
            <a:endParaRPr lang="en-US" sz="1875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2605770" y="3731079"/>
            <a:ext cx="757916" cy="63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1817915" y="3731079"/>
            <a:ext cx="787855" cy="63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08593" y="4362450"/>
            <a:ext cx="1897176" cy="15131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dirty="0" err="1"/>
              <a:t>Jenuh</a:t>
            </a:r>
            <a:r>
              <a:rPr lang="en-US" sz="1875" dirty="0"/>
              <a:t>: </a:t>
            </a:r>
            <a:r>
              <a:rPr lang="en-US" sz="1875" dirty="0" err="1"/>
              <a:t>hidrokarbon</a:t>
            </a:r>
            <a:r>
              <a:rPr lang="en-US" sz="1875" dirty="0"/>
              <a:t> yang </a:t>
            </a:r>
            <a:r>
              <a:rPr lang="en-US" sz="1875" dirty="0" err="1"/>
              <a:t>tidak</a:t>
            </a:r>
            <a:r>
              <a:rPr lang="en-US" sz="1875" dirty="0"/>
              <a:t> </a:t>
            </a:r>
            <a:r>
              <a:rPr lang="en-US" sz="1875" dirty="0" err="1"/>
              <a:t>memiliki</a:t>
            </a:r>
            <a:r>
              <a:rPr lang="en-US" sz="1875" dirty="0"/>
              <a:t> </a:t>
            </a:r>
            <a:r>
              <a:rPr lang="en-US" sz="1875" dirty="0" err="1"/>
              <a:t>ikatan</a:t>
            </a:r>
            <a:r>
              <a:rPr lang="en-US" sz="1875" dirty="0"/>
              <a:t> </a:t>
            </a:r>
            <a:r>
              <a:rPr lang="en-US" sz="1875" dirty="0" err="1"/>
              <a:t>rangkap</a:t>
            </a:r>
            <a:r>
              <a:rPr lang="en-US" sz="1875" dirty="0"/>
              <a:t> (alkane)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84727" y="4357009"/>
            <a:ext cx="1885270" cy="127362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dirty="0" err="1"/>
              <a:t>Tidak</a:t>
            </a:r>
            <a:r>
              <a:rPr lang="en-US" sz="1875" dirty="0"/>
              <a:t> </a:t>
            </a:r>
            <a:r>
              <a:rPr lang="en-US" sz="1875" dirty="0" err="1"/>
              <a:t>jenuh</a:t>
            </a:r>
            <a:r>
              <a:rPr lang="en-US" sz="1875" dirty="0"/>
              <a:t>: </a:t>
            </a:r>
            <a:r>
              <a:rPr lang="en-US" sz="1875" dirty="0" err="1"/>
              <a:t>hidrokarbon</a:t>
            </a:r>
            <a:r>
              <a:rPr lang="en-US" sz="1875" dirty="0"/>
              <a:t> yang </a:t>
            </a:r>
            <a:r>
              <a:rPr lang="en-US" sz="1875" dirty="0" err="1"/>
              <a:t>memiliki</a:t>
            </a:r>
            <a:r>
              <a:rPr lang="en-US" sz="1875" dirty="0"/>
              <a:t> </a:t>
            </a:r>
            <a:r>
              <a:rPr lang="en-US" sz="1875" dirty="0" err="1"/>
              <a:t>ikatan</a:t>
            </a:r>
            <a:r>
              <a:rPr lang="en-US" sz="1875" dirty="0"/>
              <a:t> </a:t>
            </a:r>
            <a:r>
              <a:rPr lang="en-US" sz="1875" dirty="0" err="1"/>
              <a:t>rangkap</a:t>
            </a:r>
            <a:r>
              <a:rPr lang="en-US" sz="1875" dirty="0"/>
              <a:t> (</a:t>
            </a:r>
            <a:r>
              <a:rPr lang="en-US" sz="1875" dirty="0" err="1"/>
              <a:t>Alkena</a:t>
            </a:r>
            <a:r>
              <a:rPr lang="en-US" sz="1875" dirty="0"/>
              <a:t> </a:t>
            </a:r>
            <a:r>
              <a:rPr lang="en-US" sz="1875" dirty="0" err="1"/>
              <a:t>dan</a:t>
            </a:r>
            <a:r>
              <a:rPr lang="en-US" sz="1875" dirty="0"/>
              <a:t> </a:t>
            </a:r>
            <a:r>
              <a:rPr lang="en-US" sz="1875" dirty="0" err="1"/>
              <a:t>Alkuna</a:t>
            </a:r>
            <a:r>
              <a:rPr lang="en-US" sz="1875" dirty="0"/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23317" y="3731079"/>
            <a:ext cx="757916" cy="63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35462" y="3731079"/>
            <a:ext cx="787855" cy="63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5026140" y="4367893"/>
            <a:ext cx="1755660" cy="36830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dirty="0" err="1"/>
              <a:t>Alisiklik</a:t>
            </a:r>
            <a:endParaRPr lang="en-US" sz="1875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923316" y="4367893"/>
            <a:ext cx="1755660" cy="36830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dirty="0" err="1"/>
              <a:t>Aromatik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49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7" y="1665924"/>
            <a:ext cx="7926568" cy="34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2215315"/>
            <a:ext cx="8476343" cy="26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5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90" y="420870"/>
            <a:ext cx="7200897" cy="977900"/>
          </a:xfrm>
        </p:spPr>
        <p:txBody>
          <a:bodyPr/>
          <a:lstStyle/>
          <a:p>
            <a:r>
              <a:rPr lang="en-US" dirty="0" smtClean="0"/>
              <a:t>Isomer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Stereokimia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089" y="1616264"/>
            <a:ext cx="7200897" cy="12845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Isomer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atom-</a:t>
            </a:r>
            <a:r>
              <a:rPr lang="en-US" dirty="0" err="1" smtClean="0"/>
              <a:t>atomnya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isomer: Isomer </a:t>
            </a:r>
            <a:r>
              <a:rPr lang="en-US" dirty="0" err="1" smtClean="0"/>
              <a:t>Struktural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Isomer </a:t>
            </a:r>
            <a:r>
              <a:rPr lang="en-US" dirty="0" err="1" smtClean="0"/>
              <a:t>geometri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486" t="20387" r="18654" b="22668"/>
          <a:stretch/>
        </p:blipFill>
        <p:spPr>
          <a:xfrm>
            <a:off x="424543" y="3118272"/>
            <a:ext cx="4189995" cy="2745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267" t="16419" r="14972" b="31398"/>
          <a:stretch/>
        </p:blipFill>
        <p:spPr>
          <a:xfrm>
            <a:off x="4885311" y="3534227"/>
            <a:ext cx="4109917" cy="23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dirty="0" err="1" smtClean="0"/>
              <a:t>kiral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Karbon</a:t>
            </a:r>
            <a:r>
              <a:rPr lang="en-US" sz="2200" dirty="0" smtClean="0"/>
              <a:t> </a:t>
            </a:r>
            <a:r>
              <a:rPr lang="en-US" sz="2200" dirty="0" err="1" smtClean="0"/>
              <a:t>kiral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atom </a:t>
            </a:r>
            <a:r>
              <a:rPr lang="en-US" sz="2200" dirty="0" err="1" smtClean="0"/>
              <a:t>karbon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mengikat</a:t>
            </a:r>
            <a:r>
              <a:rPr lang="en-US" sz="2200" dirty="0" smtClean="0"/>
              <a:t> </a:t>
            </a:r>
            <a:r>
              <a:rPr lang="en-US" sz="2200" dirty="0" err="1" smtClean="0"/>
              <a:t>empat</a:t>
            </a:r>
            <a:r>
              <a:rPr lang="en-US" sz="2200" dirty="0" smtClean="0"/>
              <a:t> atom yang </a:t>
            </a:r>
            <a:r>
              <a:rPr lang="en-US" sz="2200" dirty="0" err="1" smtClean="0"/>
              <a:t>berbeda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140" t="35863" r="36056" b="33582"/>
          <a:stretch/>
        </p:blipFill>
        <p:spPr>
          <a:xfrm>
            <a:off x="1509487" y="2751363"/>
            <a:ext cx="5950856" cy="29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Penamaan</a:t>
            </a:r>
            <a:r>
              <a:rPr lang="en-US" dirty="0" smtClean="0"/>
              <a:t> R </a:t>
            </a:r>
            <a:r>
              <a:rPr lang="en-US" dirty="0" err="1" smtClean="0"/>
              <a:t>dan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Penamaan</a:t>
            </a:r>
            <a:r>
              <a:rPr lang="en-US" sz="2200" dirty="0" smtClean="0"/>
              <a:t> </a:t>
            </a:r>
            <a:r>
              <a:rPr lang="en-US" sz="2200" dirty="0" err="1" smtClean="0"/>
              <a:t>senyawa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R </a:t>
            </a:r>
            <a:r>
              <a:rPr lang="en-US" sz="2200" dirty="0" err="1" smtClean="0"/>
              <a:t>dan</a:t>
            </a:r>
            <a:r>
              <a:rPr lang="en-US" sz="2200" dirty="0" smtClean="0"/>
              <a:t> S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kali </a:t>
            </a:r>
            <a:r>
              <a:rPr lang="en-US" sz="2200" dirty="0" err="1" smtClean="0"/>
              <a:t>dikenalkan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Chan, </a:t>
            </a:r>
            <a:r>
              <a:rPr lang="en-US" sz="2200" dirty="0" err="1" smtClean="0"/>
              <a:t>Ingold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Prelog</a:t>
            </a:r>
          </a:p>
          <a:p>
            <a:r>
              <a:rPr lang="en-US" sz="2200" dirty="0" smtClean="0"/>
              <a:t>Cara </a:t>
            </a:r>
            <a:r>
              <a:rPr lang="en-US" sz="2200" dirty="0" err="1" smtClean="0"/>
              <a:t>penamaan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aturan</a:t>
            </a:r>
            <a:r>
              <a:rPr lang="en-US" sz="2200" dirty="0" smtClean="0"/>
              <a:t> </a:t>
            </a:r>
            <a:r>
              <a:rPr lang="en-US" sz="2200" dirty="0" err="1" smtClean="0"/>
              <a:t>prioritas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aturan</a:t>
            </a:r>
            <a:r>
              <a:rPr lang="en-US" sz="2200" dirty="0" smtClean="0"/>
              <a:t> </a:t>
            </a:r>
            <a:r>
              <a:rPr lang="en-US" sz="2200" dirty="0" err="1" smtClean="0"/>
              <a:t>urutan</a:t>
            </a:r>
            <a:endParaRPr lang="en-US" sz="2200" dirty="0" smtClean="0"/>
          </a:p>
          <a:p>
            <a:r>
              <a:rPr lang="en-US" sz="2200" dirty="0" err="1" smtClean="0"/>
              <a:t>Aturan</a:t>
            </a:r>
            <a:r>
              <a:rPr lang="en-US" sz="2200" dirty="0" smtClean="0"/>
              <a:t> </a:t>
            </a:r>
            <a:r>
              <a:rPr lang="en-US" sz="2200" dirty="0" err="1" smtClean="0"/>
              <a:t>prioritas</a:t>
            </a:r>
            <a:r>
              <a:rPr lang="en-US" sz="2200" dirty="0" smtClean="0"/>
              <a:t> </a:t>
            </a:r>
            <a:r>
              <a:rPr lang="en-US" sz="2200" dirty="0" err="1" smtClean="0"/>
              <a:t>dibuat</a:t>
            </a:r>
            <a:r>
              <a:rPr lang="en-US" sz="2200" dirty="0" smtClean="0"/>
              <a:t>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nomor</a:t>
            </a:r>
            <a:r>
              <a:rPr lang="en-US" sz="2200" dirty="0" smtClean="0"/>
              <a:t> </a:t>
            </a:r>
            <a:r>
              <a:rPr lang="en-US" sz="2200" dirty="0" err="1" smtClean="0"/>
              <a:t>atomnya</a:t>
            </a:r>
            <a:r>
              <a:rPr lang="en-US" sz="2200" dirty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karbon</a:t>
            </a:r>
            <a:r>
              <a:rPr lang="en-US" sz="2200" dirty="0" smtClean="0"/>
              <a:t> </a:t>
            </a:r>
            <a:r>
              <a:rPr lang="en-US" sz="2200" dirty="0" err="1" smtClean="0"/>
              <a:t>pusat</a:t>
            </a:r>
            <a:r>
              <a:rPr lang="en-US" sz="2200" dirty="0" smtClean="0"/>
              <a:t> yang </a:t>
            </a:r>
            <a:r>
              <a:rPr lang="en-US" sz="2200" dirty="0" err="1" smtClean="0"/>
              <a:t>kiral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7639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9" y="885371"/>
            <a:ext cx="8559117" cy="54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9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667657"/>
            <a:ext cx="8871204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1" y="1132113"/>
            <a:ext cx="8845399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3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1" y="682172"/>
            <a:ext cx="8926809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02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8" y="856343"/>
            <a:ext cx="8578833" cy="51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38" y="342145"/>
            <a:ext cx="7200897" cy="977900"/>
          </a:xfrm>
        </p:spPr>
        <p:txBody>
          <a:bodyPr/>
          <a:lstStyle/>
          <a:p>
            <a:r>
              <a:rPr lang="en-US" dirty="0" err="1" smtClean="0"/>
              <a:t>Alkana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38" y="1320045"/>
            <a:ext cx="7200897" cy="2489202"/>
          </a:xfrm>
        </p:spPr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/>
          </a:p>
          <a:p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alkana</a:t>
            </a:r>
            <a:r>
              <a:rPr lang="en-US" dirty="0" smtClean="0"/>
              <a:t>, </a:t>
            </a:r>
            <a:r>
              <a:rPr lang="en-US" dirty="0" err="1" smtClean="0"/>
              <a:t>senyawa</a:t>
            </a:r>
            <a:r>
              <a:rPr lang="en-US" dirty="0" smtClean="0"/>
              <a:t> aromatic, </a:t>
            </a:r>
            <a:r>
              <a:rPr lang="en-US" dirty="0" err="1" smtClean="0"/>
              <a:t>dan</a:t>
            </a:r>
            <a:r>
              <a:rPr lang="en-US" dirty="0" smtClean="0"/>
              <a:t> atom-atom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        </a:t>
            </a:r>
            <a:r>
              <a:rPr lang="en-US" dirty="0" smtClean="0"/>
              <a:t>n= </a:t>
            </a:r>
            <a:r>
              <a:rPr lang="en-US" dirty="0" err="1" smtClean="0"/>
              <a:t>jumlah</a:t>
            </a:r>
            <a:r>
              <a:rPr lang="en-US" dirty="0" smtClean="0"/>
              <a:t> atom C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66" y="3706211"/>
            <a:ext cx="6879248" cy="27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577850"/>
            <a:ext cx="7200897" cy="977900"/>
          </a:xfrm>
        </p:spPr>
        <p:txBody>
          <a:bodyPr/>
          <a:lstStyle/>
          <a:p>
            <a:r>
              <a:rPr lang="en-US" dirty="0" err="1" smtClean="0"/>
              <a:t>Konfigurasi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1" y="1702708"/>
            <a:ext cx="7200897" cy="3265714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didefinisikan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metoda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menggambarkan</a:t>
            </a:r>
            <a:r>
              <a:rPr lang="en-US" sz="2200" dirty="0" smtClean="0"/>
              <a:t> </a:t>
            </a:r>
            <a:r>
              <a:rPr lang="en-US" sz="2200" dirty="0" err="1" smtClean="0"/>
              <a:t>susunan</a:t>
            </a:r>
            <a:r>
              <a:rPr lang="en-US" sz="2200" dirty="0" smtClean="0"/>
              <a:t>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tiga</a:t>
            </a:r>
            <a:r>
              <a:rPr lang="en-US" sz="2200" dirty="0" smtClean="0"/>
              <a:t> </a:t>
            </a:r>
            <a:r>
              <a:rPr lang="en-US" sz="2200" dirty="0" err="1" smtClean="0"/>
              <a:t>dimensi</a:t>
            </a:r>
            <a:r>
              <a:rPr lang="en-US" sz="2200" dirty="0" smtClean="0"/>
              <a:t> atom-atom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gugus-gugus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atom </a:t>
            </a:r>
            <a:r>
              <a:rPr lang="en-US" sz="2200" dirty="0" err="1" smtClean="0"/>
              <a:t>karbon</a:t>
            </a:r>
            <a:r>
              <a:rPr lang="en-US" sz="2200" dirty="0" smtClean="0"/>
              <a:t> </a:t>
            </a:r>
            <a:r>
              <a:rPr lang="en-US" sz="2200" dirty="0" err="1" smtClean="0"/>
              <a:t>pusat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kiral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Terbagi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: </a:t>
            </a:r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relatif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absolut</a:t>
            </a:r>
            <a:endParaRPr lang="en-US" sz="2200" dirty="0" smtClean="0"/>
          </a:p>
          <a:p>
            <a:r>
              <a:rPr lang="en-US" sz="2200" dirty="0" err="1" smtClean="0"/>
              <a:t>Konfigurasi</a:t>
            </a:r>
            <a:r>
              <a:rPr lang="en-US" sz="2200" dirty="0" smtClean="0"/>
              <a:t> relative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penentuan</a:t>
            </a:r>
            <a:r>
              <a:rPr lang="en-US" sz="2200" dirty="0" smtClean="0"/>
              <a:t> </a:t>
            </a:r>
            <a:r>
              <a:rPr lang="en-US" sz="2200" dirty="0" err="1" smtClean="0"/>
              <a:t>didasarkan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perbandingan</a:t>
            </a:r>
            <a:r>
              <a:rPr lang="en-US" sz="2200" dirty="0" smtClean="0"/>
              <a:t> </a:t>
            </a:r>
            <a:r>
              <a:rPr lang="en-US" sz="2200" dirty="0" err="1" smtClean="0"/>
              <a:t>senyawa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endParaRPr lang="en-US" sz="2200" dirty="0" smtClean="0"/>
          </a:p>
          <a:p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absolut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penentuan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golongan</a:t>
            </a:r>
            <a:r>
              <a:rPr lang="en-US" sz="2200" dirty="0" smtClean="0"/>
              <a:t> </a:t>
            </a:r>
            <a:r>
              <a:rPr lang="en-US" sz="2200" dirty="0" err="1" smtClean="0"/>
              <a:t>karbohidrat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 amino. </a:t>
            </a:r>
          </a:p>
          <a:p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menamai</a:t>
            </a:r>
            <a:r>
              <a:rPr lang="en-US" sz="2200" dirty="0" smtClean="0"/>
              <a:t> </a:t>
            </a:r>
            <a:r>
              <a:rPr lang="en-US" sz="2200" dirty="0" err="1" smtClean="0"/>
              <a:t>molekul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besar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83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configuration D and L"/>
          <p:cNvSpPr>
            <a:spLocks noChangeAspect="1" noChangeArrowheads="1"/>
          </p:cNvSpPr>
          <p:nvPr/>
        </p:nvSpPr>
        <p:spPr bwMode="auto">
          <a:xfrm>
            <a:off x="116681" y="748903"/>
            <a:ext cx="3094604" cy="30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9" y="2155137"/>
            <a:ext cx="3418659" cy="2773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36" y="2668519"/>
            <a:ext cx="4702963" cy="16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00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hidrokarbon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Senyawa</a:t>
            </a:r>
            <a:r>
              <a:rPr lang="en-US" sz="2200" dirty="0" smtClean="0"/>
              <a:t> </a:t>
            </a:r>
            <a:r>
              <a:rPr lang="en-US" sz="2200" dirty="0" err="1" smtClean="0"/>
              <a:t>hidrokarbon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senyawa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nonpolar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larut</a:t>
            </a:r>
            <a:r>
              <a:rPr lang="en-US" sz="2200" dirty="0" smtClean="0"/>
              <a:t> di </a:t>
            </a:r>
            <a:r>
              <a:rPr lang="en-US" sz="2200" dirty="0" err="1" smtClean="0"/>
              <a:t>dalam</a:t>
            </a:r>
            <a:r>
              <a:rPr lang="en-US" sz="2200" dirty="0" smtClean="0"/>
              <a:t> air. </a:t>
            </a:r>
            <a:r>
              <a:rPr lang="en-US" sz="2200" dirty="0" err="1" smtClean="0"/>
              <a:t>Alkena</a:t>
            </a:r>
            <a:r>
              <a:rPr lang="en-US" sz="2200" dirty="0" smtClean="0"/>
              <a:t> </a:t>
            </a:r>
            <a:r>
              <a:rPr lang="en-US" sz="2200" dirty="0" err="1" smtClean="0"/>
              <a:t>sedikit</a:t>
            </a:r>
            <a:r>
              <a:rPr lang="en-US" sz="2200" dirty="0" smtClean="0"/>
              <a:t> </a:t>
            </a:r>
            <a:r>
              <a:rPr lang="en-US" sz="2200" dirty="0" err="1" smtClean="0"/>
              <a:t>larut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air</a:t>
            </a:r>
          </a:p>
          <a:p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didih</a:t>
            </a:r>
            <a:r>
              <a:rPr lang="en-US" sz="2200" dirty="0" smtClean="0"/>
              <a:t> alkane paling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dibandingkan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alkena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alkuna</a:t>
            </a:r>
            <a:r>
              <a:rPr lang="en-US" sz="2200" dirty="0" smtClean="0"/>
              <a:t>,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</a:t>
            </a:r>
            <a:r>
              <a:rPr lang="en-US" sz="2200" dirty="0" err="1" smtClean="0"/>
              <a:t>semakin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</a:t>
            </a:r>
            <a:r>
              <a:rPr lang="en-US" sz="2200" dirty="0" smtClean="0"/>
              <a:t> </a:t>
            </a:r>
            <a:r>
              <a:rPr lang="en-US" sz="2200" dirty="0" err="1" smtClean="0"/>
              <a:t>hidrokarbonnya</a:t>
            </a:r>
            <a:r>
              <a:rPr lang="en-US" sz="2200" dirty="0" smtClean="0"/>
              <a:t>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semakin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didihnya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Alkana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cair</a:t>
            </a:r>
            <a:r>
              <a:rPr lang="en-US" sz="2200" dirty="0" smtClean="0"/>
              <a:t>, </a:t>
            </a:r>
            <a:r>
              <a:rPr lang="en-US" sz="2200" dirty="0" err="1" smtClean="0"/>
              <a:t>padat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gas </a:t>
            </a:r>
            <a:r>
              <a:rPr lang="en-US" sz="2200" dirty="0" err="1" smtClean="0"/>
              <a:t>tergantung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panjangnya</a:t>
            </a:r>
            <a:r>
              <a:rPr lang="en-US" sz="2200" dirty="0"/>
              <a:t> </a:t>
            </a:r>
            <a:r>
              <a:rPr lang="en-US" sz="2200" dirty="0" err="1" smtClean="0"/>
              <a:t>karbon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9347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" y="778600"/>
            <a:ext cx="4500605" cy="2900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2" y="1729571"/>
            <a:ext cx="4352851" cy="144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57" y="4123165"/>
            <a:ext cx="6868690" cy="2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5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18" y="866288"/>
            <a:ext cx="7200897" cy="977900"/>
          </a:xfrm>
        </p:spPr>
        <p:txBody>
          <a:bodyPr/>
          <a:lstStyle/>
          <a:p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675232"/>
            <a:ext cx="7200897" cy="3307444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alkana</a:t>
            </a:r>
            <a:r>
              <a:rPr lang="en-US" sz="2400" dirty="0" smtClean="0"/>
              <a:t>, </a:t>
            </a:r>
            <a:r>
              <a:rPr lang="en-US" sz="2400" dirty="0" err="1" smtClean="0"/>
              <a:t>alkena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alkuna</a:t>
            </a:r>
            <a:r>
              <a:rPr lang="en-US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pembakaran</a:t>
            </a:r>
            <a:r>
              <a:rPr lang="en-US" sz="2400" dirty="0" smtClean="0"/>
              <a:t>: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Substitusi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342900" indent="-342900">
              <a:buAutoNum type="arabicPeriod" startAt="3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asil gambar untuk reaksi pembakaran hidrokarb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8" r="19638" b="56247"/>
          <a:stretch/>
        </p:blipFill>
        <p:spPr bwMode="auto">
          <a:xfrm>
            <a:off x="1216226" y="2982206"/>
            <a:ext cx="5108462" cy="6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78435"/>
              </p:ext>
            </p:extLst>
          </p:nvPr>
        </p:nvGraphicFramePr>
        <p:xfrm>
          <a:off x="580718" y="5622665"/>
          <a:ext cx="7591730" cy="35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S ChemDraw Drawing" r:id="rId5" imgW="4535375" imgH="212729" progId="ChemDraw.Document.6.0">
                  <p:embed/>
                </p:oleObj>
              </mc:Choice>
              <mc:Fallback>
                <p:oleObj name="CS ChemDraw Drawing" r:id="rId5" imgW="4535375" imgH="2127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718" y="5622665"/>
                        <a:ext cx="7591730" cy="35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812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32014" y="1123688"/>
            <a:ext cx="7200897" cy="33074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Adisi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64737"/>
              </p:ext>
            </p:extLst>
          </p:nvPr>
        </p:nvGraphicFramePr>
        <p:xfrm>
          <a:off x="1285195" y="1683555"/>
          <a:ext cx="6057780" cy="127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S ChemDraw Drawing" r:id="rId4" imgW="3975348" imgH="837885" progId="ChemDraw.Document.6.0">
                  <p:embed/>
                </p:oleObj>
              </mc:Choice>
              <mc:Fallback>
                <p:oleObj name="CS ChemDraw Drawing" r:id="rId4" imgW="3975348" imgH="8378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195" y="1683555"/>
                        <a:ext cx="6057780" cy="1277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14772"/>
              </p:ext>
            </p:extLst>
          </p:nvPr>
        </p:nvGraphicFramePr>
        <p:xfrm>
          <a:off x="685875" y="3221469"/>
          <a:ext cx="7634778" cy="4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S ChemDraw Drawing" r:id="rId6" imgW="3321843" imgH="188766" progId="ChemDraw.Document.6.0">
                  <p:embed/>
                </p:oleObj>
              </mc:Choice>
              <mc:Fallback>
                <p:oleObj name="CS ChemDraw Drawing" r:id="rId6" imgW="3321843" imgH="1887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75" y="3221469"/>
                        <a:ext cx="7634778" cy="4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10646"/>
              </p:ext>
            </p:extLst>
          </p:nvPr>
        </p:nvGraphicFramePr>
        <p:xfrm>
          <a:off x="1032014" y="5195424"/>
          <a:ext cx="7288639" cy="72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S ChemDraw Drawing" r:id="rId8" imgW="4231782" imgH="420414" progId="ChemDraw.Document.6.0">
                  <p:embed/>
                </p:oleObj>
              </mc:Choice>
              <mc:Fallback>
                <p:oleObj name="CS ChemDraw Drawing" r:id="rId8" imgW="4231782" imgH="4204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2014" y="5195424"/>
                        <a:ext cx="7288639" cy="72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7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2731" y="387995"/>
            <a:ext cx="7878535" cy="1586855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hidrokarbon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07" y="2164426"/>
            <a:ext cx="7200897" cy="253455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pangan</a:t>
            </a:r>
            <a:r>
              <a:rPr lang="en-US" sz="2200" dirty="0"/>
              <a:t>: </a:t>
            </a:r>
            <a:r>
              <a:rPr lang="en-US" sz="2200" dirty="0" err="1"/>
              <a:t>Nasi</a:t>
            </a:r>
            <a:r>
              <a:rPr lang="en-US" sz="2200" dirty="0"/>
              <a:t>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karbohidrat</a:t>
            </a:r>
            <a:r>
              <a:rPr lang="en-US" sz="2200" dirty="0"/>
              <a:t> yang </a:t>
            </a:r>
            <a:r>
              <a:rPr lang="en-US" sz="2200" dirty="0" err="1"/>
              <a:t>tersusun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monomernya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glukosa</a:t>
            </a:r>
            <a:r>
              <a:rPr lang="en-US" sz="2200" dirty="0"/>
              <a:t>. </a:t>
            </a:r>
            <a:r>
              <a:rPr lang="en-US" sz="2200" dirty="0" err="1"/>
              <a:t>Glukosa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sandang</a:t>
            </a:r>
            <a:r>
              <a:rPr lang="en-US" sz="2200" dirty="0"/>
              <a:t>: </a:t>
            </a:r>
            <a:r>
              <a:rPr lang="en-US" sz="2200" dirty="0" err="1"/>
              <a:t>Baju</a:t>
            </a:r>
            <a:r>
              <a:rPr lang="en-US" sz="2200" dirty="0"/>
              <a:t> </a:t>
            </a:r>
            <a:r>
              <a:rPr lang="en-US" sz="2200" dirty="0" err="1"/>
              <a:t>terbuat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benang-benang</a:t>
            </a:r>
            <a:r>
              <a:rPr lang="en-US" sz="2200" dirty="0"/>
              <a:t>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benang-benang-benang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polyester yang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papan</a:t>
            </a:r>
            <a:r>
              <a:rPr lang="en-US" sz="2200" dirty="0"/>
              <a:t>: </a:t>
            </a:r>
            <a:r>
              <a:rPr lang="en-US" sz="2200" dirty="0" err="1"/>
              <a:t>Plastik</a:t>
            </a:r>
            <a:r>
              <a:rPr lang="en-US" sz="2200" dirty="0"/>
              <a:t> </a:t>
            </a:r>
            <a:r>
              <a:rPr lang="en-US" sz="2200" dirty="0" err="1"/>
              <a:t>terbuat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polimer</a:t>
            </a:r>
            <a:r>
              <a:rPr lang="en-US" sz="2200" dirty="0"/>
              <a:t> </a:t>
            </a:r>
            <a:r>
              <a:rPr lang="en-US" sz="2200" dirty="0" err="1"/>
              <a:t>propilena</a:t>
            </a:r>
            <a:r>
              <a:rPr lang="en-US" sz="2200" dirty="0"/>
              <a:t>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propilena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transportasi</a:t>
            </a:r>
            <a:r>
              <a:rPr lang="en-US" sz="2200" dirty="0"/>
              <a:t>: </a:t>
            </a:r>
            <a:r>
              <a:rPr lang="en-US" sz="2200" dirty="0" err="1"/>
              <a:t>Bensin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bakar</a:t>
            </a:r>
            <a:r>
              <a:rPr lang="en-US" sz="2200" dirty="0"/>
              <a:t> </a:t>
            </a:r>
            <a:r>
              <a:rPr lang="en-US" sz="2200" dirty="0" err="1"/>
              <a:t>mobil</a:t>
            </a:r>
            <a:r>
              <a:rPr lang="en-US" sz="2200" dirty="0"/>
              <a:t> yang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r>
              <a:rPr lang="en-US" sz="2200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551" y="2620736"/>
            <a:ext cx="7200897" cy="23619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  <a:p>
            <a:pPr marL="342900" indent="-342900">
              <a:buFont typeface="Arial"/>
              <a:buAutoNum type="arabicPeriod" startAt="3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430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49488"/>
            <a:ext cx="7200897" cy="977900"/>
          </a:xfrm>
        </p:spPr>
        <p:txBody>
          <a:bodyPr/>
          <a:lstStyle/>
          <a:p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63" y="1703014"/>
            <a:ext cx="5451787" cy="174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31" y="3847662"/>
            <a:ext cx="5376649" cy="17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36" y="226785"/>
            <a:ext cx="7200897" cy="977900"/>
          </a:xfrm>
        </p:spPr>
        <p:txBody>
          <a:bodyPr/>
          <a:lstStyle/>
          <a:p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Alkana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3" y="1542481"/>
            <a:ext cx="7279821" cy="2489202"/>
          </a:xfrm>
        </p:spPr>
        <p:txBody>
          <a:bodyPr>
            <a:normAutofit/>
          </a:bodyPr>
          <a:lstStyle/>
          <a:p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senyawa-senyawa</a:t>
            </a:r>
            <a:r>
              <a:rPr lang="en-US" sz="2200" dirty="0"/>
              <a:t> </a:t>
            </a:r>
            <a:r>
              <a:rPr lang="en-US" sz="2200" dirty="0" err="1"/>
              <a:t>hidrokarbon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IUPAC.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64" y="2366168"/>
            <a:ext cx="6981124" cy="42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6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322" y="1160234"/>
            <a:ext cx="7200897" cy="2489202"/>
          </a:xfrm>
        </p:spPr>
        <p:txBody>
          <a:bodyPr>
            <a:normAutofit/>
          </a:bodyPr>
          <a:lstStyle/>
          <a:p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penamaan</a:t>
            </a:r>
            <a:r>
              <a:rPr lang="en-US" sz="2200" dirty="0"/>
              <a:t> </a:t>
            </a:r>
            <a:r>
              <a:rPr lang="en-US" sz="2200" dirty="0" err="1"/>
              <a:t>alkana</a:t>
            </a:r>
            <a:r>
              <a:rPr lang="en-US" sz="2200" dirty="0"/>
              <a:t>,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rantai</a:t>
            </a:r>
            <a:r>
              <a:rPr lang="en-US" sz="2200" dirty="0"/>
              <a:t> </a:t>
            </a:r>
            <a:r>
              <a:rPr lang="en-US" sz="2200" dirty="0" err="1"/>
              <a:t>cabang</a:t>
            </a:r>
            <a:endParaRPr lang="en-US" sz="2200" dirty="0"/>
          </a:p>
          <a:p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alkana</a:t>
            </a:r>
            <a:r>
              <a:rPr lang="en-US" sz="2200" dirty="0"/>
              <a:t>, </a:t>
            </a:r>
            <a:r>
              <a:rPr lang="en-US" sz="2200" dirty="0" err="1"/>
              <a:t>namanya</a:t>
            </a:r>
            <a:r>
              <a:rPr lang="en-US" sz="2200" dirty="0"/>
              <a:t> </a:t>
            </a:r>
            <a:r>
              <a:rPr lang="en-US" sz="2200" dirty="0" err="1"/>
              <a:t>diakhiri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–</a:t>
            </a:r>
            <a:r>
              <a:rPr lang="en-US" sz="2200" dirty="0" err="1"/>
              <a:t>ana</a:t>
            </a:r>
            <a:endParaRPr lang="en-US" sz="2200" dirty="0"/>
          </a:p>
          <a:p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hidrogen</a:t>
            </a:r>
            <a:r>
              <a:rPr lang="en-US" sz="2200" dirty="0"/>
              <a:t> yang </a:t>
            </a:r>
            <a:r>
              <a:rPr lang="en-US" sz="2200" dirty="0" err="1"/>
              <a:t>hilang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alkana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namanya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berubah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–</a:t>
            </a:r>
            <a:r>
              <a:rPr lang="en-US" sz="2200" dirty="0" err="1"/>
              <a:t>il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96" y="3446463"/>
            <a:ext cx="6512723" cy="21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3" y="1182049"/>
            <a:ext cx="7144763" cy="206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66" y="3446463"/>
            <a:ext cx="7144763" cy="20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67" y="1204821"/>
            <a:ext cx="6799853" cy="100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56" y="1836964"/>
            <a:ext cx="6544719" cy="1806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156" y="3778621"/>
            <a:ext cx="6253949" cy="20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96" y="1169781"/>
            <a:ext cx="7867887" cy="42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532</Words>
  <Application>Microsoft Office PowerPoint</Application>
  <PresentationFormat>On-screen Show (4:3)</PresentationFormat>
  <Paragraphs>73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CS ChemDraw Drawing</vt:lpstr>
      <vt:lpstr>PowerPoint Presentation</vt:lpstr>
      <vt:lpstr>Hidrokarbon </vt:lpstr>
      <vt:lpstr>Alkana </vt:lpstr>
      <vt:lpstr>Bentuk-bentuk dari alkana</vt:lpstr>
      <vt:lpstr>Penamaan Alkana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Penamaan sikloalkana</vt:lpstr>
      <vt:lpstr>PowerPoint Presentation</vt:lpstr>
      <vt:lpstr>PowerPoint Presentation</vt:lpstr>
      <vt:lpstr>PowerPoint Presentation</vt:lpstr>
      <vt:lpstr>Alkena</vt:lpstr>
      <vt:lpstr>Penamaan Alkena dan Alkuna</vt:lpstr>
      <vt:lpstr>PowerPoint Presentation</vt:lpstr>
      <vt:lpstr>PowerPoint Presentation</vt:lpstr>
      <vt:lpstr>PowerPoint Presentation</vt:lpstr>
      <vt:lpstr>Isomer dan Stereokimia</vt:lpstr>
      <vt:lpstr>Carbon kiral</vt:lpstr>
      <vt:lpstr>Penamaan R dan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Konfigurasi</vt:lpstr>
      <vt:lpstr>PowerPoint Presentation</vt:lpstr>
      <vt:lpstr>Sifat fisik dari hidrokarbon</vt:lpstr>
      <vt:lpstr>PowerPoint Presentation</vt:lpstr>
      <vt:lpstr>Reaksi kimia</vt:lpstr>
      <vt:lpstr>PowerPoint Presentation</vt:lpstr>
      <vt:lpstr>Penggunaan senyawa hidrokarbon dalam kehidupan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Alkena, Alkena, Alkuna</dc:title>
  <dc:creator>Adri Nora</dc:creator>
  <cp:lastModifiedBy>Adri Nora</cp:lastModifiedBy>
  <cp:revision>35</cp:revision>
  <dcterms:created xsi:type="dcterms:W3CDTF">2017-03-28T13:42:17Z</dcterms:created>
  <dcterms:modified xsi:type="dcterms:W3CDTF">2017-07-10T05:20:51Z</dcterms:modified>
</cp:coreProperties>
</file>