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9" r:id="rId2"/>
    <p:sldId id="257" r:id="rId3"/>
    <p:sldId id="262" r:id="rId4"/>
    <p:sldId id="258" r:id="rId5"/>
    <p:sldId id="263" r:id="rId6"/>
    <p:sldId id="270" r:id="rId7"/>
    <p:sldId id="261" r:id="rId8"/>
    <p:sldId id="259" r:id="rId9"/>
    <p:sldId id="260" r:id="rId10"/>
    <p:sldId id="264" r:id="rId11"/>
    <p:sldId id="271" r:id="rId12"/>
    <p:sldId id="265" r:id="rId13"/>
    <p:sldId id="272" r:id="rId14"/>
    <p:sldId id="266" r:id="rId15"/>
    <p:sldId id="273" r:id="rId16"/>
    <p:sldId id="267" r:id="rId17"/>
    <p:sldId id="27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9486-EE89-4F3C-B8D2-BCAE6A146699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E5D5-48BB-41C8-8C8C-460CF8F0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514600" y="3471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Alkohol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dan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Eter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7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Adri Nora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S.Si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M.Si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Bioteknologi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2830143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50" y="532949"/>
            <a:ext cx="10018713" cy="924636"/>
          </a:xfrm>
        </p:spPr>
        <p:txBody>
          <a:bodyPr/>
          <a:lstStyle/>
          <a:p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50" y="1457585"/>
            <a:ext cx="9553308" cy="52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dirty="0" err="1" smtClean="0"/>
              <a:t>Oksimerkurasi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demerkurasi</a:t>
            </a:r>
            <a:r>
              <a:rPr lang="en-US" sz="2200" dirty="0" smtClean="0"/>
              <a:t>: </a:t>
            </a:r>
            <a:r>
              <a:rPr lang="en-US" sz="2200" dirty="0" err="1" smtClean="0"/>
              <a:t>Alkena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bereaksi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merkuri</a:t>
            </a:r>
            <a:r>
              <a:rPr lang="en-US" sz="2200" dirty="0" smtClean="0"/>
              <a:t> </a:t>
            </a:r>
            <a:r>
              <a:rPr lang="en-US" sz="2200" dirty="0" err="1" smtClean="0"/>
              <a:t>asetat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air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senyawa</a:t>
            </a:r>
            <a:r>
              <a:rPr lang="en-US" sz="2200" dirty="0" smtClean="0"/>
              <a:t> </a:t>
            </a:r>
            <a:r>
              <a:rPr lang="en-US" sz="2200" dirty="0" err="1" smtClean="0"/>
              <a:t>hidroksi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kemudian</a:t>
            </a:r>
            <a:r>
              <a:rPr lang="en-US" sz="2200" dirty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direduksi</a:t>
            </a:r>
            <a:r>
              <a:rPr lang="en-US" sz="2200" dirty="0" smtClean="0"/>
              <a:t> </a:t>
            </a:r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alkohol</a:t>
            </a:r>
            <a:r>
              <a:rPr lang="en-US" sz="22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19" y="3041610"/>
            <a:ext cx="4811211" cy="132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703" y="4946545"/>
            <a:ext cx="5542358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0550" y="1144651"/>
            <a:ext cx="9188784" cy="52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 err="1"/>
              <a:t>Hidroborasi-oksidasi</a:t>
            </a:r>
            <a:r>
              <a:rPr lang="en-US" sz="2200" dirty="0"/>
              <a:t>: </a:t>
            </a:r>
            <a:r>
              <a:rPr lang="en-US" sz="2200" dirty="0" err="1"/>
              <a:t>alkena</a:t>
            </a:r>
            <a:r>
              <a:rPr lang="en-US" sz="2200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97577"/>
              </p:ext>
            </p:extLst>
          </p:nvPr>
        </p:nvGraphicFramePr>
        <p:xfrm>
          <a:off x="195590" y="2334282"/>
          <a:ext cx="8948410" cy="117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S ChemDraw Drawing" r:id="rId4" imgW="6220509" imgH="815182" progId="ChemDraw.Document.6.0">
                  <p:embed/>
                </p:oleObj>
              </mc:Choice>
              <mc:Fallback>
                <p:oleObj name="CS ChemDraw Drawing" r:id="rId4" imgW="6220509" imgH="8151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90" y="2334282"/>
                        <a:ext cx="8948410" cy="117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38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489399"/>
            <a:ext cx="9529432" cy="968991"/>
          </a:xfrm>
        </p:spPr>
        <p:txBody>
          <a:bodyPr/>
          <a:lstStyle/>
          <a:p>
            <a:r>
              <a:rPr lang="en-US" dirty="0" err="1" smtClean="0"/>
              <a:t>Reaksi-reaksi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025938"/>
            <a:ext cx="8991889" cy="16316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 err="1" smtClean="0"/>
              <a:t>Reaksi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hidrogen</a:t>
            </a:r>
            <a:r>
              <a:rPr lang="en-US" sz="2200" dirty="0" smtClean="0"/>
              <a:t> halide: </a:t>
            </a:r>
            <a:r>
              <a:rPr lang="en-US" sz="2200" dirty="0" err="1" smtClean="0"/>
              <a:t>alkohol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bereaksi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alkil</a:t>
            </a:r>
            <a:r>
              <a:rPr lang="en-US" sz="2200" dirty="0" smtClean="0"/>
              <a:t> halide,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 </a:t>
            </a:r>
            <a:r>
              <a:rPr lang="en-US" sz="2200" dirty="0" err="1" smtClean="0"/>
              <a:t>reaksi</a:t>
            </a:r>
            <a:r>
              <a:rPr lang="en-US" sz="2200" dirty="0" smtClean="0"/>
              <a:t> </a:t>
            </a:r>
            <a:r>
              <a:rPr lang="en-US" sz="2200" dirty="0" err="1" smtClean="0"/>
              <a:t>substitusi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9" y="3184790"/>
            <a:ext cx="8421307" cy="27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5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2. </a:t>
            </a:r>
            <a:r>
              <a:rPr lang="en-US" sz="2200" dirty="0" err="1" smtClean="0"/>
              <a:t>Reaksi</a:t>
            </a:r>
            <a:r>
              <a:rPr lang="en-US" sz="2200" dirty="0" smtClean="0"/>
              <a:t> </a:t>
            </a:r>
            <a:r>
              <a:rPr lang="en-US" sz="2200" dirty="0" err="1"/>
              <a:t>dehidrasi</a:t>
            </a:r>
            <a:r>
              <a:rPr lang="en-US" sz="2200" dirty="0"/>
              <a:t>: </a:t>
            </a:r>
            <a:r>
              <a:rPr lang="en-US" sz="2200" dirty="0" err="1"/>
              <a:t>gugus</a:t>
            </a:r>
            <a:r>
              <a:rPr lang="en-US" sz="2200" dirty="0"/>
              <a:t> –OH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dihilangkan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alkena</a:t>
            </a:r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679974"/>
              </p:ext>
            </p:extLst>
          </p:nvPr>
        </p:nvGraphicFramePr>
        <p:xfrm>
          <a:off x="1237365" y="3534854"/>
          <a:ext cx="5945139" cy="135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4" imgW="3691124" imgH="839566" progId="ChemDraw.Document.6.0">
                  <p:embed/>
                </p:oleObj>
              </mc:Choice>
              <mc:Fallback>
                <p:oleObj name="CS ChemDraw Drawing" r:id="rId4" imgW="3691124" imgH="8395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7365" y="3534854"/>
                        <a:ext cx="5945139" cy="135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2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904199"/>
            <a:ext cx="8509027" cy="324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3. </a:t>
            </a:r>
            <a:r>
              <a:rPr lang="en-US" sz="2500" dirty="0" err="1" smtClean="0"/>
              <a:t>Reaksi</a:t>
            </a:r>
            <a:r>
              <a:rPr lang="en-US" sz="2500" dirty="0" smtClean="0"/>
              <a:t> </a:t>
            </a:r>
            <a:r>
              <a:rPr lang="en-US" sz="2500" dirty="0" err="1" smtClean="0"/>
              <a:t>Oksidasi</a:t>
            </a:r>
            <a:r>
              <a:rPr lang="en-US" sz="2500" dirty="0" smtClean="0"/>
              <a:t>: </a:t>
            </a:r>
            <a:r>
              <a:rPr lang="en-US" sz="2500" dirty="0" err="1" smtClean="0"/>
              <a:t>Alkohol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dioksidasi</a:t>
            </a:r>
            <a:r>
              <a:rPr lang="en-US" sz="2500" dirty="0" smtClean="0"/>
              <a:t>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asam</a:t>
            </a:r>
            <a:r>
              <a:rPr lang="en-US" sz="2500" dirty="0" smtClean="0"/>
              <a:t> </a:t>
            </a:r>
            <a:r>
              <a:rPr lang="en-US" sz="2500" dirty="0" err="1" smtClean="0"/>
              <a:t>karboksilat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aldehid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keton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a. </a:t>
            </a:r>
            <a:r>
              <a:rPr lang="en-US" sz="2500" dirty="0" err="1" smtClean="0"/>
              <a:t>Oksidasi</a:t>
            </a:r>
            <a:r>
              <a:rPr lang="en-US" sz="2500" dirty="0" smtClean="0"/>
              <a:t> </a:t>
            </a:r>
            <a:r>
              <a:rPr lang="en-US" sz="2500" dirty="0" err="1" smtClean="0"/>
              <a:t>alkohol</a:t>
            </a:r>
            <a:r>
              <a:rPr lang="en-US" sz="2500" dirty="0" smtClean="0"/>
              <a:t> primer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err="1" smtClean="0">
                <a:sym typeface="Wingdings" panose="05000000000000000000" pitchFamily="2" charset="2"/>
              </a:rPr>
              <a:t>aldehid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atau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asam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karboksilat</a:t>
            </a:r>
            <a:r>
              <a:rPr lang="en-US" sz="2500" dirty="0" smtClean="0">
                <a:sym typeface="Wingdings" panose="05000000000000000000" pitchFamily="2" charset="2"/>
              </a:rPr>
              <a:t> (</a:t>
            </a:r>
            <a:r>
              <a:rPr lang="en-US" sz="2500" dirty="0" err="1" smtClean="0">
                <a:sym typeface="Wingdings" panose="05000000000000000000" pitchFamily="2" charset="2"/>
              </a:rPr>
              <a:t>tergantung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dengan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oksidatornya</a:t>
            </a:r>
            <a:r>
              <a:rPr lang="en-US" sz="2500" dirty="0" smtClean="0">
                <a:sym typeface="Wingdings" panose="05000000000000000000" pitchFamily="2" charset="2"/>
              </a:rPr>
              <a:t>)</a:t>
            </a:r>
            <a:endParaRPr lang="en-US" sz="25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43848"/>
              </p:ext>
            </p:extLst>
          </p:nvPr>
        </p:nvGraphicFramePr>
        <p:xfrm>
          <a:off x="1198381" y="4456541"/>
          <a:ext cx="6992904" cy="138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4" imgW="3974506" imgH="789117" progId="ChemDraw.Document.6.0">
                  <p:embed/>
                </p:oleObj>
              </mc:Choice>
              <mc:Fallback>
                <p:oleObj name="CS ChemDraw Drawing" r:id="rId4" imgW="3974506" imgH="7891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8381" y="4456541"/>
                        <a:ext cx="6992904" cy="138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27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397" y="1017113"/>
            <a:ext cx="10094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b. </a:t>
            </a:r>
            <a:r>
              <a:rPr lang="en-US" sz="2200" dirty="0" err="1"/>
              <a:t>Oksidasi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sekunder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 err="1">
                <a:sym typeface="Wingdings" panose="05000000000000000000" pitchFamily="2" charset="2"/>
              </a:rPr>
              <a:t>keton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928421"/>
              </p:ext>
            </p:extLst>
          </p:nvPr>
        </p:nvGraphicFramePr>
        <p:xfrm>
          <a:off x="1958123" y="2147962"/>
          <a:ext cx="4142170" cy="164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S ChemDraw Drawing" r:id="rId4" imgW="1985358" imgH="789117" progId="ChemDraw.Document.6.0">
                  <p:embed/>
                </p:oleObj>
              </mc:Choice>
              <mc:Fallback>
                <p:oleObj name="CS ChemDraw Drawing" r:id="rId4" imgW="1985358" imgH="7891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8123" y="2147962"/>
                        <a:ext cx="4142170" cy="164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75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-297"/>
            <a:ext cx="9175275" cy="68585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109" y="527025"/>
            <a:ext cx="10018713" cy="924636"/>
          </a:xfrm>
        </p:spPr>
        <p:txBody>
          <a:bodyPr/>
          <a:lstStyle/>
          <a:p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Eter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4" y="1966816"/>
            <a:ext cx="8500056" cy="1029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dirty="0" err="1" smtClean="0"/>
              <a:t>Penambahan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: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alkohol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ditambahkan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 </a:t>
            </a:r>
            <a:r>
              <a:rPr lang="en-US" sz="2200" dirty="0" err="1" smtClean="0"/>
              <a:t>sulfat</a:t>
            </a:r>
            <a:r>
              <a:rPr lang="en-US" sz="2200" dirty="0" smtClean="0"/>
              <a:t> </a:t>
            </a:r>
            <a:r>
              <a:rPr lang="en-US" sz="2200" dirty="0" err="1" smtClean="0"/>
              <a:t>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eter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659" y="3511240"/>
            <a:ext cx="5244035" cy="21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6583" y="954729"/>
            <a:ext cx="11363409" cy="102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 err="1"/>
              <a:t>Sintesis</a:t>
            </a:r>
            <a:r>
              <a:rPr lang="en-US" sz="2200" dirty="0"/>
              <a:t> Williamson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52" y="2129862"/>
            <a:ext cx="6889549" cy="29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903" y="682205"/>
            <a:ext cx="9529432" cy="968991"/>
          </a:xfrm>
        </p:spPr>
        <p:txBody>
          <a:bodyPr/>
          <a:lstStyle/>
          <a:p>
            <a:r>
              <a:rPr lang="en-US" dirty="0" err="1" smtClean="0"/>
              <a:t>Reaksi</a:t>
            </a:r>
            <a:r>
              <a:rPr lang="en-US" dirty="0"/>
              <a:t> </a:t>
            </a:r>
            <a:r>
              <a:rPr lang="en-US" dirty="0" err="1" smtClean="0"/>
              <a:t>Eter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1820" y="1840335"/>
            <a:ext cx="8538693" cy="1224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</a:t>
            </a:r>
            <a:r>
              <a:rPr lang="en-US" sz="2200" dirty="0" err="1"/>
              <a:t>Reaksi</a:t>
            </a:r>
            <a:r>
              <a:rPr lang="en-US" sz="2200" dirty="0"/>
              <a:t> </a:t>
            </a:r>
            <a:r>
              <a:rPr lang="en-US" sz="2200" dirty="0" err="1"/>
              <a:t>pemutusan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r>
              <a:rPr lang="en-US" sz="2200" dirty="0"/>
              <a:t>: </a:t>
            </a:r>
            <a:r>
              <a:rPr lang="en-US" sz="2200" dirty="0" err="1"/>
              <a:t>Eter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yang </a:t>
            </a:r>
            <a:r>
              <a:rPr lang="en-US" sz="2200" dirty="0" err="1"/>
              <a:t>kurang</a:t>
            </a:r>
            <a:r>
              <a:rPr lang="en-US" sz="2200" dirty="0"/>
              <a:t> </a:t>
            </a:r>
            <a:r>
              <a:rPr lang="en-US" sz="2200" dirty="0" err="1"/>
              <a:t>reaktif</a:t>
            </a:r>
            <a:r>
              <a:rPr lang="en-US" sz="2200" dirty="0"/>
              <a:t> 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bereaksi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pemutusan</a:t>
            </a:r>
            <a:r>
              <a:rPr lang="en-US" sz="2200" dirty="0"/>
              <a:t> </a:t>
            </a:r>
            <a:r>
              <a:rPr lang="en-US" sz="2200" dirty="0" err="1"/>
              <a:t>ikatan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HCl</a:t>
            </a:r>
            <a:r>
              <a:rPr lang="en-US" sz="2200" dirty="0"/>
              <a:t>, </a:t>
            </a:r>
            <a:r>
              <a:rPr lang="en-US" sz="2200" dirty="0" err="1"/>
              <a:t>HBr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HI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06" y="3283141"/>
            <a:ext cx="7928188" cy="13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1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329" y="-29593"/>
            <a:ext cx="10396882" cy="1151965"/>
          </a:xfrm>
        </p:spPr>
        <p:txBody>
          <a:bodyPr/>
          <a:lstStyle/>
          <a:p>
            <a:pPr algn="ctr"/>
            <a:r>
              <a:rPr lang="en-US" dirty="0" err="1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62" y="1098595"/>
            <a:ext cx="8151835" cy="1447076"/>
          </a:xfrm>
        </p:spPr>
        <p:txBody>
          <a:bodyPr>
            <a:normAutofit/>
          </a:bodyPr>
          <a:lstStyle/>
          <a:p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r>
              <a:rPr lang="en-US" sz="2200" dirty="0"/>
              <a:t> yang </a:t>
            </a:r>
            <a:r>
              <a:rPr lang="en-US" sz="2200" dirty="0" err="1"/>
              <a:t>berikatan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–OH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89" y="4695103"/>
            <a:ext cx="6230447" cy="1493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812" y="1822133"/>
            <a:ext cx="4498996" cy="127783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7161" y="3488095"/>
            <a:ext cx="8151835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: </a:t>
            </a:r>
            <a:r>
              <a:rPr lang="en-US" sz="2200" dirty="0" err="1"/>
              <a:t>alkohol</a:t>
            </a:r>
            <a:r>
              <a:rPr lang="en-US" sz="2200" dirty="0"/>
              <a:t> primer, </a:t>
            </a:r>
            <a:r>
              <a:rPr lang="en-US" sz="2200" dirty="0" err="1"/>
              <a:t>sekunder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tersier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518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500"/>
          <a:stretch/>
        </p:blipFill>
        <p:spPr>
          <a:xfrm>
            <a:off x="813561" y="2959657"/>
            <a:ext cx="7054922" cy="150412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3078" y="1736164"/>
            <a:ext cx="8931378" cy="12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fenol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r>
              <a:rPr lang="en-US" sz="2200" dirty="0"/>
              <a:t> </a:t>
            </a:r>
            <a:r>
              <a:rPr lang="en-US" sz="2200" dirty="0" err="1"/>
              <a:t>aromatik</a:t>
            </a:r>
            <a:r>
              <a:rPr lang="en-US" sz="2200" dirty="0"/>
              <a:t> yang </a:t>
            </a:r>
            <a:r>
              <a:rPr lang="en-US" sz="2200" dirty="0" err="1"/>
              <a:t>berikatan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-OH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926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3349" y="461160"/>
            <a:ext cx="10396882" cy="1151965"/>
          </a:xfrm>
        </p:spPr>
        <p:txBody>
          <a:bodyPr/>
          <a:lstStyle/>
          <a:p>
            <a:pPr algn="ctr"/>
            <a:r>
              <a:rPr lang="en-US" dirty="0" err="1" smtClean="0"/>
              <a:t>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844943"/>
            <a:ext cx="9073208" cy="1570457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Eter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senyawa</a:t>
            </a:r>
            <a:r>
              <a:rPr lang="en-US" sz="2200" dirty="0" smtClean="0"/>
              <a:t> </a:t>
            </a:r>
            <a:r>
              <a:rPr lang="en-US" sz="2200" dirty="0" err="1" smtClean="0"/>
              <a:t>hidrokarbon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mempunyai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gugus</a:t>
            </a:r>
            <a:r>
              <a:rPr lang="en-US" sz="2200" dirty="0" smtClean="0"/>
              <a:t> </a:t>
            </a:r>
            <a:r>
              <a:rPr lang="en-US" sz="2200" dirty="0" err="1" smtClean="0"/>
              <a:t>alkil</a:t>
            </a:r>
            <a:r>
              <a:rPr lang="en-US" sz="2200" dirty="0" smtClean="0"/>
              <a:t>, aril,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vinil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atom </a:t>
            </a:r>
            <a:r>
              <a:rPr lang="en-US" sz="2200" dirty="0" err="1" smtClean="0"/>
              <a:t>oksigen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sama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berupa</a:t>
            </a:r>
            <a:r>
              <a:rPr lang="en-US" sz="2200" dirty="0" smtClean="0"/>
              <a:t> </a:t>
            </a:r>
            <a:r>
              <a:rPr lang="en-US" sz="2200" dirty="0" err="1" smtClean="0"/>
              <a:t>rantai</a:t>
            </a:r>
            <a:r>
              <a:rPr lang="en-US" sz="2200" dirty="0" smtClean="0"/>
              <a:t> </a:t>
            </a:r>
            <a:r>
              <a:rPr lang="en-US" sz="2200" dirty="0" err="1" smtClean="0"/>
              <a:t>terbuka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tertutup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1" y="3647218"/>
            <a:ext cx="8603088" cy="16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7427" y="295496"/>
            <a:ext cx="10396882" cy="1151965"/>
          </a:xfrm>
        </p:spPr>
        <p:txBody>
          <a:bodyPr/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isik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lkohol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1968"/>
            <a:ext cx="8822028" cy="2106388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gugus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–OH</a:t>
            </a:r>
          </a:p>
          <a:p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semipolar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hidrokarbon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71" y="2894918"/>
            <a:ext cx="7233625" cy="37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14" y="860056"/>
            <a:ext cx="7669424" cy="47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0" y="457442"/>
            <a:ext cx="9056406" cy="168045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0" y="2296093"/>
            <a:ext cx="8624168" cy="3718341"/>
          </a:xfrm>
        </p:spPr>
        <p:txBody>
          <a:bodyPr>
            <a:normAutofit/>
          </a:bodyPr>
          <a:lstStyle/>
          <a:p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basa</a:t>
            </a:r>
            <a:endParaRPr lang="en-US" sz="2200" dirty="0"/>
          </a:p>
          <a:p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basa</a:t>
            </a:r>
            <a:r>
              <a:rPr lang="en-US" sz="2200" dirty="0"/>
              <a:t>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bereaksi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kuat</a:t>
            </a:r>
            <a:r>
              <a:rPr lang="en-US" sz="2200" dirty="0"/>
              <a:t>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menerima</a:t>
            </a:r>
            <a:r>
              <a:rPr lang="en-US" sz="2200" dirty="0"/>
              <a:t> proton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ion </a:t>
            </a:r>
            <a:r>
              <a:rPr lang="en-US" sz="2200" dirty="0" err="1"/>
              <a:t>oksonium</a:t>
            </a:r>
            <a:endParaRPr lang="en-US" sz="2200" dirty="0"/>
          </a:p>
          <a:p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bereaksi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basa</a:t>
            </a:r>
            <a:r>
              <a:rPr lang="en-US" sz="2200" dirty="0"/>
              <a:t>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protonnya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ion </a:t>
            </a:r>
            <a:r>
              <a:rPr lang="en-US" sz="2200" dirty="0" err="1"/>
              <a:t>alkoksida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679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5691" y="4378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16" y="1741121"/>
            <a:ext cx="8423537" cy="2828838"/>
          </a:xfrm>
        </p:spPr>
        <p:txBody>
          <a:bodyPr>
            <a:noAutofit/>
          </a:bodyPr>
          <a:lstStyle/>
          <a:p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: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alkohol</a:t>
            </a:r>
            <a:r>
              <a:rPr lang="en-US" sz="2200" dirty="0"/>
              <a:t> </a:t>
            </a:r>
            <a:r>
              <a:rPr lang="en-US" sz="2200" dirty="0" err="1"/>
              <a:t>diakhiri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–</a:t>
            </a:r>
            <a:r>
              <a:rPr lang="en-US" sz="2200" dirty="0" err="1"/>
              <a:t>ol</a:t>
            </a:r>
            <a:endParaRPr lang="en-US" sz="2200" dirty="0"/>
          </a:p>
          <a:p>
            <a:pPr marL="514350" indent="-514350">
              <a:buAutoNum type="arabicPeriod"/>
            </a:pPr>
            <a:r>
              <a:rPr lang="en-US" sz="2200" dirty="0" err="1"/>
              <a:t>Penomoran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memberi</a:t>
            </a:r>
            <a:r>
              <a:rPr lang="en-US" sz="2200" dirty="0"/>
              <a:t> atom </a:t>
            </a:r>
            <a:r>
              <a:rPr lang="en-US" sz="2200" dirty="0" err="1"/>
              <a:t>karbon</a:t>
            </a:r>
            <a:r>
              <a:rPr lang="en-US" sz="2200" dirty="0"/>
              <a:t> yang </a:t>
            </a:r>
            <a:r>
              <a:rPr lang="en-US" sz="2200" dirty="0" err="1"/>
              <a:t>mengandung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</a:t>
            </a:r>
            <a:r>
              <a:rPr lang="en-US" sz="2200" dirty="0" err="1"/>
              <a:t>hidroksil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paling </a:t>
            </a:r>
            <a:r>
              <a:rPr lang="en-US" sz="2200" dirty="0" err="1"/>
              <a:t>kecil</a:t>
            </a:r>
            <a:endParaRPr lang="en-US" sz="2200" dirty="0"/>
          </a:p>
          <a:p>
            <a:pPr marL="514350" indent="-514350">
              <a:buAutoNum type="arabicPeriod"/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, </a:t>
            </a:r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alfabet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5" y="4437898"/>
            <a:ext cx="9134620" cy="14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03" y="375350"/>
            <a:ext cx="8065392" cy="3736664"/>
          </a:xfrm>
        </p:spPr>
        <p:txBody>
          <a:bodyPr>
            <a:normAutofit/>
          </a:bodyPr>
          <a:lstStyle/>
          <a:p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r>
              <a:rPr lang="en-US" sz="2200" dirty="0"/>
              <a:t>: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r>
              <a:rPr lang="en-US" sz="2200" dirty="0"/>
              <a:t>, </a:t>
            </a:r>
            <a:r>
              <a:rPr lang="en-US" sz="2200" dirty="0" err="1"/>
              <a:t>gugus</a:t>
            </a:r>
            <a:r>
              <a:rPr lang="en-US" sz="2200" dirty="0"/>
              <a:t> </a:t>
            </a:r>
            <a:r>
              <a:rPr lang="en-US" sz="2200" dirty="0" err="1"/>
              <a:t>eternya</a:t>
            </a:r>
            <a:r>
              <a:rPr lang="en-US" sz="2200" dirty="0"/>
              <a:t> </a:t>
            </a:r>
            <a:r>
              <a:rPr lang="en-US" sz="2200" dirty="0" err="1"/>
              <a:t>diakhiri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-</a:t>
            </a:r>
            <a:r>
              <a:rPr lang="en-US" sz="2200" dirty="0" err="1"/>
              <a:t>oksi</a:t>
            </a:r>
            <a:endParaRPr lang="en-US" sz="2200" dirty="0"/>
          </a:p>
          <a:p>
            <a:pPr marL="514350" indent="-514350">
              <a:buAutoNum type="arabicPeriod"/>
            </a:pPr>
            <a:r>
              <a:rPr lang="en-US" sz="2200" dirty="0" err="1"/>
              <a:t>Penomoran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memberi</a:t>
            </a:r>
            <a:r>
              <a:rPr lang="en-US" sz="2200" dirty="0"/>
              <a:t> atom </a:t>
            </a:r>
            <a:r>
              <a:rPr lang="en-US" sz="2200" dirty="0" err="1"/>
              <a:t>karbon</a:t>
            </a:r>
            <a:r>
              <a:rPr lang="en-US" sz="2200" dirty="0"/>
              <a:t> yang </a:t>
            </a:r>
            <a:r>
              <a:rPr lang="en-US" sz="2200" dirty="0" err="1"/>
              <a:t>mengandung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–</a:t>
            </a:r>
            <a:r>
              <a:rPr lang="en-US" sz="2200" dirty="0" err="1"/>
              <a:t>oksi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paling </a:t>
            </a:r>
            <a:r>
              <a:rPr lang="en-US" sz="2200" dirty="0" err="1"/>
              <a:t>kecil</a:t>
            </a:r>
            <a:endParaRPr lang="en-US" sz="2200" dirty="0"/>
          </a:p>
          <a:p>
            <a:pPr marL="514350" indent="-514350">
              <a:buAutoNum type="arabicPeriod"/>
            </a:pPr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menyebutkan</a:t>
            </a:r>
            <a:r>
              <a:rPr lang="en-US" sz="2200" dirty="0"/>
              <a:t> </a:t>
            </a:r>
            <a:r>
              <a:rPr lang="en-US" sz="2200" dirty="0" err="1"/>
              <a:t>kedua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–R yang </a:t>
            </a:r>
            <a:r>
              <a:rPr lang="en-US" sz="2200" dirty="0" err="1"/>
              <a:t>terikat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atom </a:t>
            </a:r>
            <a:r>
              <a:rPr lang="en-US" sz="2200" dirty="0" err="1"/>
              <a:t>oksigen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ditambahkan</a:t>
            </a:r>
            <a:r>
              <a:rPr lang="en-US" sz="2200" dirty="0"/>
              <a:t> </a:t>
            </a:r>
            <a:r>
              <a:rPr lang="en-US" sz="2200" dirty="0" err="1"/>
              <a:t>eter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3" y="3273095"/>
            <a:ext cx="8013390" cy="167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8" y="5091808"/>
            <a:ext cx="7052961" cy="13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421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CS ChemDraw Drawing</vt:lpstr>
      <vt:lpstr>PowerPoint Presentation</vt:lpstr>
      <vt:lpstr>Alkohol</vt:lpstr>
      <vt:lpstr>PowerPoint Presentation</vt:lpstr>
      <vt:lpstr>Eter</vt:lpstr>
      <vt:lpstr>Sifat Fisik Alkohol dan Eter</vt:lpstr>
      <vt:lpstr>PowerPoint Presentation</vt:lpstr>
      <vt:lpstr>Sifat fisik dari senyawa alkohol dan eter</vt:lpstr>
      <vt:lpstr>Penamaan senyawa Alkohol dan Eter</vt:lpstr>
      <vt:lpstr>PowerPoint Presentation</vt:lpstr>
      <vt:lpstr>Sintesis Alkohol</vt:lpstr>
      <vt:lpstr>PowerPoint Presentation</vt:lpstr>
      <vt:lpstr>Reaksi-reaksi alkohol</vt:lpstr>
      <vt:lpstr>PowerPoint Presentation</vt:lpstr>
      <vt:lpstr>PowerPoint Presentation</vt:lpstr>
      <vt:lpstr>PowerPoint Presentation</vt:lpstr>
      <vt:lpstr>Sintesis Eter</vt:lpstr>
      <vt:lpstr>PowerPoint Presentation</vt:lpstr>
      <vt:lpstr>Reaksi Eter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 dan Eter</dc:title>
  <dc:creator>Adri Nora</dc:creator>
  <cp:lastModifiedBy>Adri Nora</cp:lastModifiedBy>
  <cp:revision>21</cp:revision>
  <dcterms:created xsi:type="dcterms:W3CDTF">2017-04-05T05:26:46Z</dcterms:created>
  <dcterms:modified xsi:type="dcterms:W3CDTF">2017-07-10T05:32:59Z</dcterms:modified>
</cp:coreProperties>
</file>