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346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36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4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147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997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50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65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443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76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14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215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013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514600" y="3471863"/>
            <a:ext cx="5638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Asam</a:t>
            </a:r>
            <a:r>
              <a:rPr lang="en-US" altLang="en-US" sz="1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Karboksilat</a:t>
            </a:r>
            <a:endParaRPr lang="en-US" altLang="en-US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PERTEMUAN 9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Adri Nora </a:t>
            </a:r>
            <a:r>
              <a:rPr lang="en-US" altLang="en-US" sz="1800" b="1" dirty="0" err="1">
                <a:solidFill>
                  <a:schemeClr val="bg1"/>
                </a:solidFill>
                <a:latin typeface="Arial" panose="020B0604020202020204" pitchFamily="34" charset="0"/>
              </a:rPr>
              <a:t>S.Si</a:t>
            </a: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chemeClr val="bg1"/>
                </a:solidFill>
                <a:latin typeface="Arial" panose="020B0604020202020204" pitchFamily="34" charset="0"/>
              </a:rPr>
              <a:t>M.Si</a:t>
            </a:r>
            <a:endParaRPr lang="en-US" altLang="en-US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err="1">
                <a:solidFill>
                  <a:schemeClr val="bg1"/>
                </a:solidFill>
                <a:latin typeface="Arial" panose="020B0604020202020204" pitchFamily="34" charset="0"/>
              </a:rPr>
              <a:t>Bioteknologi</a:t>
            </a: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/FIKES</a:t>
            </a:r>
          </a:p>
        </p:txBody>
      </p:sp>
    </p:spTree>
    <p:extLst>
      <p:ext uri="{BB962C8B-B14F-4D97-AF65-F5344CB8AC3E}">
        <p14:creationId xmlns:p14="http://schemas.microsoft.com/office/powerpoint/2010/main" val="2524412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274" y="460820"/>
            <a:ext cx="7200900" cy="722022"/>
          </a:xfrm>
        </p:spPr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Ester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274" y="1676668"/>
            <a:ext cx="7857722" cy="1163928"/>
          </a:xfrm>
        </p:spPr>
        <p:txBody>
          <a:bodyPr>
            <a:normAutofit/>
          </a:bodyPr>
          <a:lstStyle/>
          <a:p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Ester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turunan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karboksilat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karboksilat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karbonil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berikatan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–OH,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sementara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ester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karboksilat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berikatan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–OR</a:t>
            </a:r>
          </a:p>
          <a:p>
            <a:pPr marL="0" indent="0">
              <a:buNone/>
            </a:pPr>
            <a:endParaRPr lang="en-US" sz="18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603" y="3106227"/>
            <a:ext cx="1634290" cy="12556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1308" y="3207642"/>
            <a:ext cx="3142346" cy="1052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686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220" y="354620"/>
            <a:ext cx="7200900" cy="62543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Penamaan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Ester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146" y="1610603"/>
            <a:ext cx="7200900" cy="2686050"/>
          </a:xfrm>
        </p:spPr>
        <p:txBody>
          <a:bodyPr>
            <a:normAutofit/>
          </a:bodyPr>
          <a:lstStyle/>
          <a:p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Ester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turunan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karboksilat</a:t>
            </a:r>
            <a:endParaRPr lang="en-US" sz="187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Ester juga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polar</a:t>
            </a:r>
          </a:p>
          <a:p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Penamaan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ester 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mirip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penamaan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hidrokarbon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Penamaan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ester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menambahkan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akhiran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–oat di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belakang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penamaan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molecular structure of methyl ethanoa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80" y="4203513"/>
            <a:ext cx="2168480" cy="1036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olecular structure of methyl propano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302" y="4237688"/>
            <a:ext cx="2482451" cy="100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olecular structure of ethyl propanoa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893" y="4290191"/>
            <a:ext cx="2717683" cy="94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6880" y="5397052"/>
            <a:ext cx="209120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Metil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etanoat</a:t>
            </a: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22924" y="5397052"/>
            <a:ext cx="209120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Metil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propanoat</a:t>
            </a: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35130" y="5397052"/>
            <a:ext cx="209120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Etil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Propanoat</a:t>
            </a: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115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013" y="490040"/>
            <a:ext cx="7790525" cy="826783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Sifat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Fisik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Ester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720" y="2040497"/>
            <a:ext cx="8072678" cy="3393572"/>
          </a:xfrm>
        </p:spPr>
        <p:txBody>
          <a:bodyPr>
            <a:normAutofit/>
          </a:bodyPr>
          <a:lstStyle/>
          <a:p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Ester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bersifat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polar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karboksilat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namun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ester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sepolar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karboksilat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sehinga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ester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larut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air</a:t>
            </a:r>
          </a:p>
          <a:p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Ester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suhu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rendah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berwujud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cair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suhu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berwujud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padat</a:t>
            </a:r>
            <a:endParaRPr lang="en-US" sz="187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Ester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mampu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membentuk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ikatan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hidrogen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sehingga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titik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didihnya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setinggi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titik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didih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karboksilat</a:t>
            </a:r>
            <a:endParaRPr lang="en-US" sz="187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32645" t="42737" r="33106" b="38073"/>
          <a:stretch/>
        </p:blipFill>
        <p:spPr>
          <a:xfrm>
            <a:off x="1664860" y="4726547"/>
            <a:ext cx="4905782" cy="154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114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638" y="576330"/>
            <a:ext cx="7200900" cy="62543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Sintesis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Karboksilat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371" y="1626291"/>
            <a:ext cx="7193077" cy="17296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188" y="3727986"/>
            <a:ext cx="5621628" cy="20912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3088" y="5017325"/>
            <a:ext cx="4567731" cy="148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107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61275" y="589209"/>
            <a:ext cx="7200900" cy="62543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Sintesis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Ester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6838" y="1853282"/>
            <a:ext cx="6464625" cy="11725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2407" y="3123607"/>
            <a:ext cx="6156622" cy="269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715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Kegunaan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Karboksilat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Ester</a:t>
            </a: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karboksilat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industri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baku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sintesis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serat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plastic</a:t>
            </a:r>
          </a:p>
          <a:p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karboksilat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pelarut</a:t>
            </a:r>
            <a:endParaRPr lang="en-US" sz="187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karboksilat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juga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terdapat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makanan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daun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bayam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buah-buahan</a:t>
            </a:r>
            <a:endParaRPr lang="en-US" sz="187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Ester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aroma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makanan</a:t>
            </a:r>
            <a:endParaRPr lang="en-US" sz="187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Ester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terdapat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mentega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margarin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sabun</a:t>
            </a:r>
            <a:endParaRPr lang="en-US" sz="187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205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516" y="573434"/>
            <a:ext cx="7200900" cy="1114425"/>
          </a:xfrm>
        </p:spPr>
        <p:txBody>
          <a:bodyPr/>
          <a:lstStyle/>
          <a:p>
            <a:pPr algn="ctr"/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Karboksilat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59" y="1687859"/>
            <a:ext cx="8094373" cy="2163650"/>
          </a:xfrm>
        </p:spPr>
        <p:txBody>
          <a:bodyPr>
            <a:noAutofit/>
          </a:bodyPr>
          <a:lstStyle/>
          <a:p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karboksilat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organik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karbonil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berikatan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–OH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R</a:t>
            </a:r>
          </a:p>
          <a:p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karboksilat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salah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yang paling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turunan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karboksilat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terdapat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tubuh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lemak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lipid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juga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terkandung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makanan</a:t>
            </a:r>
            <a:endParaRPr lang="en-US" sz="18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upload.wikimedia.org/wikipedia/commons/thumb/b/b5/Carboxylic-acid.svg/150px-Carboxylic-acid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381" y="4035584"/>
            <a:ext cx="1539741" cy="1231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5130" y="4023682"/>
            <a:ext cx="4471742" cy="150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095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445" y="1987746"/>
            <a:ext cx="7478272" cy="375969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2502" y="1026959"/>
            <a:ext cx="8931498" cy="1114425"/>
          </a:xfrm>
        </p:spPr>
        <p:txBody>
          <a:bodyPr>
            <a:normAutofit/>
          </a:bodyPr>
          <a:lstStyle/>
          <a:p>
            <a:pPr algn="ctr"/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Turunan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Karboksilat</a:t>
            </a: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898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064" y="894678"/>
            <a:ext cx="7200900" cy="56747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Penamaan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Karboksilat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266" y="1755551"/>
            <a:ext cx="8205452" cy="3129566"/>
          </a:xfrm>
        </p:spPr>
        <p:txBody>
          <a:bodyPr>
            <a:normAutofit/>
          </a:bodyPr>
          <a:lstStyle/>
          <a:p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penamaan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karboksilat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menambahkan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awal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kata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menambahkan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akhiran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–oat di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akhir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kata</a:t>
            </a:r>
          </a:p>
          <a:p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karboksilat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terletak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akhir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rantai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karbon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sehingga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diperlukan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penamaan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nomor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karboksilat</a:t>
            </a:r>
            <a:endParaRPr lang="en-US" sz="187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Terdapat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karboksilat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nama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umum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dikenal</a:t>
            </a:r>
            <a:endParaRPr lang="en-US" sz="18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s://www2.chemistry.msu.edu/faculty/reusch/virttxtjml/Images2/carbacd1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98" b="52563"/>
          <a:stretch/>
        </p:blipFill>
        <p:spPr bwMode="auto">
          <a:xfrm>
            <a:off x="6589433" y="4459309"/>
            <a:ext cx="2902149" cy="1333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www2.chemistry.msu.edu/faculty/reusch/virttxtjml/Images2/carbacd1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676" r="64469"/>
          <a:stretch/>
        </p:blipFill>
        <p:spPr bwMode="auto">
          <a:xfrm>
            <a:off x="828064" y="4212021"/>
            <a:ext cx="2618294" cy="134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www2.chemistry.msu.edu/faculty/reusch/virttxtjml/Images2/carbacd1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62" t="50676"/>
          <a:stretch/>
        </p:blipFill>
        <p:spPr bwMode="auto">
          <a:xfrm>
            <a:off x="3351971" y="4231339"/>
            <a:ext cx="3149423" cy="134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333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r="26372"/>
          <a:stretch/>
        </p:blipFill>
        <p:spPr>
          <a:xfrm>
            <a:off x="735063" y="2095577"/>
            <a:ext cx="8083747" cy="276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69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Sifat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Fisik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Karboksilat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835" y="2151577"/>
            <a:ext cx="7983292" cy="3106223"/>
          </a:xfrm>
        </p:spPr>
        <p:txBody>
          <a:bodyPr>
            <a:normAutofit/>
          </a:bodyPr>
          <a:lstStyle/>
          <a:p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karboksilat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bersifat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polar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sehingga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larut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air.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dibandingkan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keton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alkohol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karboksilat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yang paling polar.</a:t>
            </a:r>
          </a:p>
          <a:p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karboksilat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bersifat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endParaRPr lang="en-US" sz="187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Semakin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panjang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rantai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karboksilat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semakin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titik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didihnya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dibandingkan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organik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lainnya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karboksilat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titik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didih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dibandingkan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alkohol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keton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4860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427" y="544132"/>
            <a:ext cx="7200900" cy="6350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Keasaman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Karboksilat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5973" y="1895609"/>
            <a:ext cx="7529312" cy="1608249"/>
          </a:xfrm>
        </p:spPr>
        <p:txBody>
          <a:bodyPr>
            <a:normAutofit/>
          </a:bodyPr>
          <a:lstStyle/>
          <a:p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karboksilat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bersifat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mudah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melepaskan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H</a:t>
            </a:r>
            <a:r>
              <a:rPr lang="en-US" sz="1875" baseline="300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–OH</a:t>
            </a:r>
            <a:endParaRPr lang="en-US" sz="1875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Apabila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karboksilat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berikatan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atom yang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bersifat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elektronegatif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keasamannya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semakin</a:t>
            </a:r>
            <a:r>
              <a:rPr lang="en-US" sz="18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latin typeface="Arial" panose="020B0604020202020204" pitchFamily="34" charset="0"/>
                <a:cs typeface="Arial" panose="020B0604020202020204" pitchFamily="34" charset="0"/>
              </a:rPr>
              <a:t>bertambah</a:t>
            </a:r>
            <a:endParaRPr lang="en-US" sz="187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7346" y="3576302"/>
            <a:ext cx="7123733" cy="1849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706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44978"/>
              </p:ext>
            </p:extLst>
          </p:nvPr>
        </p:nvGraphicFramePr>
        <p:xfrm>
          <a:off x="1867437" y="1056068"/>
          <a:ext cx="4739425" cy="418644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226843"/>
                <a:gridCol w="1512582"/>
              </a:tblGrid>
              <a:tr h="52330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Compound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pK</a:t>
                      </a:r>
                      <a:r>
                        <a:rPr lang="en-US" sz="20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5" marB="28575" anchor="ctr"/>
                </a:tc>
              </a:tr>
              <a:tr h="52330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HCO</a:t>
                      </a:r>
                      <a:r>
                        <a:rPr lang="en-US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3.75</a:t>
                      </a:r>
                    </a:p>
                  </a:txBody>
                  <a:tcPr marL="28575" marR="28575" marT="28575" marB="28575" anchor="ctr"/>
                </a:tc>
              </a:tr>
              <a:tr h="52330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lang="en-US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  <a:r>
                        <a:rPr lang="en-US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4.74</a:t>
                      </a:r>
                    </a:p>
                  </a:txBody>
                  <a:tcPr marL="28575" marR="28575" marT="28575" marB="28575" anchor="ctr"/>
                </a:tc>
              </a:tr>
              <a:tr h="52330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FCH</a:t>
                      </a:r>
                      <a:r>
                        <a:rPr lang="en-US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  <a:r>
                        <a:rPr lang="en-US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2.65</a:t>
                      </a:r>
                    </a:p>
                  </a:txBody>
                  <a:tcPr marL="28575" marR="28575" marT="28575" marB="28575" anchor="ctr"/>
                </a:tc>
              </a:tr>
              <a:tr h="52330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ClCH</a:t>
                      </a:r>
                      <a:r>
                        <a:rPr lang="en-US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  <a:r>
                        <a:rPr lang="en-US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2.85</a:t>
                      </a:r>
                    </a:p>
                  </a:txBody>
                  <a:tcPr marL="28575" marR="28575" marT="28575" marB="28575" anchor="ctr"/>
                </a:tc>
              </a:tr>
              <a:tr h="52330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BrCH</a:t>
                      </a:r>
                      <a:r>
                        <a:rPr lang="en-US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  <a:r>
                        <a:rPr lang="en-US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2.90</a:t>
                      </a:r>
                    </a:p>
                  </a:txBody>
                  <a:tcPr marL="28575" marR="28575" marT="28575" marB="28575" anchor="ctr"/>
                </a:tc>
              </a:tr>
              <a:tr h="523305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</a:t>
                      </a:r>
                      <a:r>
                        <a:rPr lang="en-US" sz="20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  <a:r>
                        <a:rPr lang="en-US" sz="20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3.10</a:t>
                      </a:r>
                    </a:p>
                  </a:txBody>
                  <a:tcPr marL="28575" marR="28575" marT="28575" marB="28575" anchor="ctr"/>
                </a:tc>
              </a:tr>
              <a:tr h="523305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</a:t>
                      </a:r>
                      <a:r>
                        <a:rPr lang="en-US" sz="20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CCO</a:t>
                      </a:r>
                      <a:r>
                        <a:rPr lang="en-US" sz="20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0.77</a:t>
                      </a: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8357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721" y="1978610"/>
            <a:ext cx="8601129" cy="2935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438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422</TotalTime>
  <Words>449</Words>
  <Application>Microsoft Office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Asam Karboksilat</vt:lpstr>
      <vt:lpstr>Beberapa Senyawa Turunan Asam Karboksilat</vt:lpstr>
      <vt:lpstr>Penamaan Asam Karboksilat</vt:lpstr>
      <vt:lpstr>PowerPoint Presentation</vt:lpstr>
      <vt:lpstr>Sifat Fisik Asam Karboksilat</vt:lpstr>
      <vt:lpstr>Keasaman Asam Karboksilat</vt:lpstr>
      <vt:lpstr>PowerPoint Presentation</vt:lpstr>
      <vt:lpstr>PowerPoint Presentation</vt:lpstr>
      <vt:lpstr>Ester</vt:lpstr>
      <vt:lpstr>Penamaan Ester</vt:lpstr>
      <vt:lpstr>Sifat Fisik Ester</vt:lpstr>
      <vt:lpstr>Sintesis Asam Karboksilat</vt:lpstr>
      <vt:lpstr>Sintesis Ester</vt:lpstr>
      <vt:lpstr>Kegunaan Senyawa Asam Karboksilat dan Ester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Asam Karboksilat dan ester</dc:title>
  <dc:creator>Adri Nora</dc:creator>
  <cp:lastModifiedBy>Adri Nora</cp:lastModifiedBy>
  <cp:revision>23</cp:revision>
  <dcterms:created xsi:type="dcterms:W3CDTF">2017-05-12T02:36:21Z</dcterms:created>
  <dcterms:modified xsi:type="dcterms:W3CDTF">2017-07-10T07:14:01Z</dcterms:modified>
</cp:coreProperties>
</file>