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6" r:id="rId4"/>
    <p:sldId id="277" r:id="rId5"/>
    <p:sldId id="278" r:id="rId6"/>
    <p:sldId id="279" r:id="rId7"/>
    <p:sldId id="257" r:id="rId8"/>
    <p:sldId id="271" r:id="rId9"/>
    <p:sldId id="272" r:id="rId10"/>
    <p:sldId id="258" r:id="rId11"/>
    <p:sldId id="264" r:id="rId12"/>
    <p:sldId id="270" r:id="rId13"/>
    <p:sldId id="260" r:id="rId14"/>
    <p:sldId id="261" r:id="rId15"/>
    <p:sldId id="265" r:id="rId16"/>
    <p:sldId id="266" r:id="rId17"/>
    <p:sldId id="273" r:id="rId18"/>
    <p:sldId id="274" r:id="rId19"/>
    <p:sldId id="28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636"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AF61A2-CCF4-4034-9160-D879F37124F3}"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77310F13-7E55-4A82-BFFF-42BFDBE95809}">
      <dgm:prSet phldrT="[Text]"/>
      <dgm:spPr>
        <a:solidFill>
          <a:schemeClr val="accent6">
            <a:lumMod val="75000"/>
          </a:schemeClr>
        </a:solidFill>
        <a:ln>
          <a:solidFill>
            <a:srgbClr val="FF0000"/>
          </a:solidFill>
        </a:ln>
      </dgm:spPr>
      <dgm:t>
        <a:bodyPr/>
        <a:lstStyle/>
        <a:p>
          <a:r>
            <a:rPr lang="en-US" dirty="0" err="1" smtClean="0">
              <a:solidFill>
                <a:srgbClr val="00B0F0"/>
              </a:solidFill>
            </a:rPr>
            <a:t>Pigmen</a:t>
          </a:r>
          <a:r>
            <a:rPr lang="en-US" dirty="0" smtClean="0">
              <a:solidFill>
                <a:srgbClr val="00B0F0"/>
              </a:solidFill>
            </a:rPr>
            <a:t> </a:t>
          </a:r>
          <a:r>
            <a:rPr lang="en-US" dirty="0" err="1" smtClean="0">
              <a:solidFill>
                <a:srgbClr val="00B0F0"/>
              </a:solidFill>
            </a:rPr>
            <a:t>empedu</a:t>
          </a:r>
          <a:endParaRPr lang="en-US" dirty="0">
            <a:solidFill>
              <a:srgbClr val="00B0F0"/>
            </a:solidFill>
          </a:endParaRPr>
        </a:p>
      </dgm:t>
    </dgm:pt>
    <dgm:pt modelId="{10711BB8-7827-46FB-BC81-AD8056EBFB68}" type="parTrans" cxnId="{DFB38DC6-41BD-4AD2-AEAB-1FCE25F80033}">
      <dgm:prSet/>
      <dgm:spPr/>
      <dgm:t>
        <a:bodyPr/>
        <a:lstStyle/>
        <a:p>
          <a:endParaRPr lang="en-US"/>
        </a:p>
      </dgm:t>
    </dgm:pt>
    <dgm:pt modelId="{1D01A01E-8381-48AC-8A51-F8A658831E76}" type="sibTrans" cxnId="{DFB38DC6-41BD-4AD2-AEAB-1FCE25F80033}">
      <dgm:prSet/>
      <dgm:spPr/>
      <dgm:t>
        <a:bodyPr/>
        <a:lstStyle/>
        <a:p>
          <a:endParaRPr lang="en-US"/>
        </a:p>
      </dgm:t>
    </dgm:pt>
    <dgm:pt modelId="{C32F14BD-73B4-467A-94D8-BAC072B91645}">
      <dgm:prSet phldrT="[Text]"/>
      <dgm:spPr/>
      <dgm:t>
        <a:bodyPr/>
        <a:lstStyle/>
        <a:p>
          <a:r>
            <a:rPr lang="en-US" dirty="0" err="1" smtClean="0">
              <a:solidFill>
                <a:srgbClr val="CC00CC"/>
              </a:solidFill>
            </a:rPr>
            <a:t>Biliverdin</a:t>
          </a:r>
          <a:r>
            <a:rPr lang="en-US" dirty="0" smtClean="0">
              <a:solidFill>
                <a:srgbClr val="CC00CC"/>
              </a:solidFill>
            </a:rPr>
            <a:t> (</a:t>
          </a:r>
          <a:r>
            <a:rPr lang="en-US" dirty="0" err="1" smtClean="0">
              <a:solidFill>
                <a:srgbClr val="CC00CC"/>
              </a:solidFill>
            </a:rPr>
            <a:t>hijau</a:t>
          </a:r>
          <a:r>
            <a:rPr lang="en-US" dirty="0" smtClean="0">
              <a:solidFill>
                <a:srgbClr val="CC00CC"/>
              </a:solidFill>
            </a:rPr>
            <a:t>)</a:t>
          </a:r>
          <a:endParaRPr lang="en-US" dirty="0">
            <a:solidFill>
              <a:srgbClr val="CC00CC"/>
            </a:solidFill>
          </a:endParaRPr>
        </a:p>
      </dgm:t>
    </dgm:pt>
    <dgm:pt modelId="{1C614A8E-7FCD-4C80-9902-BF3B23C2B305}" type="parTrans" cxnId="{3CA88ED3-9D8D-4EFE-8B5D-D0CE93763991}">
      <dgm:prSet/>
      <dgm:spPr/>
      <dgm:t>
        <a:bodyPr/>
        <a:lstStyle/>
        <a:p>
          <a:endParaRPr lang="en-US"/>
        </a:p>
      </dgm:t>
    </dgm:pt>
    <dgm:pt modelId="{322ACF8D-8E8E-416B-A4D5-2FBEBE2B1CE2}" type="sibTrans" cxnId="{3CA88ED3-9D8D-4EFE-8B5D-D0CE93763991}">
      <dgm:prSet/>
      <dgm:spPr/>
      <dgm:t>
        <a:bodyPr/>
        <a:lstStyle/>
        <a:p>
          <a:endParaRPr lang="en-US"/>
        </a:p>
      </dgm:t>
    </dgm:pt>
    <dgm:pt modelId="{617CA0B8-6921-4138-9D69-20CC92189D12}">
      <dgm:prSet phldrT="[Text]"/>
      <dgm:spPr/>
      <dgm:t>
        <a:bodyPr/>
        <a:lstStyle/>
        <a:p>
          <a:r>
            <a:rPr lang="en-US" dirty="0" err="1" smtClean="0">
              <a:solidFill>
                <a:srgbClr val="CC00CC"/>
              </a:solidFill>
            </a:rPr>
            <a:t>Bilirubin</a:t>
          </a:r>
          <a:r>
            <a:rPr lang="en-US" dirty="0" smtClean="0">
              <a:solidFill>
                <a:srgbClr val="CC00CC"/>
              </a:solidFill>
            </a:rPr>
            <a:t> (</a:t>
          </a:r>
          <a:r>
            <a:rPr lang="en-US" dirty="0" err="1" smtClean="0">
              <a:solidFill>
                <a:srgbClr val="CC00CC"/>
              </a:solidFill>
            </a:rPr>
            <a:t>kuning</a:t>
          </a:r>
          <a:r>
            <a:rPr lang="en-US" dirty="0" smtClean="0">
              <a:solidFill>
                <a:srgbClr val="CC00CC"/>
              </a:solidFill>
            </a:rPr>
            <a:t>)</a:t>
          </a:r>
          <a:endParaRPr lang="en-US" dirty="0">
            <a:solidFill>
              <a:srgbClr val="CC00CC"/>
            </a:solidFill>
          </a:endParaRPr>
        </a:p>
      </dgm:t>
    </dgm:pt>
    <dgm:pt modelId="{C1E8C0E2-4943-4408-82E8-E85E86C2F594}" type="parTrans" cxnId="{29DE1AF6-EED9-46C2-AF52-C68F82D8756D}">
      <dgm:prSet/>
      <dgm:spPr/>
      <dgm:t>
        <a:bodyPr/>
        <a:lstStyle/>
        <a:p>
          <a:endParaRPr lang="en-US"/>
        </a:p>
      </dgm:t>
    </dgm:pt>
    <dgm:pt modelId="{8CDCDDD0-DB0B-4FF9-9F45-B8B57529DE29}" type="sibTrans" cxnId="{29DE1AF6-EED9-46C2-AF52-C68F82D8756D}">
      <dgm:prSet/>
      <dgm:spPr/>
      <dgm:t>
        <a:bodyPr/>
        <a:lstStyle/>
        <a:p>
          <a:endParaRPr lang="en-US"/>
        </a:p>
      </dgm:t>
    </dgm:pt>
    <dgm:pt modelId="{D0E4BCB2-8FAA-4A08-B1A6-987AE76EDAA2}" type="pres">
      <dgm:prSet presAssocID="{96AF61A2-CCF4-4034-9160-D879F37124F3}" presName="Name0" presStyleCnt="0">
        <dgm:presLayoutVars>
          <dgm:dir/>
          <dgm:animLvl val="lvl"/>
          <dgm:resizeHandles/>
        </dgm:presLayoutVars>
      </dgm:prSet>
      <dgm:spPr/>
      <dgm:t>
        <a:bodyPr/>
        <a:lstStyle/>
        <a:p>
          <a:endParaRPr lang="en-US"/>
        </a:p>
      </dgm:t>
    </dgm:pt>
    <dgm:pt modelId="{27A7E964-3EE5-451B-BA8C-63A9B04AA993}" type="pres">
      <dgm:prSet presAssocID="{77310F13-7E55-4A82-BFFF-42BFDBE95809}" presName="linNode" presStyleCnt="0"/>
      <dgm:spPr/>
    </dgm:pt>
    <dgm:pt modelId="{F5D20345-B37D-4684-9948-0893B95C99BC}" type="pres">
      <dgm:prSet presAssocID="{77310F13-7E55-4A82-BFFF-42BFDBE95809}" presName="parentShp" presStyleLbl="node1" presStyleIdx="0" presStyleCnt="1" custScaleX="65438" custScaleY="44964" custLinFactNeighborX="-8333" custLinFactNeighborY="34375">
        <dgm:presLayoutVars>
          <dgm:bulletEnabled val="1"/>
        </dgm:presLayoutVars>
      </dgm:prSet>
      <dgm:spPr/>
      <dgm:t>
        <a:bodyPr/>
        <a:lstStyle/>
        <a:p>
          <a:endParaRPr lang="en-US"/>
        </a:p>
      </dgm:t>
    </dgm:pt>
    <dgm:pt modelId="{8FAB9BDB-D51A-4B80-9360-2486D1B8AA2F}" type="pres">
      <dgm:prSet presAssocID="{77310F13-7E55-4A82-BFFF-42BFDBE95809}" presName="childShp" presStyleLbl="bgAccFollowNode1" presStyleIdx="0" presStyleCnt="1" custScaleX="83822" custScaleY="41214" custLinFactNeighborX="-9374" custLinFactNeighborY="36250">
        <dgm:presLayoutVars>
          <dgm:bulletEnabled val="1"/>
        </dgm:presLayoutVars>
      </dgm:prSet>
      <dgm:spPr/>
      <dgm:t>
        <a:bodyPr/>
        <a:lstStyle/>
        <a:p>
          <a:endParaRPr lang="en-US"/>
        </a:p>
      </dgm:t>
    </dgm:pt>
  </dgm:ptLst>
  <dgm:cxnLst>
    <dgm:cxn modelId="{424BBB5D-762E-4EE2-8175-36ADFB97A57B}" type="presOf" srcId="{77310F13-7E55-4A82-BFFF-42BFDBE95809}" destId="{F5D20345-B37D-4684-9948-0893B95C99BC}" srcOrd="0" destOrd="0" presId="urn:microsoft.com/office/officeart/2005/8/layout/vList6"/>
    <dgm:cxn modelId="{29DE1AF6-EED9-46C2-AF52-C68F82D8756D}" srcId="{77310F13-7E55-4A82-BFFF-42BFDBE95809}" destId="{617CA0B8-6921-4138-9D69-20CC92189D12}" srcOrd="1" destOrd="0" parTransId="{C1E8C0E2-4943-4408-82E8-E85E86C2F594}" sibTransId="{8CDCDDD0-DB0B-4FF9-9F45-B8B57529DE29}"/>
    <dgm:cxn modelId="{1A8C0B5D-D3DD-4A3D-B569-4F22A933B491}" type="presOf" srcId="{C32F14BD-73B4-467A-94D8-BAC072B91645}" destId="{8FAB9BDB-D51A-4B80-9360-2486D1B8AA2F}" srcOrd="0" destOrd="0" presId="urn:microsoft.com/office/officeart/2005/8/layout/vList6"/>
    <dgm:cxn modelId="{0CDA38AB-187D-429E-BFC6-3A6050218860}" type="presOf" srcId="{96AF61A2-CCF4-4034-9160-D879F37124F3}" destId="{D0E4BCB2-8FAA-4A08-B1A6-987AE76EDAA2}" srcOrd="0" destOrd="0" presId="urn:microsoft.com/office/officeart/2005/8/layout/vList6"/>
    <dgm:cxn modelId="{2CC6E378-3995-4DF2-81A8-4D6E509CF56A}" type="presOf" srcId="{617CA0B8-6921-4138-9D69-20CC92189D12}" destId="{8FAB9BDB-D51A-4B80-9360-2486D1B8AA2F}" srcOrd="0" destOrd="1" presId="urn:microsoft.com/office/officeart/2005/8/layout/vList6"/>
    <dgm:cxn modelId="{DFB38DC6-41BD-4AD2-AEAB-1FCE25F80033}" srcId="{96AF61A2-CCF4-4034-9160-D879F37124F3}" destId="{77310F13-7E55-4A82-BFFF-42BFDBE95809}" srcOrd="0" destOrd="0" parTransId="{10711BB8-7827-46FB-BC81-AD8056EBFB68}" sibTransId="{1D01A01E-8381-48AC-8A51-F8A658831E76}"/>
    <dgm:cxn modelId="{3CA88ED3-9D8D-4EFE-8B5D-D0CE93763991}" srcId="{77310F13-7E55-4A82-BFFF-42BFDBE95809}" destId="{C32F14BD-73B4-467A-94D8-BAC072B91645}" srcOrd="0" destOrd="0" parTransId="{1C614A8E-7FCD-4C80-9902-BF3B23C2B305}" sibTransId="{322ACF8D-8E8E-416B-A4D5-2FBEBE2B1CE2}"/>
    <dgm:cxn modelId="{80F17C57-3B0B-41FF-880C-C9AD9ABD1F24}" type="presParOf" srcId="{D0E4BCB2-8FAA-4A08-B1A6-987AE76EDAA2}" destId="{27A7E964-3EE5-451B-BA8C-63A9B04AA993}" srcOrd="0" destOrd="0" presId="urn:microsoft.com/office/officeart/2005/8/layout/vList6"/>
    <dgm:cxn modelId="{21941EA9-7013-4099-8F22-DF13EA6F9F17}" type="presParOf" srcId="{27A7E964-3EE5-451B-BA8C-63A9B04AA993}" destId="{F5D20345-B37D-4684-9948-0893B95C99BC}" srcOrd="0" destOrd="0" presId="urn:microsoft.com/office/officeart/2005/8/layout/vList6"/>
    <dgm:cxn modelId="{145B3EF2-90D1-4A87-A84E-F7AF07463281}" type="presParOf" srcId="{27A7E964-3EE5-451B-BA8C-63A9B04AA993}" destId="{8FAB9BDB-D51A-4B80-9360-2486D1B8AA2F}"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AB9BDB-D51A-4B80-9360-2486D1B8AA2F}">
      <dsp:nvSpPr>
        <dsp:cNvPr id="0" name=""/>
        <dsp:cNvSpPr/>
      </dsp:nvSpPr>
      <dsp:spPr>
        <a:xfrm>
          <a:off x="2214576" y="2613037"/>
          <a:ext cx="3257490" cy="1831962"/>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228600" lvl="1" indent="-228600" algn="l" defTabSz="1200150">
            <a:lnSpc>
              <a:spcPct val="90000"/>
            </a:lnSpc>
            <a:spcBef>
              <a:spcPct val="0"/>
            </a:spcBef>
            <a:spcAft>
              <a:spcPct val="15000"/>
            </a:spcAft>
            <a:buChar char="••"/>
          </a:pPr>
          <a:r>
            <a:rPr lang="en-US" sz="2700" kern="1200" dirty="0" err="1" smtClean="0">
              <a:solidFill>
                <a:srgbClr val="CC00CC"/>
              </a:solidFill>
            </a:rPr>
            <a:t>Biliverdin</a:t>
          </a:r>
          <a:r>
            <a:rPr lang="en-US" sz="2700" kern="1200" dirty="0" smtClean="0">
              <a:solidFill>
                <a:srgbClr val="CC00CC"/>
              </a:solidFill>
            </a:rPr>
            <a:t> (</a:t>
          </a:r>
          <a:r>
            <a:rPr lang="en-US" sz="2700" kern="1200" dirty="0" err="1" smtClean="0">
              <a:solidFill>
                <a:srgbClr val="CC00CC"/>
              </a:solidFill>
            </a:rPr>
            <a:t>hijau</a:t>
          </a:r>
          <a:r>
            <a:rPr lang="en-US" sz="2700" kern="1200" dirty="0" smtClean="0">
              <a:solidFill>
                <a:srgbClr val="CC00CC"/>
              </a:solidFill>
            </a:rPr>
            <a:t>)</a:t>
          </a:r>
          <a:endParaRPr lang="en-US" sz="2700" kern="1200" dirty="0">
            <a:solidFill>
              <a:srgbClr val="CC00CC"/>
            </a:solidFill>
          </a:endParaRPr>
        </a:p>
        <a:p>
          <a:pPr marL="228600" lvl="1" indent="-228600" algn="l" defTabSz="1200150">
            <a:lnSpc>
              <a:spcPct val="90000"/>
            </a:lnSpc>
            <a:spcBef>
              <a:spcPct val="0"/>
            </a:spcBef>
            <a:spcAft>
              <a:spcPct val="15000"/>
            </a:spcAft>
            <a:buChar char="••"/>
          </a:pPr>
          <a:r>
            <a:rPr lang="en-US" sz="2700" kern="1200" dirty="0" err="1" smtClean="0">
              <a:solidFill>
                <a:srgbClr val="CC00CC"/>
              </a:solidFill>
            </a:rPr>
            <a:t>Bilirubin</a:t>
          </a:r>
          <a:r>
            <a:rPr lang="en-US" sz="2700" kern="1200" dirty="0" smtClean="0">
              <a:solidFill>
                <a:srgbClr val="CC00CC"/>
              </a:solidFill>
            </a:rPr>
            <a:t> (</a:t>
          </a:r>
          <a:r>
            <a:rPr lang="en-US" sz="2700" kern="1200" dirty="0" err="1" smtClean="0">
              <a:solidFill>
                <a:srgbClr val="CC00CC"/>
              </a:solidFill>
            </a:rPr>
            <a:t>kuning</a:t>
          </a:r>
          <a:r>
            <a:rPr lang="en-US" sz="2700" kern="1200" dirty="0" smtClean="0">
              <a:solidFill>
                <a:srgbClr val="CC00CC"/>
              </a:solidFill>
            </a:rPr>
            <a:t>)</a:t>
          </a:r>
          <a:endParaRPr lang="en-US" sz="2700" kern="1200" dirty="0">
            <a:solidFill>
              <a:srgbClr val="CC00CC"/>
            </a:solidFill>
          </a:endParaRPr>
        </a:p>
      </dsp:txBody>
      <dsp:txXfrm>
        <a:off x="2214576" y="2842032"/>
        <a:ext cx="2570504" cy="1373972"/>
      </dsp:txXfrm>
    </dsp:sp>
    <dsp:sp modelId="{F5D20345-B37D-4684-9948-0893B95C99BC}">
      <dsp:nvSpPr>
        <dsp:cNvPr id="0" name=""/>
        <dsp:cNvSpPr/>
      </dsp:nvSpPr>
      <dsp:spPr>
        <a:xfrm>
          <a:off x="438233" y="2446350"/>
          <a:ext cx="1695367" cy="1998649"/>
        </a:xfrm>
        <a:prstGeom prst="roundRect">
          <a:avLst/>
        </a:prstGeom>
        <a:solidFill>
          <a:schemeClr val="accent6">
            <a:lumMod val="75000"/>
          </a:schemeClr>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err="1" smtClean="0">
              <a:solidFill>
                <a:srgbClr val="00B0F0"/>
              </a:solidFill>
            </a:rPr>
            <a:t>Pigmen</a:t>
          </a:r>
          <a:r>
            <a:rPr lang="en-US" sz="3000" kern="1200" dirty="0" smtClean="0">
              <a:solidFill>
                <a:srgbClr val="00B0F0"/>
              </a:solidFill>
            </a:rPr>
            <a:t> </a:t>
          </a:r>
          <a:r>
            <a:rPr lang="en-US" sz="3000" kern="1200" dirty="0" err="1" smtClean="0">
              <a:solidFill>
                <a:srgbClr val="00B0F0"/>
              </a:solidFill>
            </a:rPr>
            <a:t>empedu</a:t>
          </a:r>
          <a:endParaRPr lang="en-US" sz="3000" kern="1200" dirty="0">
            <a:solidFill>
              <a:srgbClr val="00B0F0"/>
            </a:solidFill>
          </a:endParaRPr>
        </a:p>
      </dsp:txBody>
      <dsp:txXfrm>
        <a:off x="520994" y="2529111"/>
        <a:ext cx="1529845" cy="183312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ECC9C1-FCC2-4284-8D4E-CA317575ACA3}"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7AAD8-1AB7-4A40-BF1C-D129C0F524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ECC9C1-FCC2-4284-8D4E-CA317575ACA3}"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7AAD8-1AB7-4A40-BF1C-D129C0F524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ECC9C1-FCC2-4284-8D4E-CA317575ACA3}"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7AAD8-1AB7-4A40-BF1C-D129C0F524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ECC9C1-FCC2-4284-8D4E-CA317575ACA3}"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7AAD8-1AB7-4A40-BF1C-D129C0F524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ECC9C1-FCC2-4284-8D4E-CA317575ACA3}"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7AAD8-1AB7-4A40-BF1C-D129C0F524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ECC9C1-FCC2-4284-8D4E-CA317575ACA3}" type="datetimeFigureOut">
              <a:rPr lang="en-US" smtClean="0"/>
              <a:pPr/>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7AAD8-1AB7-4A40-BF1C-D129C0F524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ECC9C1-FCC2-4284-8D4E-CA317575ACA3}" type="datetimeFigureOut">
              <a:rPr lang="en-US" smtClean="0"/>
              <a:pPr/>
              <a:t>2/24/2015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77AAD8-1AB7-4A40-BF1C-D129C0F524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ECC9C1-FCC2-4284-8D4E-CA317575ACA3}" type="datetimeFigureOut">
              <a:rPr lang="en-US" smtClean="0"/>
              <a:pPr/>
              <a:t>2/24/2015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77AAD8-1AB7-4A40-BF1C-D129C0F524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ECC9C1-FCC2-4284-8D4E-CA317575ACA3}" type="datetimeFigureOut">
              <a:rPr lang="en-US" smtClean="0"/>
              <a:pPr/>
              <a:t>2/24/2015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77AAD8-1AB7-4A40-BF1C-D129C0F524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ECC9C1-FCC2-4284-8D4E-CA317575ACA3}" type="datetimeFigureOut">
              <a:rPr lang="en-US" smtClean="0"/>
              <a:pPr/>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7AAD8-1AB7-4A40-BF1C-D129C0F524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ECC9C1-FCC2-4284-8D4E-CA317575ACA3}" type="datetimeFigureOut">
              <a:rPr lang="en-US" smtClean="0"/>
              <a:pPr/>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7AAD8-1AB7-4A40-BF1C-D129C0F524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ECC9C1-FCC2-4284-8D4E-CA317575ACA3}" type="datetimeFigureOut">
              <a:rPr lang="en-US" smtClean="0"/>
              <a:pPr/>
              <a:t>2/24/2015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77AAD8-1AB7-4A40-BF1C-D129C0F524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jevuska.com/topic/kandung+empedu.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371600" y="0"/>
            <a:ext cx="7772400" cy="1470025"/>
          </a:xfrm>
        </p:spPr>
        <p:txBody>
          <a:bodyPr/>
          <a:lstStyle/>
          <a:p>
            <a:r>
              <a:rPr lang="en-US" dirty="0" smtClean="0"/>
              <a:t>FUNGSI DAN SEKRESI EMPEDU</a:t>
            </a:r>
            <a:endParaRPr lang="en-US" dirty="0"/>
          </a:p>
        </p:txBody>
      </p:sp>
      <p:pic>
        <p:nvPicPr>
          <p:cNvPr id="4" name="Picture 3" descr="kantung empedu, hati, lambung, pangkreas.jpg"/>
          <p:cNvPicPr>
            <a:picLocks noChangeAspect="1"/>
          </p:cNvPicPr>
          <p:nvPr/>
        </p:nvPicPr>
        <p:blipFill>
          <a:blip r:embed="rId3"/>
          <a:stretch>
            <a:fillRect/>
          </a:stretch>
        </p:blipFill>
        <p:spPr>
          <a:xfrm>
            <a:off x="1676400" y="1600200"/>
            <a:ext cx="5562600" cy="5257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pPr algn="l"/>
            <a:r>
              <a:rPr lang="en-US" sz="2800" dirty="0"/>
              <a:t/>
            </a:r>
            <a:br>
              <a:rPr lang="en-US" sz="2800" dirty="0"/>
            </a:br>
            <a:r>
              <a:rPr lang="en-US" sz="3600" dirty="0" err="1" smtClean="0"/>
              <a:t>Salah</a:t>
            </a:r>
            <a:r>
              <a:rPr lang="en-US" sz="3600" dirty="0" smtClean="0"/>
              <a:t> </a:t>
            </a:r>
            <a:r>
              <a:rPr lang="en-US" sz="3600" dirty="0" err="1"/>
              <a:t>satu</a:t>
            </a:r>
            <a:r>
              <a:rPr lang="en-US" sz="3600" dirty="0"/>
              <a:t> </a:t>
            </a:r>
            <a:r>
              <a:rPr lang="en-US" sz="3600" dirty="0" err="1"/>
              <a:t>fungsi</a:t>
            </a:r>
            <a:r>
              <a:rPr lang="en-US" sz="3600" dirty="0"/>
              <a:t> </a:t>
            </a:r>
            <a:r>
              <a:rPr lang="en-US" sz="3600" dirty="0" err="1"/>
              <a:t>hati</a:t>
            </a:r>
            <a:r>
              <a:rPr lang="en-US" sz="3600" dirty="0"/>
              <a:t> </a:t>
            </a:r>
            <a:r>
              <a:rPr lang="en-US" sz="3600" dirty="0" err="1"/>
              <a:t>adalah</a:t>
            </a:r>
            <a:r>
              <a:rPr lang="en-US" sz="3600" dirty="0"/>
              <a:t> </a:t>
            </a:r>
            <a:r>
              <a:rPr lang="en-US" sz="3600" dirty="0" err="1"/>
              <a:t>untuk</a:t>
            </a:r>
            <a:r>
              <a:rPr lang="en-US" sz="3600" dirty="0"/>
              <a:t> </a:t>
            </a:r>
            <a:r>
              <a:rPr lang="en-US" sz="3600" dirty="0" err="1"/>
              <a:t>mengeluarkan</a:t>
            </a:r>
            <a:r>
              <a:rPr lang="en-US" sz="3600" dirty="0"/>
              <a:t> </a:t>
            </a:r>
            <a:r>
              <a:rPr lang="en-US" sz="3600" dirty="0" err="1"/>
              <a:t>empedu</a:t>
            </a:r>
            <a:r>
              <a:rPr lang="en-US" sz="3600" dirty="0"/>
              <a:t>, </a:t>
            </a:r>
            <a:r>
              <a:rPr lang="en-US" sz="3600" dirty="0" err="1"/>
              <a:t>normalnya</a:t>
            </a:r>
            <a:r>
              <a:rPr lang="en-US" sz="3600" dirty="0"/>
              <a:t> </a:t>
            </a:r>
            <a:r>
              <a:rPr lang="en-US" sz="3600" dirty="0" err="1"/>
              <a:t>empedu</a:t>
            </a:r>
            <a:r>
              <a:rPr lang="en-US" sz="3600" dirty="0"/>
              <a:t> </a:t>
            </a:r>
            <a:r>
              <a:rPr lang="en-US" sz="3600" dirty="0" err="1"/>
              <a:t>dihasilkan</a:t>
            </a:r>
            <a:r>
              <a:rPr lang="en-US" sz="3600" dirty="0"/>
              <a:t> </a:t>
            </a:r>
            <a:r>
              <a:rPr lang="en-US" sz="3600" dirty="0" err="1"/>
              <a:t>antara</a:t>
            </a:r>
            <a:r>
              <a:rPr lang="en-US" sz="3600" dirty="0"/>
              <a:t> 600-1200 ml/</a:t>
            </a:r>
            <a:r>
              <a:rPr lang="en-US" sz="3600" dirty="0" err="1"/>
              <a:t>hari</a:t>
            </a:r>
            <a:r>
              <a:rPr lang="en-US" sz="3600" dirty="0" smtClean="0"/>
              <a:t>.</a:t>
            </a:r>
            <a:br>
              <a:rPr lang="en-US" sz="3600" dirty="0" smtClean="0"/>
            </a:br>
            <a:r>
              <a:rPr lang="en-US" sz="3600" dirty="0" smtClean="0"/>
              <a:t/>
            </a:r>
            <a:br>
              <a:rPr lang="en-US" sz="3600" dirty="0" smtClean="0"/>
            </a:br>
            <a:r>
              <a:rPr lang="en-US" sz="3600" dirty="0" err="1" smtClean="0"/>
              <a:t>Kandung</a:t>
            </a:r>
            <a:r>
              <a:rPr lang="en-US" sz="3600" dirty="0" smtClean="0"/>
              <a:t> </a:t>
            </a:r>
            <a:r>
              <a:rPr lang="en-US" sz="3600" dirty="0" err="1"/>
              <a:t>empedu</a:t>
            </a:r>
            <a:r>
              <a:rPr lang="en-US" sz="3600" dirty="0"/>
              <a:t> </a:t>
            </a:r>
            <a:r>
              <a:rPr lang="en-US" sz="3600" dirty="0" err="1"/>
              <a:t>mampu</a:t>
            </a:r>
            <a:r>
              <a:rPr lang="en-US" sz="3600" dirty="0"/>
              <a:t> </a:t>
            </a:r>
            <a:r>
              <a:rPr lang="en-US" sz="3600" dirty="0" err="1"/>
              <a:t>menyimpan</a:t>
            </a:r>
            <a:r>
              <a:rPr lang="en-US" sz="3600" dirty="0"/>
              <a:t> </a:t>
            </a:r>
            <a:r>
              <a:rPr lang="en-US" sz="3600" dirty="0" err="1"/>
              <a:t>sekitar</a:t>
            </a:r>
            <a:r>
              <a:rPr lang="en-US" sz="3600" dirty="0"/>
              <a:t> 45 ml </a:t>
            </a:r>
            <a:r>
              <a:rPr lang="en-US" sz="3600" dirty="0" err="1"/>
              <a:t>empedu</a:t>
            </a:r>
            <a:r>
              <a:rPr lang="en-US" sz="3600" dirty="0"/>
              <a:t>. </a:t>
            </a:r>
            <a:r>
              <a:rPr lang="en-US" sz="3600" dirty="0" err="1"/>
              <a:t>Diluar</a:t>
            </a:r>
            <a:r>
              <a:rPr lang="en-US" sz="3600" dirty="0"/>
              <a:t> </a:t>
            </a:r>
            <a:r>
              <a:rPr lang="en-US" sz="3600" dirty="0" err="1"/>
              <a:t>waktu</a:t>
            </a:r>
            <a:r>
              <a:rPr lang="en-US" sz="3600" dirty="0"/>
              <a:t> </a:t>
            </a:r>
            <a:r>
              <a:rPr lang="en-US" sz="3600" dirty="0" err="1"/>
              <a:t>makan</a:t>
            </a:r>
            <a:r>
              <a:rPr lang="en-US" sz="3600" dirty="0"/>
              <a:t>, </a:t>
            </a:r>
            <a:r>
              <a:rPr lang="en-US" sz="3600" dirty="0" err="1"/>
              <a:t>empedu</a:t>
            </a:r>
            <a:r>
              <a:rPr lang="en-US" sz="3600" dirty="0"/>
              <a:t> </a:t>
            </a:r>
            <a:r>
              <a:rPr lang="en-US" sz="3600" dirty="0" err="1"/>
              <a:t>disimpan</a:t>
            </a:r>
            <a:r>
              <a:rPr lang="en-US" sz="3600" dirty="0"/>
              <a:t> </a:t>
            </a:r>
            <a:r>
              <a:rPr lang="en-US" sz="3600" dirty="0" err="1"/>
              <a:t>untuk</a:t>
            </a:r>
            <a:r>
              <a:rPr lang="en-US" sz="3600" dirty="0"/>
              <a:t> </a:t>
            </a:r>
            <a:r>
              <a:rPr lang="en-US" sz="3600" dirty="0" err="1"/>
              <a:t>sementara</a:t>
            </a:r>
            <a:r>
              <a:rPr lang="en-US" sz="3600" dirty="0"/>
              <a:t> </a:t>
            </a:r>
            <a:r>
              <a:rPr lang="en-US" sz="3600" dirty="0" err="1"/>
              <a:t>di</a:t>
            </a:r>
            <a:r>
              <a:rPr lang="en-US" sz="3600" dirty="0"/>
              <a:t> </a:t>
            </a:r>
            <a:r>
              <a:rPr lang="en-US" sz="3600" dirty="0" err="1"/>
              <a:t>dalam</a:t>
            </a:r>
            <a:r>
              <a:rPr lang="en-US" sz="3600" dirty="0"/>
              <a:t> </a:t>
            </a:r>
            <a:r>
              <a:rPr lang="en-US" sz="3600" dirty="0" err="1"/>
              <a:t>kandung</a:t>
            </a:r>
            <a:r>
              <a:rPr lang="en-US" sz="3600" dirty="0"/>
              <a:t> </a:t>
            </a:r>
            <a:r>
              <a:rPr lang="en-US" sz="3600" dirty="0" err="1"/>
              <a:t>empedu</a:t>
            </a:r>
            <a:r>
              <a:rPr lang="en-US" sz="3600" dirty="0"/>
              <a:t>, </a:t>
            </a:r>
            <a:r>
              <a:rPr lang="en-US" sz="3600" dirty="0" err="1"/>
              <a:t>dan</a:t>
            </a:r>
            <a:r>
              <a:rPr lang="en-US" sz="3600" dirty="0"/>
              <a:t> </a:t>
            </a:r>
            <a:r>
              <a:rPr lang="en-US" sz="3600" dirty="0" err="1"/>
              <a:t>mengalami</a:t>
            </a:r>
            <a:r>
              <a:rPr lang="en-US" sz="3600" dirty="0"/>
              <a:t> </a:t>
            </a:r>
            <a:r>
              <a:rPr lang="en-US" sz="3600" dirty="0" err="1"/>
              <a:t>pemekatan</a:t>
            </a:r>
            <a:r>
              <a:rPr lang="en-US" sz="3600" dirty="0"/>
              <a:t> </a:t>
            </a:r>
            <a:r>
              <a:rPr lang="en-US" sz="3600" dirty="0" err="1"/>
              <a:t>sekitar</a:t>
            </a:r>
            <a:r>
              <a:rPr lang="en-US" sz="3600" dirty="0"/>
              <a:t> 50 %. </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endParaRPr lang="en-US" dirty="0"/>
          </a:p>
        </p:txBody>
      </p:sp>
      <p:pic>
        <p:nvPicPr>
          <p:cNvPr id="4" name="Picture 3" descr="images (15).jpg"/>
          <p:cNvPicPr>
            <a:picLocks noChangeAspect="1"/>
          </p:cNvPicPr>
          <p:nvPr/>
        </p:nvPicPr>
        <p:blipFill>
          <a:blip r:embed="rId3"/>
          <a:stretch>
            <a:fillRect/>
          </a:stretch>
        </p:blipFill>
        <p:spPr>
          <a:xfrm>
            <a:off x="990600" y="685800"/>
            <a:ext cx="7086600" cy="5334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447800"/>
            <a:ext cx="8229600" cy="4678363"/>
          </a:xfrm>
        </p:spPr>
        <p:txBody>
          <a:bodyPr>
            <a:normAutofit/>
          </a:bodyPr>
          <a:lstStyle/>
          <a:p>
            <a:r>
              <a:rPr lang="en-US" dirty="0" err="1" smtClean="0"/>
              <a:t>Fungsi</a:t>
            </a:r>
            <a:r>
              <a:rPr lang="en-US" dirty="0" smtClean="0"/>
              <a:t> </a:t>
            </a:r>
            <a:r>
              <a:rPr lang="en-US" dirty="0" err="1" smtClean="0"/>
              <a:t>empedu</a:t>
            </a:r>
            <a:r>
              <a:rPr lang="en-US" dirty="0" smtClean="0"/>
              <a:t> </a:t>
            </a:r>
            <a:r>
              <a:rPr lang="en-US" dirty="0" err="1" smtClean="0"/>
              <a:t>adalah</a:t>
            </a:r>
            <a:r>
              <a:rPr lang="en-US" dirty="0" smtClean="0"/>
              <a:t> </a:t>
            </a:r>
            <a:r>
              <a:rPr lang="en-US" dirty="0" err="1" smtClean="0"/>
              <a:t>untuk</a:t>
            </a:r>
            <a:r>
              <a:rPr lang="en-US" dirty="0" smtClean="0"/>
              <a:t> </a:t>
            </a:r>
            <a:r>
              <a:rPr lang="en-US" dirty="0" err="1" smtClean="0"/>
              <a:t>membuang</a:t>
            </a:r>
            <a:r>
              <a:rPr lang="en-US" dirty="0" smtClean="0"/>
              <a:t> </a:t>
            </a:r>
            <a:r>
              <a:rPr lang="en-US" dirty="0" err="1" smtClean="0"/>
              <a:t>limbah</a:t>
            </a:r>
            <a:r>
              <a:rPr lang="en-US" dirty="0" smtClean="0"/>
              <a:t> </a:t>
            </a:r>
            <a:r>
              <a:rPr lang="en-US" dirty="0" err="1" smtClean="0"/>
              <a:t>tubuh</a:t>
            </a:r>
            <a:r>
              <a:rPr lang="en-US" dirty="0" smtClean="0"/>
              <a:t> </a:t>
            </a:r>
            <a:r>
              <a:rPr lang="en-US" dirty="0" err="1" smtClean="0"/>
              <a:t>tertentu</a:t>
            </a:r>
            <a:r>
              <a:rPr lang="en-US" dirty="0" smtClean="0"/>
              <a:t> (</a:t>
            </a:r>
            <a:r>
              <a:rPr lang="en-US" dirty="0" err="1" smtClean="0"/>
              <a:t>terutama</a:t>
            </a:r>
            <a:r>
              <a:rPr lang="en-US" dirty="0" smtClean="0"/>
              <a:t> </a:t>
            </a:r>
            <a:r>
              <a:rPr lang="en-US" dirty="0" err="1" smtClean="0"/>
              <a:t>pigmen</a:t>
            </a:r>
            <a:r>
              <a:rPr lang="en-US" dirty="0" smtClean="0"/>
              <a:t> </a:t>
            </a:r>
            <a:r>
              <a:rPr lang="en-US" dirty="0" err="1" smtClean="0"/>
              <a:t>hasil</a:t>
            </a:r>
            <a:r>
              <a:rPr lang="en-US" dirty="0" smtClean="0"/>
              <a:t> </a:t>
            </a:r>
            <a:r>
              <a:rPr lang="en-US" dirty="0" err="1" smtClean="0"/>
              <a:t>pemecahan</a:t>
            </a:r>
            <a:r>
              <a:rPr lang="en-US" dirty="0" smtClean="0"/>
              <a:t> </a:t>
            </a:r>
            <a:r>
              <a:rPr lang="en-US" dirty="0" err="1" smtClean="0"/>
              <a:t>sel</a:t>
            </a:r>
            <a:r>
              <a:rPr lang="en-US" dirty="0" smtClean="0"/>
              <a:t> </a:t>
            </a:r>
            <a:r>
              <a:rPr lang="en-US" dirty="0" err="1" smtClean="0"/>
              <a:t>darah</a:t>
            </a:r>
            <a:r>
              <a:rPr lang="en-US" dirty="0" smtClean="0"/>
              <a:t> </a:t>
            </a:r>
            <a:r>
              <a:rPr lang="en-US" dirty="0" err="1" smtClean="0"/>
              <a:t>merah</a:t>
            </a:r>
            <a:r>
              <a:rPr lang="en-US" dirty="0" smtClean="0"/>
              <a:t> </a:t>
            </a:r>
            <a:r>
              <a:rPr lang="en-US" dirty="0" err="1" smtClean="0"/>
              <a:t>dan</a:t>
            </a:r>
            <a:r>
              <a:rPr lang="en-US" dirty="0" smtClean="0"/>
              <a:t> </a:t>
            </a:r>
            <a:r>
              <a:rPr lang="en-US" dirty="0" err="1" smtClean="0"/>
              <a:t>kelebihan</a:t>
            </a:r>
            <a:r>
              <a:rPr lang="en-US" dirty="0" smtClean="0"/>
              <a:t> </a:t>
            </a:r>
            <a:r>
              <a:rPr lang="en-US" dirty="0" err="1" smtClean="0"/>
              <a:t>kolestrol</a:t>
            </a:r>
            <a:r>
              <a:rPr lang="en-US" dirty="0" smtClean="0"/>
              <a:t>) </a:t>
            </a:r>
            <a:r>
              <a:rPr lang="en-US" dirty="0" err="1" smtClean="0"/>
              <a:t>serta</a:t>
            </a:r>
            <a:r>
              <a:rPr lang="en-US" dirty="0" smtClean="0"/>
              <a:t> </a:t>
            </a:r>
            <a:r>
              <a:rPr lang="en-US" dirty="0" err="1" smtClean="0"/>
              <a:t>membantu</a:t>
            </a:r>
            <a:r>
              <a:rPr lang="en-US" dirty="0" smtClean="0"/>
              <a:t> </a:t>
            </a:r>
            <a:r>
              <a:rPr lang="en-US" dirty="0" err="1" smtClean="0"/>
              <a:t>pencernaan</a:t>
            </a:r>
            <a:r>
              <a:rPr lang="en-US" dirty="0" smtClean="0"/>
              <a:t> </a:t>
            </a:r>
            <a:r>
              <a:rPr lang="en-US" dirty="0" err="1" smtClean="0"/>
              <a:t>dan</a:t>
            </a:r>
            <a:r>
              <a:rPr lang="en-US" dirty="0" smtClean="0"/>
              <a:t> </a:t>
            </a:r>
            <a:r>
              <a:rPr lang="en-US" dirty="0" err="1" smtClean="0"/>
              <a:t>penyerapan</a:t>
            </a:r>
            <a:r>
              <a:rPr lang="en-US" dirty="0" smtClean="0"/>
              <a:t> </a:t>
            </a:r>
            <a:r>
              <a:rPr lang="en-US" dirty="0" err="1" smtClean="0"/>
              <a:t>lemak</a:t>
            </a:r>
            <a:endParaRPr lang="en-US" dirty="0"/>
          </a:p>
        </p:txBody>
      </p:sp>
      <p:sp>
        <p:nvSpPr>
          <p:cNvPr id="4" name="Oval 3"/>
          <p:cNvSpPr/>
          <p:nvPr/>
        </p:nvSpPr>
        <p:spPr>
          <a:xfrm>
            <a:off x="1676400" y="304800"/>
            <a:ext cx="5257800" cy="9906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dirty="0" smtClean="0">
                <a:solidFill>
                  <a:srgbClr val="FFFF00"/>
                </a:solidFill>
              </a:rPr>
              <a:t>FUNGSI EMPEDU</a:t>
            </a:r>
            <a:endParaRPr lang="en-US" sz="2800" dirty="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algn="l"/>
            <a:r>
              <a:rPr lang="en-US" sz="3200" b="1" dirty="0" err="1"/>
              <a:t>Fungsi</a:t>
            </a:r>
            <a:r>
              <a:rPr lang="en-US" sz="3200" b="1" dirty="0"/>
              <a:t> </a:t>
            </a:r>
            <a:r>
              <a:rPr lang="en-US" sz="3200" b="1" dirty="0" err="1"/>
              <a:t>penting</a:t>
            </a:r>
            <a:r>
              <a:rPr lang="en-US" sz="3200" b="1" dirty="0"/>
              <a:t> </a:t>
            </a:r>
            <a:r>
              <a:rPr lang="en-US" sz="3200" b="1" dirty="0" err="1"/>
              <a:t>garam</a:t>
            </a:r>
            <a:r>
              <a:rPr lang="en-US" sz="3200" b="1" dirty="0"/>
              <a:t> </a:t>
            </a:r>
            <a:r>
              <a:rPr lang="en-US" sz="3200" b="1" dirty="0" err="1"/>
              <a:t>empedu</a:t>
            </a:r>
            <a:r>
              <a:rPr lang="en-US" sz="3200" b="1" dirty="0"/>
              <a:t> </a:t>
            </a:r>
            <a:r>
              <a:rPr lang="en-US" sz="3200" dirty="0" err="1"/>
              <a:t>yaitu</a:t>
            </a:r>
            <a:r>
              <a:rPr lang="en-US" sz="3200" dirty="0"/>
              <a:t>: </a:t>
            </a:r>
            <a:r>
              <a:rPr lang="en-US" sz="3200" dirty="0" smtClean="0"/>
              <a:t/>
            </a:r>
            <a:br>
              <a:rPr lang="en-US" sz="3200" dirty="0" smtClean="0"/>
            </a:br>
            <a:r>
              <a:rPr lang="en-US" sz="3200" dirty="0"/>
              <a:t>1. </a:t>
            </a:r>
            <a:r>
              <a:rPr lang="en-US" sz="3200" dirty="0" err="1"/>
              <a:t>Berperan</a:t>
            </a:r>
            <a:r>
              <a:rPr lang="en-US" sz="3200" dirty="0"/>
              <a:t> </a:t>
            </a:r>
            <a:r>
              <a:rPr lang="en-US" sz="3200" dirty="0" err="1"/>
              <a:t>dalam</a:t>
            </a:r>
            <a:r>
              <a:rPr lang="en-US" sz="3200" dirty="0"/>
              <a:t> </a:t>
            </a:r>
            <a:r>
              <a:rPr lang="en-US" sz="3200" dirty="0" err="1"/>
              <a:t>emulsi</a:t>
            </a:r>
            <a:r>
              <a:rPr lang="en-US" sz="3200" dirty="0"/>
              <a:t> </a:t>
            </a:r>
            <a:r>
              <a:rPr lang="en-US" sz="3200" dirty="0" err="1"/>
              <a:t>lemak</a:t>
            </a:r>
            <a:r>
              <a:rPr lang="en-US" sz="3200" dirty="0"/>
              <a:t>, </a:t>
            </a:r>
            <a:r>
              <a:rPr lang="en-US" sz="3200" dirty="0" err="1"/>
              <a:t>asam</a:t>
            </a:r>
            <a:r>
              <a:rPr lang="en-US" sz="3200" dirty="0"/>
              <a:t> </a:t>
            </a:r>
            <a:r>
              <a:rPr lang="en-US" sz="3200" dirty="0" err="1"/>
              <a:t>empedu</a:t>
            </a:r>
            <a:r>
              <a:rPr lang="en-US" sz="3200" dirty="0"/>
              <a:t> </a:t>
            </a:r>
            <a:r>
              <a:rPr lang="en-US" sz="3200" dirty="0" err="1"/>
              <a:t>membantu</a:t>
            </a:r>
            <a:r>
              <a:rPr lang="en-US" sz="3200" dirty="0"/>
              <a:t> </a:t>
            </a:r>
            <a:r>
              <a:rPr lang="en-US" sz="3200" dirty="0" err="1"/>
              <a:t>mengemulsi</a:t>
            </a:r>
            <a:r>
              <a:rPr lang="en-US" sz="3200" dirty="0"/>
              <a:t> </a:t>
            </a:r>
            <a:r>
              <a:rPr lang="en-US" sz="3200" dirty="0" err="1"/>
              <a:t>partikel-partikel</a:t>
            </a:r>
            <a:r>
              <a:rPr lang="en-US" sz="3200" dirty="0"/>
              <a:t> </a:t>
            </a:r>
            <a:r>
              <a:rPr lang="en-US" sz="3200" dirty="0" err="1"/>
              <a:t>lemak</a:t>
            </a:r>
            <a:r>
              <a:rPr lang="en-US" sz="3200" dirty="0"/>
              <a:t> yang </a:t>
            </a:r>
            <a:r>
              <a:rPr lang="en-US" sz="3200" dirty="0" err="1"/>
              <a:t>besar</a:t>
            </a:r>
            <a:r>
              <a:rPr lang="en-US" sz="3200" dirty="0"/>
              <a:t> </a:t>
            </a:r>
            <a:r>
              <a:rPr lang="en-US" sz="3200" dirty="0" err="1"/>
              <a:t>menjadi</a:t>
            </a:r>
            <a:r>
              <a:rPr lang="en-US" sz="3200" dirty="0"/>
              <a:t> </a:t>
            </a:r>
            <a:r>
              <a:rPr lang="en-US" sz="3200" dirty="0" err="1"/>
              <a:t>partikel</a:t>
            </a:r>
            <a:r>
              <a:rPr lang="en-US" sz="3200" dirty="0"/>
              <a:t> yang </a:t>
            </a:r>
            <a:r>
              <a:rPr lang="en-US" sz="3200" dirty="0" err="1"/>
              <a:t>lebih</a:t>
            </a:r>
            <a:r>
              <a:rPr lang="en-US" sz="3200" dirty="0"/>
              <a:t> </a:t>
            </a:r>
            <a:r>
              <a:rPr lang="en-US" sz="3200" dirty="0" err="1"/>
              <a:t>kecil</a:t>
            </a:r>
            <a:r>
              <a:rPr lang="en-US" sz="3200" dirty="0"/>
              <a:t> </a:t>
            </a:r>
            <a:r>
              <a:rPr lang="en-US" sz="3200" dirty="0" err="1"/>
              <a:t>dan</a:t>
            </a:r>
            <a:r>
              <a:rPr lang="en-US" sz="3200" dirty="0"/>
              <a:t> area </a:t>
            </a:r>
            <a:r>
              <a:rPr lang="en-US" sz="3200" dirty="0" err="1"/>
              <a:t>permukaan</a:t>
            </a:r>
            <a:r>
              <a:rPr lang="en-US" sz="3200" dirty="0"/>
              <a:t> yang </a:t>
            </a:r>
            <a:r>
              <a:rPr lang="en-US" sz="3200" dirty="0" err="1"/>
              <a:t>lebih</a:t>
            </a:r>
            <a:r>
              <a:rPr lang="en-US" sz="3200" dirty="0"/>
              <a:t> </a:t>
            </a:r>
            <a:r>
              <a:rPr lang="en-US" sz="3200" dirty="0" err="1"/>
              <a:t>luas</a:t>
            </a:r>
            <a:r>
              <a:rPr lang="en-US" sz="3200" dirty="0"/>
              <a:t> </a:t>
            </a:r>
            <a:r>
              <a:rPr lang="en-US" sz="3200" dirty="0" err="1"/>
              <a:t>untuk</a:t>
            </a:r>
            <a:r>
              <a:rPr lang="en-US" sz="3200" dirty="0"/>
              <a:t> </a:t>
            </a:r>
            <a:r>
              <a:rPr lang="en-US" sz="3200" dirty="0" err="1"/>
              <a:t>kerja</a:t>
            </a:r>
            <a:r>
              <a:rPr lang="en-US" sz="3200" dirty="0"/>
              <a:t> </a:t>
            </a:r>
            <a:r>
              <a:rPr lang="en-US" sz="3200" dirty="0" err="1"/>
              <a:t>enzim</a:t>
            </a:r>
            <a:r>
              <a:rPr lang="en-US" sz="3200" dirty="0" smtClean="0"/>
              <a:t>.</a:t>
            </a:r>
            <a:br>
              <a:rPr lang="en-US" sz="3200" dirty="0" smtClean="0"/>
            </a:br>
            <a:r>
              <a:rPr lang="en-US" sz="3200" dirty="0" smtClean="0"/>
              <a:t/>
            </a:r>
            <a:br>
              <a:rPr lang="en-US" sz="3200" dirty="0" smtClean="0"/>
            </a:br>
            <a:r>
              <a:rPr lang="en-US" sz="3200" dirty="0"/>
              <a:t>2. </a:t>
            </a:r>
            <a:r>
              <a:rPr lang="en-US" sz="3200" dirty="0" err="1"/>
              <a:t>dengan</a:t>
            </a:r>
            <a:r>
              <a:rPr lang="en-US" sz="3200" dirty="0"/>
              <a:t> </a:t>
            </a:r>
            <a:r>
              <a:rPr lang="en-US" sz="3200" dirty="0" err="1"/>
              <a:t>bantuan</a:t>
            </a:r>
            <a:r>
              <a:rPr lang="en-US" sz="3200" dirty="0"/>
              <a:t> </a:t>
            </a:r>
            <a:r>
              <a:rPr lang="en-US" sz="3200" dirty="0" err="1"/>
              <a:t>enzim</a:t>
            </a:r>
            <a:r>
              <a:rPr lang="en-US" sz="3200" dirty="0"/>
              <a:t> lipase yang </a:t>
            </a:r>
            <a:r>
              <a:rPr lang="en-US" sz="3200" dirty="0" err="1"/>
              <a:t>disekresikan</a:t>
            </a:r>
            <a:r>
              <a:rPr lang="en-US" sz="3200" dirty="0"/>
              <a:t> </a:t>
            </a:r>
            <a:r>
              <a:rPr lang="en-US" sz="3200" dirty="0" err="1"/>
              <a:t>dalam</a:t>
            </a:r>
            <a:r>
              <a:rPr lang="en-US" sz="3200" dirty="0"/>
              <a:t> </a:t>
            </a:r>
            <a:r>
              <a:rPr lang="en-US" sz="3200" dirty="0" err="1"/>
              <a:t>getah</a:t>
            </a:r>
            <a:r>
              <a:rPr lang="en-US" sz="3200" dirty="0"/>
              <a:t> </a:t>
            </a:r>
            <a:r>
              <a:rPr lang="en-US" sz="3200" dirty="0" err="1"/>
              <a:t>pangkres</a:t>
            </a:r>
            <a:r>
              <a:rPr lang="en-US" sz="3200" dirty="0"/>
              <a:t>, </a:t>
            </a:r>
            <a:r>
              <a:rPr lang="en-US" sz="3200" dirty="0" err="1"/>
              <a:t>Asam</a:t>
            </a:r>
            <a:r>
              <a:rPr lang="en-US" sz="3200" dirty="0"/>
              <a:t> </a:t>
            </a:r>
            <a:r>
              <a:rPr lang="en-US" sz="3200" dirty="0" err="1"/>
              <a:t>empedu</a:t>
            </a:r>
            <a:r>
              <a:rPr lang="en-US" sz="3200" dirty="0"/>
              <a:t> </a:t>
            </a:r>
            <a:r>
              <a:rPr lang="en-US" sz="3200" dirty="0" err="1"/>
              <a:t>membantu</a:t>
            </a:r>
            <a:r>
              <a:rPr lang="en-US" sz="3200" dirty="0"/>
              <a:t> transport </a:t>
            </a:r>
            <a:r>
              <a:rPr lang="en-US" sz="3200" dirty="0" err="1"/>
              <a:t>dan</a:t>
            </a:r>
            <a:r>
              <a:rPr lang="en-US" sz="3200" dirty="0"/>
              <a:t> </a:t>
            </a:r>
            <a:r>
              <a:rPr lang="en-US" sz="3200" dirty="0" err="1"/>
              <a:t>absorpsi</a:t>
            </a:r>
            <a:r>
              <a:rPr lang="en-US" sz="3200" dirty="0"/>
              <a:t> </a:t>
            </a:r>
            <a:r>
              <a:rPr lang="en-US" sz="3200" dirty="0" err="1"/>
              <a:t>produk</a:t>
            </a:r>
            <a:r>
              <a:rPr lang="en-US" sz="3200" dirty="0"/>
              <a:t> </a:t>
            </a:r>
            <a:r>
              <a:rPr lang="en-US" sz="3200" dirty="0" err="1"/>
              <a:t>akhir</a:t>
            </a:r>
            <a:r>
              <a:rPr lang="en-US" sz="3200" dirty="0"/>
              <a:t> </a:t>
            </a:r>
            <a:r>
              <a:rPr lang="en-US" sz="3200" dirty="0" err="1"/>
              <a:t>lemak</a:t>
            </a:r>
            <a:r>
              <a:rPr lang="en-US" sz="3200" dirty="0"/>
              <a:t> yang </a:t>
            </a:r>
            <a:r>
              <a:rPr lang="en-US" sz="3200" dirty="0" err="1"/>
              <a:t>dicerna</a:t>
            </a:r>
            <a:r>
              <a:rPr lang="en-US" sz="3200" dirty="0"/>
              <a:t> </a:t>
            </a:r>
            <a:r>
              <a:rPr lang="en-US" sz="3200" dirty="0" err="1"/>
              <a:t>menembus</a:t>
            </a:r>
            <a:r>
              <a:rPr lang="en-US" sz="3200" dirty="0"/>
              <a:t> membrane sel.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Autofit/>
          </a:bodyPr>
          <a:lstStyle/>
          <a:p>
            <a:pPr algn="l"/>
            <a:r>
              <a:rPr lang="en-US" sz="4000" dirty="0"/>
              <a:t>3. </a:t>
            </a:r>
            <a:r>
              <a:rPr lang="en-US" sz="4000" dirty="0" err="1"/>
              <a:t>Berperan</a:t>
            </a:r>
            <a:r>
              <a:rPr lang="en-US" sz="4000" dirty="0"/>
              <a:t> </a:t>
            </a:r>
            <a:r>
              <a:rPr lang="en-US" sz="4000" dirty="0" err="1"/>
              <a:t>dalam</a:t>
            </a:r>
            <a:r>
              <a:rPr lang="en-US" sz="4000" dirty="0"/>
              <a:t> </a:t>
            </a:r>
            <a:r>
              <a:rPr lang="en-US" sz="4000" dirty="0" err="1"/>
              <a:t>mengeluarkan</a:t>
            </a:r>
            <a:r>
              <a:rPr lang="en-US" sz="4000" dirty="0"/>
              <a:t> </a:t>
            </a:r>
            <a:r>
              <a:rPr lang="en-US" sz="4000" dirty="0" err="1"/>
              <a:t>beberapa</a:t>
            </a:r>
            <a:r>
              <a:rPr lang="en-US" sz="4000" dirty="0"/>
              <a:t> </a:t>
            </a:r>
            <a:r>
              <a:rPr lang="en-US" sz="4000" dirty="0" err="1"/>
              <a:t>produk</a:t>
            </a:r>
            <a:r>
              <a:rPr lang="en-US" sz="4000" dirty="0"/>
              <a:t> </a:t>
            </a:r>
            <a:r>
              <a:rPr lang="en-US" sz="4000" dirty="0" err="1"/>
              <a:t>buangan</a:t>
            </a:r>
            <a:r>
              <a:rPr lang="en-US" sz="4000" dirty="0"/>
              <a:t> </a:t>
            </a:r>
            <a:r>
              <a:rPr lang="en-US" sz="4000" dirty="0" err="1"/>
              <a:t>dari</a:t>
            </a:r>
            <a:r>
              <a:rPr lang="en-US" sz="4000" dirty="0"/>
              <a:t> </a:t>
            </a:r>
            <a:r>
              <a:rPr lang="en-US" sz="4000" dirty="0" err="1"/>
              <a:t>darah</a:t>
            </a:r>
            <a:r>
              <a:rPr lang="en-US" sz="4000" dirty="0"/>
              <a:t> </a:t>
            </a:r>
            <a:r>
              <a:rPr lang="en-US" sz="4000" dirty="0" err="1"/>
              <a:t>antara</a:t>
            </a:r>
            <a:r>
              <a:rPr lang="en-US" sz="4000" dirty="0"/>
              <a:t> lain </a:t>
            </a:r>
            <a:r>
              <a:rPr lang="en-US" sz="4000" dirty="0" err="1"/>
              <a:t>bilirubin</a:t>
            </a:r>
            <a:r>
              <a:rPr lang="en-US" sz="4000" dirty="0"/>
              <a:t>, </a:t>
            </a:r>
            <a:r>
              <a:rPr lang="en-US" sz="4000" dirty="0" err="1"/>
              <a:t>suatu</a:t>
            </a:r>
            <a:r>
              <a:rPr lang="en-US" sz="4000" dirty="0"/>
              <a:t> </a:t>
            </a:r>
            <a:r>
              <a:rPr lang="en-US" sz="4000" dirty="0" err="1"/>
              <a:t>produk</a:t>
            </a:r>
            <a:r>
              <a:rPr lang="en-US" sz="4000" dirty="0"/>
              <a:t> </a:t>
            </a:r>
            <a:r>
              <a:rPr lang="en-US" sz="4000" dirty="0" err="1"/>
              <a:t>akhir</a:t>
            </a:r>
            <a:r>
              <a:rPr lang="en-US" sz="4000" dirty="0"/>
              <a:t> </a:t>
            </a:r>
            <a:r>
              <a:rPr lang="en-US" sz="4000" dirty="0" err="1"/>
              <a:t>dari</a:t>
            </a:r>
            <a:r>
              <a:rPr lang="en-US" sz="4000" dirty="0"/>
              <a:t> </a:t>
            </a:r>
            <a:r>
              <a:rPr lang="en-US" sz="4000" dirty="0" err="1"/>
              <a:t>penghancuran</a:t>
            </a:r>
            <a:r>
              <a:rPr lang="en-US" sz="4000" dirty="0"/>
              <a:t> hemoglobin, </a:t>
            </a:r>
            <a:r>
              <a:rPr lang="en-US" sz="4000" dirty="0" err="1"/>
              <a:t>dan</a:t>
            </a:r>
            <a:r>
              <a:rPr lang="en-US" sz="4000" dirty="0"/>
              <a:t> </a:t>
            </a:r>
            <a:r>
              <a:rPr lang="en-US" sz="4000" dirty="0" err="1"/>
              <a:t>kelebihan</a:t>
            </a:r>
            <a:r>
              <a:rPr lang="en-US" sz="4000" dirty="0"/>
              <a:t> </a:t>
            </a:r>
            <a:r>
              <a:rPr lang="en-US" sz="4000" dirty="0" err="1"/>
              <a:t>kolesterol</a:t>
            </a:r>
            <a:r>
              <a:rPr lang="en-US" sz="4000" dirty="0"/>
              <a:t> yang </a:t>
            </a:r>
            <a:r>
              <a:rPr lang="en-US" sz="4000" dirty="0" err="1"/>
              <a:t>di</a:t>
            </a:r>
            <a:r>
              <a:rPr lang="en-US" sz="4000" dirty="0"/>
              <a:t> </a:t>
            </a:r>
            <a:r>
              <a:rPr lang="en-US" sz="4000" dirty="0" err="1"/>
              <a:t>bentuk</a:t>
            </a:r>
            <a:r>
              <a:rPr lang="en-US" sz="4000" dirty="0"/>
              <a:t> </a:t>
            </a:r>
            <a:r>
              <a:rPr lang="en-US" sz="4000" dirty="0" err="1"/>
              <a:t>oleh</a:t>
            </a:r>
            <a:r>
              <a:rPr lang="en-US" sz="4000" dirty="0"/>
              <a:t> </a:t>
            </a:r>
            <a:r>
              <a:rPr lang="en-US" sz="4000" dirty="0" err="1"/>
              <a:t>sel</a:t>
            </a:r>
            <a:r>
              <a:rPr lang="en-US" sz="4000" dirty="0"/>
              <a:t>- </a:t>
            </a:r>
            <a:r>
              <a:rPr lang="en-US" sz="4000" dirty="0" err="1"/>
              <a:t>sel</a:t>
            </a:r>
            <a:r>
              <a:rPr lang="en-US" sz="4000" dirty="0"/>
              <a:t> </a:t>
            </a:r>
            <a:r>
              <a:rPr lang="en-US" sz="4000" dirty="0" err="1"/>
              <a:t>hati</a:t>
            </a:r>
            <a:r>
              <a:rPr lang="en-US" sz="4000" dirty="0"/>
              <a:t>. </a:t>
            </a:r>
            <a:r>
              <a:rPr lang="en-US" sz="4000" dirty="0" smtClean="0"/>
              <a:t/>
            </a:r>
            <a:br>
              <a:rPr lang="en-US" sz="4000" dirty="0" smtClean="0"/>
            </a:br>
            <a:r>
              <a:rPr lang="en-US" sz="4000" dirty="0" smtClean="0"/>
              <a:t/>
            </a:r>
            <a:br>
              <a:rPr lang="en-US" sz="4000" dirty="0" smtClean="0"/>
            </a:br>
            <a:endParaRPr lang="en-US"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endParaRPr lang="en-US" dirty="0"/>
          </a:p>
        </p:txBody>
      </p:sp>
      <p:pic>
        <p:nvPicPr>
          <p:cNvPr id="3" name="Picture 2" descr="kandung empedu.jpg"/>
          <p:cNvPicPr>
            <a:picLocks noChangeAspect="1"/>
          </p:cNvPicPr>
          <p:nvPr/>
        </p:nvPicPr>
        <p:blipFill>
          <a:blip r:embed="rId3"/>
          <a:stretch>
            <a:fillRect/>
          </a:stretch>
        </p:blipFill>
        <p:spPr>
          <a:xfrm>
            <a:off x="1219200" y="609600"/>
            <a:ext cx="6934200" cy="5410199"/>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solidFill>
                  <a:srgbClr val="002060"/>
                </a:solidFill>
              </a:rPr>
              <a:t>a. </a:t>
            </a:r>
            <a:r>
              <a:rPr lang="en-US" dirty="0" err="1" smtClean="0">
                <a:solidFill>
                  <a:srgbClr val="002060"/>
                </a:solidFill>
              </a:rPr>
              <a:t>Empedu</a:t>
            </a:r>
            <a:r>
              <a:rPr lang="en-US" dirty="0" smtClean="0">
                <a:solidFill>
                  <a:srgbClr val="002060"/>
                </a:solidFill>
              </a:rPr>
              <a:t> </a:t>
            </a:r>
            <a:r>
              <a:rPr lang="en-US" dirty="0">
                <a:solidFill>
                  <a:srgbClr val="002060"/>
                </a:solidFill>
              </a:rPr>
              <a:t>yang </a:t>
            </a:r>
            <a:r>
              <a:rPr lang="en-US" dirty="0" err="1">
                <a:solidFill>
                  <a:srgbClr val="002060"/>
                </a:solidFill>
              </a:rPr>
              <a:t>diproduksi</a:t>
            </a:r>
            <a:r>
              <a:rPr lang="en-US" dirty="0">
                <a:solidFill>
                  <a:srgbClr val="002060"/>
                </a:solidFill>
              </a:rPr>
              <a:t> </a:t>
            </a:r>
            <a:r>
              <a:rPr lang="en-US" dirty="0" err="1">
                <a:solidFill>
                  <a:srgbClr val="002060"/>
                </a:solidFill>
              </a:rPr>
              <a:t>oleh</a:t>
            </a:r>
            <a:r>
              <a:rPr lang="en-US" dirty="0">
                <a:solidFill>
                  <a:srgbClr val="002060"/>
                </a:solidFill>
              </a:rPr>
              <a:t> </a:t>
            </a:r>
            <a:r>
              <a:rPr lang="en-US" dirty="0" err="1">
                <a:solidFill>
                  <a:srgbClr val="002060"/>
                </a:solidFill>
              </a:rPr>
              <a:t>sel-sel</a:t>
            </a:r>
            <a:r>
              <a:rPr lang="en-US" dirty="0">
                <a:solidFill>
                  <a:srgbClr val="002060"/>
                </a:solidFill>
              </a:rPr>
              <a:t> </a:t>
            </a:r>
            <a:r>
              <a:rPr lang="en-US" dirty="0" err="1">
                <a:solidFill>
                  <a:srgbClr val="002060"/>
                </a:solidFill>
              </a:rPr>
              <a:t>hati</a:t>
            </a:r>
            <a:r>
              <a:rPr lang="en-US" dirty="0">
                <a:solidFill>
                  <a:srgbClr val="002060"/>
                </a:solidFill>
              </a:rPr>
              <a:t> </a:t>
            </a:r>
            <a:r>
              <a:rPr lang="en-US" dirty="0" err="1">
                <a:solidFill>
                  <a:srgbClr val="002060"/>
                </a:solidFill>
              </a:rPr>
              <a:t>memasuki</a:t>
            </a:r>
            <a:r>
              <a:rPr lang="en-US" dirty="0">
                <a:solidFill>
                  <a:srgbClr val="002060"/>
                </a:solidFill>
              </a:rPr>
              <a:t> </a:t>
            </a:r>
            <a:r>
              <a:rPr lang="en-US" dirty="0" err="1">
                <a:solidFill>
                  <a:srgbClr val="002060"/>
                </a:solidFill>
              </a:rPr>
              <a:t>kanalikuli</a:t>
            </a:r>
            <a:r>
              <a:rPr lang="en-US" dirty="0">
                <a:solidFill>
                  <a:srgbClr val="002060"/>
                </a:solidFill>
              </a:rPr>
              <a:t> </a:t>
            </a:r>
            <a:r>
              <a:rPr lang="en-US" dirty="0" err="1">
                <a:solidFill>
                  <a:srgbClr val="002060"/>
                </a:solidFill>
              </a:rPr>
              <a:t>empedu</a:t>
            </a:r>
            <a:r>
              <a:rPr lang="en-US" dirty="0">
                <a:solidFill>
                  <a:srgbClr val="002060"/>
                </a:solidFill>
              </a:rPr>
              <a:t> yang </a:t>
            </a:r>
            <a:r>
              <a:rPr lang="en-US" dirty="0" err="1">
                <a:solidFill>
                  <a:srgbClr val="002060"/>
                </a:solidFill>
              </a:rPr>
              <a:t>kemudian</a:t>
            </a:r>
            <a:r>
              <a:rPr lang="en-US" dirty="0">
                <a:solidFill>
                  <a:srgbClr val="002060"/>
                </a:solidFill>
              </a:rPr>
              <a:t> </a:t>
            </a:r>
            <a:r>
              <a:rPr lang="en-US" dirty="0" err="1">
                <a:solidFill>
                  <a:srgbClr val="002060"/>
                </a:solidFill>
              </a:rPr>
              <a:t>menjadiduktus</a:t>
            </a:r>
            <a:r>
              <a:rPr lang="en-US" dirty="0">
                <a:solidFill>
                  <a:srgbClr val="002060"/>
                </a:solidFill>
              </a:rPr>
              <a:t> </a:t>
            </a:r>
            <a:r>
              <a:rPr lang="en-US" dirty="0" err="1">
                <a:solidFill>
                  <a:srgbClr val="002060"/>
                </a:solidFill>
              </a:rPr>
              <a:t>hepatika</a:t>
            </a:r>
            <a:r>
              <a:rPr lang="en-US" dirty="0">
                <a:solidFill>
                  <a:srgbClr val="002060"/>
                </a:solidFill>
              </a:rPr>
              <a:t> </a:t>
            </a:r>
            <a:r>
              <a:rPr lang="en-US" dirty="0" err="1">
                <a:solidFill>
                  <a:srgbClr val="002060"/>
                </a:solidFill>
              </a:rPr>
              <a:t>kanan</a:t>
            </a:r>
            <a:r>
              <a:rPr lang="en-US" dirty="0">
                <a:solidFill>
                  <a:srgbClr val="002060"/>
                </a:solidFill>
              </a:rPr>
              <a:t> </a:t>
            </a:r>
            <a:r>
              <a:rPr lang="en-US" dirty="0" err="1">
                <a:solidFill>
                  <a:srgbClr val="002060"/>
                </a:solidFill>
              </a:rPr>
              <a:t>dan</a:t>
            </a:r>
            <a:r>
              <a:rPr lang="en-US" dirty="0">
                <a:solidFill>
                  <a:srgbClr val="002060"/>
                </a:solidFill>
              </a:rPr>
              <a:t> </a:t>
            </a:r>
            <a:r>
              <a:rPr lang="en-US" dirty="0" err="1">
                <a:solidFill>
                  <a:srgbClr val="002060"/>
                </a:solidFill>
              </a:rPr>
              <a:t>kiri</a:t>
            </a:r>
            <a:r>
              <a:rPr lang="en-US" dirty="0" smtClean="0">
                <a:solidFill>
                  <a:srgbClr val="002060"/>
                </a:solidFill>
              </a:rPr>
              <a:t>.</a:t>
            </a:r>
          </a:p>
          <a:p>
            <a:pPr>
              <a:buNone/>
            </a:pPr>
            <a:r>
              <a:rPr lang="en-US" dirty="0" smtClean="0">
                <a:solidFill>
                  <a:srgbClr val="002060"/>
                </a:solidFill>
              </a:rPr>
              <a:t>b. </a:t>
            </a:r>
            <a:r>
              <a:rPr lang="en-US" dirty="0" err="1" smtClean="0">
                <a:solidFill>
                  <a:srgbClr val="002060"/>
                </a:solidFill>
              </a:rPr>
              <a:t>Duktushepatika</a:t>
            </a:r>
            <a:r>
              <a:rPr lang="en-US" dirty="0">
                <a:solidFill>
                  <a:srgbClr val="002060"/>
                </a:solidFill>
              </a:rPr>
              <a:t> </a:t>
            </a:r>
            <a:r>
              <a:rPr lang="en-US" dirty="0" err="1">
                <a:solidFill>
                  <a:srgbClr val="002060"/>
                </a:solidFill>
              </a:rPr>
              <a:t>menyatu</a:t>
            </a:r>
            <a:r>
              <a:rPr lang="en-US" dirty="0">
                <a:solidFill>
                  <a:srgbClr val="002060"/>
                </a:solidFill>
              </a:rPr>
              <a:t> </a:t>
            </a:r>
            <a:r>
              <a:rPr lang="en-US" dirty="0" err="1">
                <a:solidFill>
                  <a:srgbClr val="002060"/>
                </a:solidFill>
              </a:rPr>
              <a:t>untuk</a:t>
            </a:r>
            <a:r>
              <a:rPr lang="en-US" dirty="0">
                <a:solidFill>
                  <a:srgbClr val="002060"/>
                </a:solidFill>
              </a:rPr>
              <a:t> </a:t>
            </a:r>
            <a:r>
              <a:rPr lang="en-US" dirty="0" err="1">
                <a:solidFill>
                  <a:srgbClr val="002060"/>
                </a:solidFill>
              </a:rPr>
              <a:t>membentuk</a:t>
            </a:r>
            <a:r>
              <a:rPr lang="en-US" dirty="0">
                <a:solidFill>
                  <a:srgbClr val="002060"/>
                </a:solidFill>
              </a:rPr>
              <a:t> </a:t>
            </a:r>
            <a:r>
              <a:rPr lang="en-US" dirty="0" err="1">
                <a:solidFill>
                  <a:srgbClr val="002060"/>
                </a:solidFill>
              </a:rPr>
              <a:t>duktus</a:t>
            </a:r>
            <a:r>
              <a:rPr lang="en-US" dirty="0">
                <a:solidFill>
                  <a:srgbClr val="002060"/>
                </a:solidFill>
              </a:rPr>
              <a:t> </a:t>
            </a:r>
            <a:r>
              <a:rPr lang="en-US" dirty="0" err="1">
                <a:solidFill>
                  <a:srgbClr val="002060"/>
                </a:solidFill>
              </a:rPr>
              <a:t>hepatik</a:t>
            </a:r>
            <a:r>
              <a:rPr lang="en-US" dirty="0">
                <a:solidFill>
                  <a:srgbClr val="002060"/>
                </a:solidFill>
              </a:rPr>
              <a:t> </a:t>
            </a:r>
            <a:r>
              <a:rPr lang="en-US" dirty="0" err="1">
                <a:solidFill>
                  <a:srgbClr val="002060"/>
                </a:solidFill>
              </a:rPr>
              <a:t>komunis</a:t>
            </a:r>
            <a:r>
              <a:rPr lang="en-US" dirty="0">
                <a:solidFill>
                  <a:srgbClr val="002060"/>
                </a:solidFill>
              </a:rPr>
              <a:t> yang </a:t>
            </a:r>
            <a:r>
              <a:rPr lang="en-US" dirty="0" err="1">
                <a:solidFill>
                  <a:srgbClr val="002060"/>
                </a:solidFill>
              </a:rPr>
              <a:t>kemudian</a:t>
            </a:r>
            <a:r>
              <a:rPr lang="en-US" dirty="0">
                <a:solidFill>
                  <a:srgbClr val="002060"/>
                </a:solidFill>
              </a:rPr>
              <a:t> </a:t>
            </a:r>
            <a:r>
              <a:rPr lang="en-US" dirty="0" err="1">
                <a:solidFill>
                  <a:srgbClr val="002060"/>
                </a:solidFill>
              </a:rPr>
              <a:t>menyatudengan</a:t>
            </a:r>
            <a:r>
              <a:rPr lang="en-US" dirty="0">
                <a:solidFill>
                  <a:srgbClr val="002060"/>
                </a:solidFill>
              </a:rPr>
              <a:t> </a:t>
            </a:r>
            <a:r>
              <a:rPr lang="en-US" dirty="0" err="1">
                <a:solidFill>
                  <a:srgbClr val="002060"/>
                </a:solidFill>
              </a:rPr>
              <a:t>duktus</a:t>
            </a:r>
            <a:r>
              <a:rPr lang="en-US" dirty="0">
                <a:solidFill>
                  <a:srgbClr val="002060"/>
                </a:solidFill>
              </a:rPr>
              <a:t> </a:t>
            </a:r>
            <a:r>
              <a:rPr lang="en-US" dirty="0" err="1">
                <a:solidFill>
                  <a:srgbClr val="002060"/>
                </a:solidFill>
              </a:rPr>
              <a:t>sistikus</a:t>
            </a:r>
            <a:r>
              <a:rPr lang="en-US" dirty="0">
                <a:solidFill>
                  <a:srgbClr val="002060"/>
                </a:solidFill>
              </a:rPr>
              <a:t> </a:t>
            </a:r>
            <a:r>
              <a:rPr lang="en-US" dirty="0" err="1">
                <a:solidFill>
                  <a:srgbClr val="002060"/>
                </a:solidFill>
              </a:rPr>
              <a:t>dari</a:t>
            </a:r>
            <a:r>
              <a:rPr lang="en-US" dirty="0">
                <a:solidFill>
                  <a:srgbClr val="002060"/>
                </a:solidFill>
              </a:rPr>
              <a:t> </a:t>
            </a:r>
            <a:r>
              <a:rPr lang="en-US" dirty="0" err="1">
                <a:solidFill>
                  <a:srgbClr val="002060"/>
                </a:solidFill>
              </a:rPr>
              <a:t>kantung</a:t>
            </a:r>
            <a:r>
              <a:rPr lang="en-US" dirty="0">
                <a:solidFill>
                  <a:srgbClr val="002060"/>
                </a:solidFill>
              </a:rPr>
              <a:t> </a:t>
            </a:r>
            <a:r>
              <a:rPr lang="en-US" dirty="0" err="1">
                <a:solidFill>
                  <a:srgbClr val="002060"/>
                </a:solidFill>
              </a:rPr>
              <a:t>empedu</a:t>
            </a:r>
            <a:r>
              <a:rPr lang="en-US" dirty="0">
                <a:solidFill>
                  <a:srgbClr val="002060"/>
                </a:solidFill>
              </a:rPr>
              <a:t> </a:t>
            </a:r>
            <a:r>
              <a:rPr lang="en-US" dirty="0" err="1">
                <a:solidFill>
                  <a:srgbClr val="002060"/>
                </a:solidFill>
              </a:rPr>
              <a:t>dan</a:t>
            </a:r>
            <a:r>
              <a:rPr lang="en-US" dirty="0">
                <a:solidFill>
                  <a:srgbClr val="002060"/>
                </a:solidFill>
              </a:rPr>
              <a:t> </a:t>
            </a:r>
            <a:r>
              <a:rPr lang="en-US" dirty="0" err="1">
                <a:solidFill>
                  <a:srgbClr val="002060"/>
                </a:solidFill>
              </a:rPr>
              <a:t>keluar</a:t>
            </a:r>
            <a:r>
              <a:rPr lang="en-US" dirty="0">
                <a:solidFill>
                  <a:srgbClr val="002060"/>
                </a:solidFill>
              </a:rPr>
              <a:t> </a:t>
            </a:r>
            <a:r>
              <a:rPr lang="en-US" dirty="0" err="1">
                <a:solidFill>
                  <a:srgbClr val="002060"/>
                </a:solidFill>
              </a:rPr>
              <a:t>dari</a:t>
            </a:r>
            <a:r>
              <a:rPr lang="en-US" dirty="0">
                <a:solidFill>
                  <a:srgbClr val="002060"/>
                </a:solidFill>
              </a:rPr>
              <a:t> </a:t>
            </a:r>
            <a:r>
              <a:rPr lang="en-US" dirty="0" err="1">
                <a:solidFill>
                  <a:srgbClr val="002060"/>
                </a:solidFill>
              </a:rPr>
              <a:t>hatu</a:t>
            </a:r>
            <a:r>
              <a:rPr lang="en-US" dirty="0">
                <a:solidFill>
                  <a:srgbClr val="002060"/>
                </a:solidFill>
              </a:rPr>
              <a:t> </a:t>
            </a:r>
            <a:r>
              <a:rPr lang="en-US" dirty="0" err="1">
                <a:solidFill>
                  <a:srgbClr val="002060"/>
                </a:solidFill>
              </a:rPr>
              <a:t>sebagai</a:t>
            </a:r>
            <a:r>
              <a:rPr lang="en-US" dirty="0">
                <a:solidFill>
                  <a:srgbClr val="002060"/>
                </a:solidFill>
              </a:rPr>
              <a:t> </a:t>
            </a:r>
            <a:r>
              <a:rPr lang="en-US" dirty="0" err="1">
                <a:solidFill>
                  <a:srgbClr val="002060"/>
                </a:solidFill>
              </a:rPr>
              <a:t>dukts</a:t>
            </a:r>
            <a:r>
              <a:rPr lang="en-US" dirty="0">
                <a:solidFill>
                  <a:srgbClr val="002060"/>
                </a:solidFill>
              </a:rPr>
              <a:t> </a:t>
            </a:r>
            <a:r>
              <a:rPr lang="en-US" dirty="0" err="1">
                <a:solidFill>
                  <a:srgbClr val="002060"/>
                </a:solidFill>
              </a:rPr>
              <a:t>empedu</a:t>
            </a:r>
            <a:r>
              <a:rPr lang="en-US" dirty="0">
                <a:solidFill>
                  <a:srgbClr val="002060"/>
                </a:solidFill>
              </a:rPr>
              <a:t> </a:t>
            </a:r>
            <a:r>
              <a:rPr lang="en-US" dirty="0" err="1">
                <a:solidFill>
                  <a:srgbClr val="002060"/>
                </a:solidFill>
              </a:rPr>
              <a:t>komunis</a:t>
            </a:r>
            <a:r>
              <a:rPr lang="en-US" dirty="0" smtClean="0">
                <a:solidFill>
                  <a:srgbClr val="002060"/>
                </a:solidFill>
              </a:rPr>
              <a:t>.</a:t>
            </a:r>
          </a:p>
          <a:p>
            <a:pPr>
              <a:buNone/>
            </a:pPr>
            <a:r>
              <a:rPr lang="en-US" dirty="0" smtClean="0">
                <a:solidFill>
                  <a:srgbClr val="002060"/>
                </a:solidFill>
              </a:rPr>
              <a:t>c. </a:t>
            </a:r>
            <a:r>
              <a:rPr lang="en-US" dirty="0" err="1" smtClean="0">
                <a:solidFill>
                  <a:srgbClr val="002060"/>
                </a:solidFill>
              </a:rPr>
              <a:t>Duktus</a:t>
            </a:r>
            <a:r>
              <a:rPr lang="en-US" dirty="0">
                <a:solidFill>
                  <a:srgbClr val="002060"/>
                </a:solidFill>
              </a:rPr>
              <a:t> </a:t>
            </a:r>
            <a:r>
              <a:rPr lang="en-US" dirty="0" err="1">
                <a:solidFill>
                  <a:srgbClr val="002060"/>
                </a:solidFill>
              </a:rPr>
              <a:t>emepdu</a:t>
            </a:r>
            <a:r>
              <a:rPr lang="en-US" dirty="0">
                <a:solidFill>
                  <a:srgbClr val="002060"/>
                </a:solidFill>
              </a:rPr>
              <a:t> </a:t>
            </a:r>
            <a:r>
              <a:rPr lang="en-US" dirty="0" err="1">
                <a:solidFill>
                  <a:srgbClr val="002060"/>
                </a:solidFill>
              </a:rPr>
              <a:t>komunis</a:t>
            </a:r>
            <a:r>
              <a:rPr lang="en-US" dirty="0">
                <a:solidFill>
                  <a:srgbClr val="002060"/>
                </a:solidFill>
              </a:rPr>
              <a:t>, </a:t>
            </a:r>
            <a:r>
              <a:rPr lang="en-US" dirty="0" err="1">
                <a:solidFill>
                  <a:srgbClr val="002060"/>
                </a:solidFill>
              </a:rPr>
              <a:t>bersama</a:t>
            </a:r>
            <a:r>
              <a:rPr lang="en-US" dirty="0">
                <a:solidFill>
                  <a:srgbClr val="002060"/>
                </a:solidFill>
              </a:rPr>
              <a:t> </a:t>
            </a:r>
            <a:r>
              <a:rPr lang="en-US" dirty="0" err="1">
                <a:solidFill>
                  <a:srgbClr val="002060"/>
                </a:solidFill>
              </a:rPr>
              <a:t>dengan</a:t>
            </a:r>
            <a:r>
              <a:rPr lang="en-US" dirty="0">
                <a:solidFill>
                  <a:srgbClr val="002060"/>
                </a:solidFill>
              </a:rPr>
              <a:t> </a:t>
            </a:r>
            <a:r>
              <a:rPr lang="en-US" dirty="0" err="1">
                <a:solidFill>
                  <a:srgbClr val="002060"/>
                </a:solidFill>
              </a:rPr>
              <a:t>duktus</a:t>
            </a:r>
            <a:r>
              <a:rPr lang="en-US" dirty="0">
                <a:solidFill>
                  <a:srgbClr val="002060"/>
                </a:solidFill>
              </a:rPr>
              <a:t> </a:t>
            </a:r>
            <a:r>
              <a:rPr lang="en-US" dirty="0" err="1">
                <a:solidFill>
                  <a:srgbClr val="002060"/>
                </a:solidFill>
              </a:rPr>
              <a:t>pankreas</a:t>
            </a:r>
            <a:r>
              <a:rPr lang="en-US" dirty="0">
                <a:solidFill>
                  <a:srgbClr val="002060"/>
                </a:solidFill>
              </a:rPr>
              <a:t>, </a:t>
            </a:r>
            <a:r>
              <a:rPr lang="en-US" dirty="0" err="1">
                <a:solidFill>
                  <a:srgbClr val="002060"/>
                </a:solidFill>
              </a:rPr>
              <a:t>bermuara</a:t>
            </a:r>
            <a:r>
              <a:rPr lang="en-US" dirty="0">
                <a:solidFill>
                  <a:srgbClr val="002060"/>
                </a:solidFill>
              </a:rPr>
              <a:t> </a:t>
            </a:r>
            <a:r>
              <a:rPr lang="en-US" dirty="0" err="1">
                <a:solidFill>
                  <a:srgbClr val="002060"/>
                </a:solidFill>
              </a:rPr>
              <a:t>di</a:t>
            </a:r>
            <a:r>
              <a:rPr lang="en-US" dirty="0">
                <a:solidFill>
                  <a:srgbClr val="002060"/>
                </a:solidFill>
              </a:rPr>
              <a:t> duodenum </a:t>
            </a:r>
            <a:r>
              <a:rPr lang="en-US" dirty="0" err="1">
                <a:solidFill>
                  <a:srgbClr val="002060"/>
                </a:solidFill>
              </a:rPr>
              <a:t>atau</a:t>
            </a:r>
            <a:r>
              <a:rPr lang="en-US" dirty="0">
                <a:solidFill>
                  <a:srgbClr val="002060"/>
                </a:solidFill>
              </a:rPr>
              <a:t> </a:t>
            </a:r>
            <a:r>
              <a:rPr lang="en-US" dirty="0" err="1">
                <a:solidFill>
                  <a:srgbClr val="002060"/>
                </a:solidFill>
              </a:rPr>
              <a:t>dialihkantuntuk</a:t>
            </a:r>
            <a:r>
              <a:rPr lang="en-US" dirty="0">
                <a:solidFill>
                  <a:srgbClr val="002060"/>
                </a:solidFill>
              </a:rPr>
              <a:t> </a:t>
            </a:r>
            <a:r>
              <a:rPr lang="en-US" dirty="0" err="1">
                <a:solidFill>
                  <a:srgbClr val="002060"/>
                </a:solidFill>
              </a:rPr>
              <a:t>penyimpanan</a:t>
            </a:r>
            <a:r>
              <a:rPr lang="en-US" dirty="0">
                <a:solidFill>
                  <a:srgbClr val="002060"/>
                </a:solidFill>
              </a:rPr>
              <a:t> </a:t>
            </a:r>
            <a:r>
              <a:rPr lang="en-US" dirty="0" err="1">
                <a:solidFill>
                  <a:srgbClr val="002060"/>
                </a:solidFill>
              </a:rPr>
              <a:t>di</a:t>
            </a:r>
            <a:r>
              <a:rPr lang="en-US" dirty="0">
                <a:solidFill>
                  <a:srgbClr val="002060"/>
                </a:solidFill>
              </a:rPr>
              <a:t> </a:t>
            </a:r>
            <a:r>
              <a:rPr lang="en-US" dirty="0" err="1">
                <a:solidFill>
                  <a:srgbClr val="002060"/>
                </a:solidFill>
              </a:rPr>
              <a:t>kantung</a:t>
            </a:r>
            <a:r>
              <a:rPr lang="en-US" dirty="0">
                <a:solidFill>
                  <a:srgbClr val="002060"/>
                </a:solidFill>
              </a:rPr>
              <a:t> </a:t>
            </a:r>
            <a:r>
              <a:rPr lang="en-US" dirty="0" err="1">
                <a:solidFill>
                  <a:srgbClr val="002060"/>
                </a:solidFill>
              </a:rPr>
              <a:t>empedu</a:t>
            </a:r>
            <a:endParaRPr lang="en-US" dirty="0">
              <a:solidFill>
                <a:srgbClr val="002060"/>
              </a:solidFill>
            </a:endParaRPr>
          </a:p>
        </p:txBody>
      </p:sp>
      <p:sp>
        <p:nvSpPr>
          <p:cNvPr id="4" name="Flowchart: Alternate Process 3"/>
          <p:cNvSpPr/>
          <p:nvPr/>
        </p:nvSpPr>
        <p:spPr>
          <a:xfrm>
            <a:off x="1981200" y="457200"/>
            <a:ext cx="5181600" cy="914400"/>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600" dirty="0" smtClean="0"/>
              <a:t>C. SEKRESI EMPEDU</a:t>
            </a:r>
            <a:endParaRPr lang="en-US"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algn="l"/>
            <a:r>
              <a:rPr lang="en-US" sz="3600" dirty="0" err="1">
                <a:solidFill>
                  <a:srgbClr val="FFFF00"/>
                </a:solidFill>
              </a:rPr>
              <a:t>Sekresi</a:t>
            </a:r>
            <a:r>
              <a:rPr lang="en-US" sz="3600" dirty="0">
                <a:solidFill>
                  <a:srgbClr val="FFFF00"/>
                </a:solidFill>
              </a:rPr>
              <a:t> </a:t>
            </a:r>
            <a:r>
              <a:rPr lang="en-US" sz="3600" dirty="0" err="1">
                <a:solidFill>
                  <a:srgbClr val="FFFF00"/>
                </a:solidFill>
              </a:rPr>
              <a:t>empedu</a:t>
            </a:r>
            <a:r>
              <a:rPr lang="en-US" sz="3600" dirty="0">
                <a:solidFill>
                  <a:srgbClr val="FFFF00"/>
                </a:solidFill>
              </a:rPr>
              <a:t> </a:t>
            </a:r>
            <a:r>
              <a:rPr lang="en-US" sz="3600" dirty="0" err="1">
                <a:solidFill>
                  <a:srgbClr val="FFFF00"/>
                </a:solidFill>
              </a:rPr>
              <a:t>diatur</a:t>
            </a:r>
            <a:r>
              <a:rPr lang="en-US" sz="3600" dirty="0">
                <a:solidFill>
                  <a:srgbClr val="FFFF00"/>
                </a:solidFill>
              </a:rPr>
              <a:t> </a:t>
            </a:r>
            <a:r>
              <a:rPr lang="en-US" sz="3600" dirty="0" err="1">
                <a:solidFill>
                  <a:srgbClr val="FFFF00"/>
                </a:solidFill>
              </a:rPr>
              <a:t>oleh</a:t>
            </a:r>
            <a:r>
              <a:rPr lang="en-US" sz="3600" dirty="0">
                <a:solidFill>
                  <a:srgbClr val="FFFF00"/>
                </a:solidFill>
              </a:rPr>
              <a:t> </a:t>
            </a:r>
            <a:r>
              <a:rPr lang="en-US" sz="3600" dirty="0" err="1">
                <a:solidFill>
                  <a:srgbClr val="FFFF00"/>
                </a:solidFill>
              </a:rPr>
              <a:t>faktor</a:t>
            </a:r>
            <a:r>
              <a:rPr lang="en-US" sz="3600" dirty="0">
                <a:solidFill>
                  <a:srgbClr val="FFFF00"/>
                </a:solidFill>
              </a:rPr>
              <a:t> </a:t>
            </a:r>
            <a:r>
              <a:rPr lang="en-US" sz="3600" dirty="0" err="1">
                <a:solidFill>
                  <a:srgbClr val="FFFF00"/>
                </a:solidFill>
              </a:rPr>
              <a:t>saraf</a:t>
            </a:r>
            <a:r>
              <a:rPr lang="en-US" sz="3600" dirty="0">
                <a:solidFill>
                  <a:srgbClr val="FFFF00"/>
                </a:solidFill>
              </a:rPr>
              <a:t> (</a:t>
            </a:r>
            <a:r>
              <a:rPr lang="en-US" sz="3600" dirty="0" err="1">
                <a:solidFill>
                  <a:srgbClr val="FFFF00"/>
                </a:solidFill>
              </a:rPr>
              <a:t>impuls</a:t>
            </a:r>
            <a:r>
              <a:rPr lang="en-US" sz="3600" dirty="0">
                <a:solidFill>
                  <a:srgbClr val="FFFF00"/>
                </a:solidFill>
              </a:rPr>
              <a:t> </a:t>
            </a:r>
            <a:r>
              <a:rPr lang="en-US" sz="3600" dirty="0" err="1">
                <a:solidFill>
                  <a:srgbClr val="FFFF00"/>
                </a:solidFill>
              </a:rPr>
              <a:t>parasimpatis</a:t>
            </a:r>
            <a:r>
              <a:rPr lang="en-US" sz="3600" dirty="0">
                <a:solidFill>
                  <a:srgbClr val="FFFF00"/>
                </a:solidFill>
              </a:rPr>
              <a:t>) </a:t>
            </a:r>
            <a:r>
              <a:rPr lang="en-US" sz="3600" dirty="0" err="1">
                <a:solidFill>
                  <a:srgbClr val="FFFF00"/>
                </a:solidFill>
              </a:rPr>
              <a:t>dan</a:t>
            </a:r>
            <a:r>
              <a:rPr lang="en-US" sz="3600" dirty="0">
                <a:solidFill>
                  <a:srgbClr val="FFFF00"/>
                </a:solidFill>
              </a:rPr>
              <a:t> </a:t>
            </a:r>
            <a:r>
              <a:rPr lang="en-US" sz="3600" dirty="0" err="1">
                <a:solidFill>
                  <a:srgbClr val="FFFF00"/>
                </a:solidFill>
              </a:rPr>
              <a:t>homon</a:t>
            </a:r>
            <a:r>
              <a:rPr lang="en-US" sz="3600" dirty="0">
                <a:solidFill>
                  <a:srgbClr val="FFFF00"/>
                </a:solidFill>
              </a:rPr>
              <a:t> (</a:t>
            </a:r>
            <a:r>
              <a:rPr lang="en-US" sz="3600" dirty="0" err="1">
                <a:solidFill>
                  <a:srgbClr val="FFFF00"/>
                </a:solidFill>
              </a:rPr>
              <a:t>sekretin</a:t>
            </a:r>
            <a:r>
              <a:rPr lang="en-US" sz="3600" dirty="0">
                <a:solidFill>
                  <a:srgbClr val="FFFF00"/>
                </a:solidFill>
              </a:rPr>
              <a:t> </a:t>
            </a:r>
            <a:r>
              <a:rPr lang="en-US" sz="3600" dirty="0" err="1">
                <a:solidFill>
                  <a:srgbClr val="FFFF00"/>
                </a:solidFill>
              </a:rPr>
              <a:t>dan</a:t>
            </a:r>
            <a:r>
              <a:rPr lang="en-US" sz="3600" dirty="0">
                <a:solidFill>
                  <a:srgbClr val="FFFF00"/>
                </a:solidFill>
              </a:rPr>
              <a:t> CCK) yang </a:t>
            </a:r>
            <a:r>
              <a:rPr lang="en-US" sz="3600" dirty="0" err="1">
                <a:solidFill>
                  <a:srgbClr val="FFFF00"/>
                </a:solidFill>
              </a:rPr>
              <a:t>samadengan</a:t>
            </a:r>
            <a:r>
              <a:rPr lang="en-US" sz="3600" dirty="0">
                <a:solidFill>
                  <a:srgbClr val="FFFF00"/>
                </a:solidFill>
              </a:rPr>
              <a:t> yang </a:t>
            </a:r>
            <a:r>
              <a:rPr lang="en-US" sz="3600" dirty="0" err="1">
                <a:solidFill>
                  <a:srgbClr val="FFFF00"/>
                </a:solidFill>
              </a:rPr>
              <a:t>mengatur</a:t>
            </a:r>
            <a:r>
              <a:rPr lang="en-US" sz="3600" dirty="0">
                <a:solidFill>
                  <a:srgbClr val="FFFF00"/>
                </a:solidFill>
              </a:rPr>
              <a:t> </a:t>
            </a:r>
            <a:r>
              <a:rPr lang="en-US" sz="3600" dirty="0" err="1">
                <a:solidFill>
                  <a:srgbClr val="FFFF00"/>
                </a:solidFill>
              </a:rPr>
              <a:t>sekresi</a:t>
            </a:r>
            <a:r>
              <a:rPr lang="en-US" sz="3600" dirty="0">
                <a:solidFill>
                  <a:srgbClr val="FFFF00"/>
                </a:solidFill>
              </a:rPr>
              <a:t> </a:t>
            </a:r>
            <a:r>
              <a:rPr lang="en-US" sz="3600" dirty="0" err="1">
                <a:solidFill>
                  <a:srgbClr val="FFFF00"/>
                </a:solidFill>
              </a:rPr>
              <a:t>cairan</a:t>
            </a:r>
            <a:r>
              <a:rPr lang="en-US" sz="3600" dirty="0">
                <a:solidFill>
                  <a:srgbClr val="FFFF00"/>
                </a:solidFill>
              </a:rPr>
              <a:t> </a:t>
            </a:r>
            <a:r>
              <a:rPr lang="en-US" sz="3600" dirty="0" err="1">
                <a:solidFill>
                  <a:srgbClr val="FFFF00"/>
                </a:solidFill>
              </a:rPr>
              <a:t>pankreas</a:t>
            </a:r>
            <a:r>
              <a:rPr lang="en-US" sz="3600" dirty="0">
                <a:solidFill>
                  <a:srgbClr val="FFFF00"/>
                </a:solidFill>
              </a:rPr>
              <a:t>. </a:t>
            </a:r>
            <a:r>
              <a:rPr lang="en-US" sz="3600" dirty="0" smtClean="0">
                <a:solidFill>
                  <a:srgbClr val="FFFF00"/>
                </a:solidFill>
              </a:rPr>
              <a:t/>
            </a:r>
            <a:br>
              <a:rPr lang="en-US" sz="3600" dirty="0" smtClean="0">
                <a:solidFill>
                  <a:srgbClr val="FFFF00"/>
                </a:solidFill>
              </a:rPr>
            </a:br>
            <a:r>
              <a:rPr lang="en-US" sz="3600" dirty="0" err="1" smtClean="0">
                <a:solidFill>
                  <a:srgbClr val="FFFF00"/>
                </a:solidFill>
              </a:rPr>
              <a:t>Saat</a:t>
            </a:r>
            <a:r>
              <a:rPr lang="en-US" sz="3600" dirty="0" smtClean="0">
                <a:solidFill>
                  <a:srgbClr val="FFFF00"/>
                </a:solidFill>
              </a:rPr>
              <a:t> </a:t>
            </a:r>
            <a:r>
              <a:rPr lang="en-US" sz="3600" dirty="0" err="1">
                <a:solidFill>
                  <a:srgbClr val="FFFF00"/>
                </a:solidFill>
              </a:rPr>
              <a:t>asam</a:t>
            </a:r>
            <a:r>
              <a:rPr lang="en-US" sz="3600" dirty="0">
                <a:solidFill>
                  <a:srgbClr val="FFFF00"/>
                </a:solidFill>
              </a:rPr>
              <a:t> </a:t>
            </a:r>
            <a:r>
              <a:rPr lang="en-US" sz="3600" dirty="0" err="1">
                <a:solidFill>
                  <a:srgbClr val="FFFF00"/>
                </a:solidFill>
              </a:rPr>
              <a:t>lemak</a:t>
            </a:r>
            <a:r>
              <a:rPr lang="en-US" sz="3600" dirty="0">
                <a:solidFill>
                  <a:srgbClr val="FFFF00"/>
                </a:solidFill>
              </a:rPr>
              <a:t> </a:t>
            </a:r>
            <a:r>
              <a:rPr lang="en-US" sz="3600" dirty="0" err="1">
                <a:solidFill>
                  <a:srgbClr val="FFFF00"/>
                </a:solidFill>
              </a:rPr>
              <a:t>dan</a:t>
            </a:r>
            <a:r>
              <a:rPr lang="en-US" sz="3600" dirty="0">
                <a:solidFill>
                  <a:srgbClr val="FFFF00"/>
                </a:solidFill>
              </a:rPr>
              <a:t> </a:t>
            </a:r>
            <a:r>
              <a:rPr lang="en-US" sz="3600" dirty="0" err="1">
                <a:solidFill>
                  <a:srgbClr val="FFFF00"/>
                </a:solidFill>
              </a:rPr>
              <a:t>asam</a:t>
            </a:r>
            <a:r>
              <a:rPr lang="en-US" sz="3600" dirty="0">
                <a:solidFill>
                  <a:srgbClr val="FFFF00"/>
                </a:solidFill>
              </a:rPr>
              <a:t> amino </a:t>
            </a:r>
            <a:r>
              <a:rPr lang="en-US" sz="3600" dirty="0" err="1">
                <a:solidFill>
                  <a:srgbClr val="FFFF00"/>
                </a:solidFill>
              </a:rPr>
              <a:t>mencapai</a:t>
            </a:r>
            <a:r>
              <a:rPr lang="en-US" sz="3600" dirty="0">
                <a:solidFill>
                  <a:srgbClr val="FFFF00"/>
                </a:solidFill>
              </a:rPr>
              <a:t> </a:t>
            </a:r>
            <a:r>
              <a:rPr lang="en-US" sz="3600" dirty="0" err="1">
                <a:solidFill>
                  <a:srgbClr val="FFFF00"/>
                </a:solidFill>
              </a:rPr>
              <a:t>usus</a:t>
            </a:r>
            <a:r>
              <a:rPr lang="en-US" sz="3600" dirty="0">
                <a:solidFill>
                  <a:srgbClr val="FFFF00"/>
                </a:solidFill>
              </a:rPr>
              <a:t> </a:t>
            </a:r>
            <a:r>
              <a:rPr lang="en-US" sz="3600" dirty="0" err="1">
                <a:solidFill>
                  <a:srgbClr val="FFFF00"/>
                </a:solidFill>
              </a:rPr>
              <a:t>halus</a:t>
            </a:r>
            <a:r>
              <a:rPr lang="en-US" sz="3600" dirty="0">
                <a:solidFill>
                  <a:srgbClr val="FFFF00"/>
                </a:solidFill>
              </a:rPr>
              <a:t>, </a:t>
            </a:r>
            <a:r>
              <a:rPr lang="en-US" sz="3600" dirty="0" err="1">
                <a:solidFill>
                  <a:srgbClr val="FFFF00"/>
                </a:solidFill>
              </a:rPr>
              <a:t>CCKdilepas</a:t>
            </a:r>
            <a:r>
              <a:rPr lang="en-US" sz="3600" dirty="0">
                <a:solidFill>
                  <a:srgbClr val="FFFF00"/>
                </a:solidFill>
              </a:rPr>
              <a:t> </a:t>
            </a:r>
            <a:r>
              <a:rPr lang="en-US" sz="3600" dirty="0" err="1">
                <a:solidFill>
                  <a:srgbClr val="FFFF00"/>
                </a:solidFill>
              </a:rPr>
              <a:t>untuk</a:t>
            </a:r>
            <a:r>
              <a:rPr lang="en-US" sz="3600" dirty="0">
                <a:solidFill>
                  <a:srgbClr val="FFFF00"/>
                </a:solidFill>
              </a:rPr>
              <a:t> </a:t>
            </a:r>
            <a:r>
              <a:rPr lang="en-US" sz="3600" dirty="0" err="1">
                <a:solidFill>
                  <a:srgbClr val="FFFF00"/>
                </a:solidFill>
              </a:rPr>
              <a:t>menkontraksi</a:t>
            </a:r>
            <a:r>
              <a:rPr lang="en-US" sz="3600" dirty="0">
                <a:solidFill>
                  <a:srgbClr val="FFFF00"/>
                </a:solidFill>
              </a:rPr>
              <a:t> </a:t>
            </a:r>
            <a:r>
              <a:rPr lang="en-US" sz="3600" dirty="0" err="1">
                <a:solidFill>
                  <a:srgbClr val="FFFF00"/>
                </a:solidFill>
              </a:rPr>
              <a:t>otot</a:t>
            </a:r>
            <a:r>
              <a:rPr lang="en-US" sz="3600" dirty="0">
                <a:solidFill>
                  <a:srgbClr val="FFFF00"/>
                </a:solidFill>
              </a:rPr>
              <a:t> </a:t>
            </a:r>
            <a:r>
              <a:rPr lang="en-US" sz="3600" dirty="0" err="1">
                <a:solidFill>
                  <a:srgbClr val="FFFF00"/>
                </a:solidFill>
              </a:rPr>
              <a:t>kandung</a:t>
            </a:r>
            <a:r>
              <a:rPr lang="en-US" sz="3600" dirty="0">
                <a:solidFill>
                  <a:srgbClr val="FFFF00"/>
                </a:solidFill>
              </a:rPr>
              <a:t> </a:t>
            </a:r>
            <a:r>
              <a:rPr lang="en-US" sz="3600" dirty="0" err="1">
                <a:solidFill>
                  <a:srgbClr val="FFFF00"/>
                </a:solidFill>
              </a:rPr>
              <a:t>empedu</a:t>
            </a:r>
            <a:r>
              <a:rPr lang="en-US" sz="3600" dirty="0">
                <a:solidFill>
                  <a:srgbClr val="FFFF00"/>
                </a:solidFill>
              </a:rPr>
              <a:t> </a:t>
            </a:r>
            <a:r>
              <a:rPr lang="en-US" sz="3600" dirty="0" err="1">
                <a:solidFill>
                  <a:srgbClr val="FFFF00"/>
                </a:solidFill>
              </a:rPr>
              <a:t>dan</a:t>
            </a:r>
            <a:r>
              <a:rPr lang="en-US" sz="3600" dirty="0">
                <a:solidFill>
                  <a:srgbClr val="FFFF00"/>
                </a:solidFill>
              </a:rPr>
              <a:t> </a:t>
            </a:r>
            <a:r>
              <a:rPr lang="en-US" sz="3600" dirty="0" err="1">
                <a:solidFill>
                  <a:srgbClr val="FFFF00"/>
                </a:solidFill>
              </a:rPr>
              <a:t>merelaksasi</a:t>
            </a:r>
            <a:r>
              <a:rPr lang="en-US" sz="3600" dirty="0">
                <a:solidFill>
                  <a:srgbClr val="FFFF00"/>
                </a:solidFill>
              </a:rPr>
              <a:t> </a:t>
            </a:r>
            <a:r>
              <a:rPr lang="en-US" sz="3600" dirty="0" err="1">
                <a:solidFill>
                  <a:srgbClr val="FFFF00"/>
                </a:solidFill>
              </a:rPr>
              <a:t>sfingter</a:t>
            </a:r>
            <a:r>
              <a:rPr lang="en-US" sz="3600" dirty="0">
                <a:solidFill>
                  <a:srgbClr val="FFFF00"/>
                </a:solidFill>
              </a:rPr>
              <a:t> </a:t>
            </a:r>
            <a:r>
              <a:rPr lang="en-US" sz="3600" dirty="0" err="1">
                <a:solidFill>
                  <a:srgbClr val="FFFF00"/>
                </a:solidFill>
              </a:rPr>
              <a:t>Oddi</a:t>
            </a:r>
            <a:r>
              <a:rPr lang="en-US" sz="3600" dirty="0">
                <a:solidFill>
                  <a:srgbClr val="FFFF00"/>
                </a:solidFill>
              </a:rPr>
              <a:t>. </a:t>
            </a:r>
            <a:r>
              <a:rPr lang="en-US" sz="3600" dirty="0" err="1">
                <a:solidFill>
                  <a:srgbClr val="FFFF00"/>
                </a:solidFill>
              </a:rPr>
              <a:t>Cairan</a:t>
            </a:r>
            <a:r>
              <a:rPr lang="en-US" sz="3600" dirty="0">
                <a:solidFill>
                  <a:srgbClr val="FFFF00"/>
                </a:solidFill>
              </a:rPr>
              <a:t> </a:t>
            </a:r>
            <a:r>
              <a:rPr lang="en-US" sz="3600" dirty="0" err="1">
                <a:solidFill>
                  <a:srgbClr val="FFFF00"/>
                </a:solidFill>
              </a:rPr>
              <a:t>empedu</a:t>
            </a:r>
            <a:r>
              <a:rPr lang="en-US" sz="3600" dirty="0">
                <a:solidFill>
                  <a:srgbClr val="FFFF00"/>
                </a:solidFill>
              </a:rPr>
              <a:t> </a:t>
            </a:r>
            <a:r>
              <a:rPr lang="en-US" sz="3600" dirty="0" err="1" smtClean="0">
                <a:solidFill>
                  <a:srgbClr val="FFFF00"/>
                </a:solidFill>
              </a:rPr>
              <a:t>kemudian</a:t>
            </a:r>
            <a:r>
              <a:rPr lang="en-US" sz="3600" dirty="0" smtClean="0">
                <a:solidFill>
                  <a:srgbClr val="FFFF00"/>
                </a:solidFill>
              </a:rPr>
              <a:t> </a:t>
            </a:r>
            <a:r>
              <a:rPr lang="en-US" sz="3600" dirty="0" err="1" smtClean="0">
                <a:solidFill>
                  <a:srgbClr val="FFFF00"/>
                </a:solidFill>
              </a:rPr>
              <a:t>didorong</a:t>
            </a:r>
            <a:r>
              <a:rPr lang="en-US" sz="3600" dirty="0" smtClean="0">
                <a:solidFill>
                  <a:srgbClr val="FFFF00"/>
                </a:solidFill>
              </a:rPr>
              <a:t> </a:t>
            </a:r>
            <a:r>
              <a:rPr lang="en-US" sz="3600" dirty="0" err="1">
                <a:solidFill>
                  <a:srgbClr val="FFFF00"/>
                </a:solidFill>
              </a:rPr>
              <a:t>ke</a:t>
            </a:r>
            <a:r>
              <a:rPr lang="en-US" sz="3600" dirty="0">
                <a:solidFill>
                  <a:srgbClr val="FFFF00"/>
                </a:solidFill>
              </a:rPr>
              <a:t> </a:t>
            </a:r>
            <a:r>
              <a:rPr lang="en-US" sz="3600" dirty="0" err="1">
                <a:solidFill>
                  <a:srgbClr val="FFFF00"/>
                </a:solidFill>
              </a:rPr>
              <a:t>dalam</a:t>
            </a:r>
            <a:r>
              <a:rPr lang="en-US" sz="3600" dirty="0">
                <a:solidFill>
                  <a:srgbClr val="FFFF00"/>
                </a:solidFill>
              </a:rPr>
              <a:t> duodenum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endParaRPr lang="en-US" dirty="0"/>
          </a:p>
        </p:txBody>
      </p:sp>
      <p:pic>
        <p:nvPicPr>
          <p:cNvPr id="3" name="Picture 2" descr="images (16).jpg"/>
          <p:cNvPicPr>
            <a:picLocks noChangeAspect="1"/>
          </p:cNvPicPr>
          <p:nvPr/>
        </p:nvPicPr>
        <p:blipFill>
          <a:blip r:embed="rId2"/>
          <a:stretch>
            <a:fillRect/>
          </a:stretch>
        </p:blipFill>
        <p:spPr>
          <a:xfrm>
            <a:off x="990600" y="609600"/>
            <a:ext cx="7239000" cy="54864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905000"/>
          </a:xfrm>
        </p:spPr>
        <p:txBody>
          <a:bodyPr>
            <a:normAutofit/>
          </a:bodyPr>
          <a:lstStyle/>
          <a:p>
            <a:r>
              <a:rPr lang="en-US" sz="8800" dirty="0" smtClean="0">
                <a:solidFill>
                  <a:srgbClr val="00B0F0"/>
                </a:solidFill>
              </a:rPr>
              <a:t>THANK YOU </a:t>
            </a:r>
            <a:r>
              <a:rPr lang="en-US" sz="8800" dirty="0" smtClean="0">
                <a:solidFill>
                  <a:srgbClr val="00B0F0"/>
                </a:solidFill>
                <a:sym typeface="Wingdings" pitchFamily="2" charset="2"/>
              </a:rPr>
              <a:t></a:t>
            </a:r>
            <a:endParaRPr lang="en-US" sz="8800"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KANDUNG EMPEDU</a:t>
            </a:r>
            <a:endParaRPr lang="en-US" dirty="0"/>
          </a:p>
        </p:txBody>
      </p:sp>
      <p:sp>
        <p:nvSpPr>
          <p:cNvPr id="3" name="Content Placeholder 2"/>
          <p:cNvSpPr>
            <a:spLocks noGrp="1"/>
          </p:cNvSpPr>
          <p:nvPr>
            <p:ph idx="1"/>
          </p:nvPr>
        </p:nvSpPr>
        <p:spPr/>
        <p:txBody>
          <a:bodyPr>
            <a:normAutofit fontScale="92500"/>
          </a:bodyPr>
          <a:lstStyle/>
          <a:p>
            <a:r>
              <a:rPr lang="en-US" dirty="0" err="1">
                <a:hlinkClick r:id="rId2"/>
              </a:rPr>
              <a:t>Kandung</a:t>
            </a:r>
            <a:r>
              <a:rPr lang="en-US" dirty="0">
                <a:hlinkClick r:id="rId2"/>
              </a:rPr>
              <a:t> </a:t>
            </a:r>
            <a:r>
              <a:rPr lang="en-US" dirty="0" err="1">
                <a:hlinkClick r:id="rId2"/>
              </a:rPr>
              <a:t>empedu</a:t>
            </a:r>
            <a:r>
              <a:rPr lang="en-US" dirty="0"/>
              <a:t> </a:t>
            </a:r>
            <a:r>
              <a:rPr lang="en-US" dirty="0" err="1"/>
              <a:t>merupakan</a:t>
            </a:r>
            <a:r>
              <a:rPr lang="en-US" dirty="0"/>
              <a:t> </a:t>
            </a:r>
            <a:r>
              <a:rPr lang="en-US" dirty="0" err="1"/>
              <a:t>kantong</a:t>
            </a:r>
            <a:r>
              <a:rPr lang="en-US" dirty="0"/>
              <a:t> </a:t>
            </a:r>
            <a:r>
              <a:rPr lang="en-US" dirty="0" err="1"/>
              <a:t>otot</a:t>
            </a:r>
            <a:r>
              <a:rPr lang="en-US" dirty="0"/>
              <a:t> </a:t>
            </a:r>
            <a:r>
              <a:rPr lang="en-US" dirty="0" err="1"/>
              <a:t>kecil</a:t>
            </a:r>
            <a:r>
              <a:rPr lang="en-US" dirty="0"/>
              <a:t> yang </a:t>
            </a:r>
            <a:r>
              <a:rPr lang="en-US" dirty="0" err="1"/>
              <a:t>berfungsi</a:t>
            </a:r>
            <a:r>
              <a:rPr lang="en-US" dirty="0"/>
              <a:t> </a:t>
            </a:r>
            <a:r>
              <a:rPr lang="en-US" dirty="0" err="1"/>
              <a:t>untuk</a:t>
            </a:r>
            <a:r>
              <a:rPr lang="en-US" dirty="0"/>
              <a:t> </a:t>
            </a:r>
            <a:r>
              <a:rPr lang="en-US" dirty="0" err="1"/>
              <a:t>menyimpan</a:t>
            </a:r>
            <a:r>
              <a:rPr lang="en-US" dirty="0"/>
              <a:t> </a:t>
            </a:r>
            <a:r>
              <a:rPr lang="en-US" dirty="0" err="1"/>
              <a:t>empedu</a:t>
            </a:r>
            <a:r>
              <a:rPr lang="en-US" dirty="0"/>
              <a:t> (</a:t>
            </a:r>
            <a:r>
              <a:rPr lang="en-US" dirty="0" err="1"/>
              <a:t>cairan</a:t>
            </a:r>
            <a:r>
              <a:rPr lang="en-US" dirty="0"/>
              <a:t> </a:t>
            </a:r>
            <a:r>
              <a:rPr lang="en-US" dirty="0" err="1"/>
              <a:t>pencernaan</a:t>
            </a:r>
            <a:r>
              <a:rPr lang="en-US" dirty="0"/>
              <a:t> </a:t>
            </a:r>
            <a:r>
              <a:rPr lang="en-US" dirty="0" err="1"/>
              <a:t>berwarna</a:t>
            </a:r>
            <a:r>
              <a:rPr lang="en-US" dirty="0"/>
              <a:t> </a:t>
            </a:r>
            <a:r>
              <a:rPr lang="en-US" dirty="0" err="1"/>
              <a:t>kuning</a:t>
            </a:r>
            <a:r>
              <a:rPr lang="en-US" dirty="0"/>
              <a:t> </a:t>
            </a:r>
            <a:r>
              <a:rPr lang="en-US" dirty="0" err="1"/>
              <a:t>kehijauan</a:t>
            </a:r>
            <a:r>
              <a:rPr lang="en-US" dirty="0"/>
              <a:t> yang </a:t>
            </a:r>
            <a:r>
              <a:rPr lang="en-US" dirty="0" err="1"/>
              <a:t>dihasilkan</a:t>
            </a:r>
            <a:r>
              <a:rPr lang="en-US" dirty="0"/>
              <a:t> </a:t>
            </a:r>
            <a:r>
              <a:rPr lang="en-US" dirty="0" err="1"/>
              <a:t>oleh</a:t>
            </a:r>
            <a:r>
              <a:rPr lang="en-US" dirty="0"/>
              <a:t> </a:t>
            </a:r>
            <a:r>
              <a:rPr lang="en-US" dirty="0" err="1"/>
              <a:t>hati</a:t>
            </a:r>
            <a:r>
              <a:rPr lang="en-US" dirty="0"/>
              <a:t>). </a:t>
            </a:r>
            <a:r>
              <a:rPr lang="en-US" dirty="0" err="1"/>
              <a:t>Kandung</a:t>
            </a:r>
            <a:r>
              <a:rPr lang="en-US" dirty="0"/>
              <a:t> </a:t>
            </a:r>
            <a:r>
              <a:rPr lang="en-US" dirty="0" err="1"/>
              <a:t>empedu</a:t>
            </a:r>
            <a:r>
              <a:rPr lang="en-US" dirty="0"/>
              <a:t> </a:t>
            </a:r>
            <a:r>
              <a:rPr lang="en-US" dirty="0" err="1"/>
              <a:t>memiliki</a:t>
            </a:r>
            <a:r>
              <a:rPr lang="en-US" dirty="0"/>
              <a:t> </a:t>
            </a:r>
            <a:r>
              <a:rPr lang="en-US" dirty="0" err="1"/>
              <a:t>bentuk</a:t>
            </a:r>
            <a:r>
              <a:rPr lang="en-US" dirty="0"/>
              <a:t> </a:t>
            </a:r>
            <a:r>
              <a:rPr lang="en-US" dirty="0" err="1"/>
              <a:t>seperti</a:t>
            </a:r>
            <a:r>
              <a:rPr lang="en-US" dirty="0"/>
              <a:t> </a:t>
            </a:r>
            <a:r>
              <a:rPr lang="en-US" dirty="0" err="1"/>
              <a:t>buah</a:t>
            </a:r>
            <a:r>
              <a:rPr lang="en-US" dirty="0"/>
              <a:t> </a:t>
            </a:r>
            <a:r>
              <a:rPr lang="en-US" dirty="0" err="1"/>
              <a:t>pir</a:t>
            </a:r>
            <a:r>
              <a:rPr lang="en-US" dirty="0"/>
              <a:t> </a:t>
            </a:r>
            <a:r>
              <a:rPr lang="en-US" dirty="0" err="1"/>
              <a:t>dengan</a:t>
            </a:r>
            <a:r>
              <a:rPr lang="en-US" dirty="0"/>
              <a:t> </a:t>
            </a:r>
            <a:r>
              <a:rPr lang="en-US" dirty="0" err="1"/>
              <a:t>panjang</a:t>
            </a:r>
            <a:r>
              <a:rPr lang="en-US" dirty="0"/>
              <a:t> 7-10 cm </a:t>
            </a:r>
            <a:r>
              <a:rPr lang="en-US" dirty="0" err="1"/>
              <a:t>dan</a:t>
            </a:r>
            <a:r>
              <a:rPr lang="en-US" dirty="0"/>
              <a:t> </a:t>
            </a:r>
            <a:r>
              <a:rPr lang="en-US" dirty="0" err="1"/>
              <a:t>merupakan</a:t>
            </a:r>
            <a:r>
              <a:rPr lang="en-US" dirty="0"/>
              <a:t> </a:t>
            </a:r>
            <a:r>
              <a:rPr lang="en-US" dirty="0" err="1"/>
              <a:t>membran</a:t>
            </a:r>
            <a:r>
              <a:rPr lang="en-US" dirty="0"/>
              <a:t> </a:t>
            </a:r>
            <a:r>
              <a:rPr lang="en-US" dirty="0" err="1"/>
              <a:t>berotot</a:t>
            </a:r>
            <a:r>
              <a:rPr lang="en-US" dirty="0"/>
              <a:t>. </a:t>
            </a:r>
            <a:endParaRPr lang="en-US" dirty="0" smtClean="0"/>
          </a:p>
          <a:p>
            <a:r>
              <a:rPr lang="en-US" dirty="0" err="1" smtClean="0"/>
              <a:t>Terletak</a:t>
            </a:r>
            <a:r>
              <a:rPr lang="en-US" dirty="0" smtClean="0"/>
              <a:t> </a:t>
            </a:r>
            <a:r>
              <a:rPr lang="en-US" dirty="0" err="1"/>
              <a:t>didalam</a:t>
            </a:r>
            <a:r>
              <a:rPr lang="en-US" dirty="0"/>
              <a:t> </a:t>
            </a:r>
            <a:r>
              <a:rPr lang="en-US" dirty="0" err="1"/>
              <a:t>fossa</a:t>
            </a:r>
            <a:r>
              <a:rPr lang="en-US" dirty="0"/>
              <a:t> </a:t>
            </a:r>
            <a:r>
              <a:rPr lang="en-US" dirty="0" err="1"/>
              <a:t>dari</a:t>
            </a:r>
            <a:r>
              <a:rPr lang="en-US" dirty="0"/>
              <a:t> </a:t>
            </a:r>
            <a:r>
              <a:rPr lang="en-US" dirty="0" err="1"/>
              <a:t>permukaan</a:t>
            </a:r>
            <a:r>
              <a:rPr lang="en-US" dirty="0"/>
              <a:t> visceral </a:t>
            </a:r>
            <a:r>
              <a:rPr lang="en-US" dirty="0" err="1"/>
              <a:t>hati</a:t>
            </a:r>
            <a:r>
              <a:rPr lang="en-US" dirty="0"/>
              <a:t>. </a:t>
            </a:r>
            <a:r>
              <a:rPr lang="en-US" dirty="0" err="1"/>
              <a:t>Kandung</a:t>
            </a:r>
            <a:r>
              <a:rPr lang="en-US" dirty="0"/>
              <a:t> </a:t>
            </a:r>
            <a:r>
              <a:rPr lang="en-US" dirty="0" err="1"/>
              <a:t>empedu</a:t>
            </a:r>
            <a:r>
              <a:rPr lang="en-US" dirty="0"/>
              <a:t> </a:t>
            </a:r>
            <a:r>
              <a:rPr lang="en-US" dirty="0" err="1"/>
              <a:t>terbagi</a:t>
            </a:r>
            <a:r>
              <a:rPr lang="en-US" dirty="0"/>
              <a:t> </a:t>
            </a:r>
            <a:r>
              <a:rPr lang="en-US" dirty="0" err="1"/>
              <a:t>kedalam</a:t>
            </a:r>
            <a:r>
              <a:rPr lang="en-US" dirty="0"/>
              <a:t> </a:t>
            </a:r>
            <a:r>
              <a:rPr lang="en-US" dirty="0" err="1"/>
              <a:t>sebuah</a:t>
            </a:r>
            <a:r>
              <a:rPr lang="en-US" dirty="0"/>
              <a:t> </a:t>
            </a:r>
            <a:r>
              <a:rPr lang="en-US" dirty="0" err="1"/>
              <a:t>fundus</a:t>
            </a:r>
            <a:r>
              <a:rPr lang="en-US" dirty="0"/>
              <a:t>, </a:t>
            </a:r>
            <a:r>
              <a:rPr lang="en-US" dirty="0" err="1"/>
              <a:t>badan</a:t>
            </a:r>
            <a:r>
              <a:rPr lang="en-US" dirty="0"/>
              <a:t> </a:t>
            </a:r>
            <a:r>
              <a:rPr lang="en-US" dirty="0" err="1"/>
              <a:t>dan</a:t>
            </a:r>
            <a:r>
              <a:rPr lang="en-US" dirty="0"/>
              <a:t> </a:t>
            </a:r>
            <a:r>
              <a:rPr lang="en-US" dirty="0" err="1"/>
              <a:t>leher</a:t>
            </a:r>
            <a:r>
              <a:rPr lang="en-US" dirty="0"/>
              <a:t>.</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Rectangle 5"/>
          <p:cNvSpPr/>
          <p:nvPr/>
        </p:nvSpPr>
        <p:spPr>
          <a:xfrm>
            <a:off x="609600" y="457200"/>
            <a:ext cx="7848600" cy="10668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457200"/>
            <a:ext cx="8229600" cy="1143000"/>
          </a:xfrm>
        </p:spPr>
        <p:txBody>
          <a:bodyPr>
            <a:normAutofit fontScale="90000"/>
          </a:bodyPr>
          <a:lstStyle/>
          <a:p>
            <a:r>
              <a:rPr lang="en-US" dirty="0" smtClean="0">
                <a:solidFill>
                  <a:srgbClr val="FFFF00"/>
                </a:solidFill>
              </a:rPr>
              <a:t>BAGIAN-BAGIAN KANDUNG EMPEDU</a:t>
            </a:r>
            <a:endParaRPr lang="en-US" dirty="0">
              <a:solidFill>
                <a:srgbClr val="FFFF00"/>
              </a:solidFill>
            </a:endParaRPr>
          </a:p>
        </p:txBody>
      </p:sp>
      <p:sp>
        <p:nvSpPr>
          <p:cNvPr id="3" name="Content Placeholder 2"/>
          <p:cNvSpPr>
            <a:spLocks noGrp="1"/>
          </p:cNvSpPr>
          <p:nvPr>
            <p:ph idx="1"/>
          </p:nvPr>
        </p:nvSpPr>
        <p:spPr/>
        <p:txBody>
          <a:bodyPr>
            <a:noAutofit/>
          </a:bodyPr>
          <a:lstStyle/>
          <a:p>
            <a:pPr>
              <a:buNone/>
            </a:pPr>
            <a:r>
              <a:rPr lang="en-US" sz="2800" dirty="0" smtClean="0"/>
              <a:t>•</a:t>
            </a:r>
            <a:r>
              <a:rPr lang="en-US" sz="2800" dirty="0"/>
              <a:t> </a:t>
            </a:r>
            <a:r>
              <a:rPr lang="en-US" sz="2800" b="1" dirty="0" err="1">
                <a:solidFill>
                  <a:schemeClr val="accent6">
                    <a:lumMod val="75000"/>
                  </a:schemeClr>
                </a:solidFill>
              </a:rPr>
              <a:t>Fundus</a:t>
            </a:r>
            <a:r>
              <a:rPr lang="en-US" sz="2800" b="1" dirty="0">
                <a:solidFill>
                  <a:schemeClr val="accent6">
                    <a:lumMod val="75000"/>
                  </a:schemeClr>
                </a:solidFill>
              </a:rPr>
              <a:t> </a:t>
            </a:r>
            <a:r>
              <a:rPr lang="en-US" sz="2800" b="1" dirty="0" err="1">
                <a:solidFill>
                  <a:schemeClr val="accent6">
                    <a:lumMod val="75000"/>
                  </a:schemeClr>
                </a:solidFill>
              </a:rPr>
              <a:t>vesikafelea</a:t>
            </a:r>
            <a:r>
              <a:rPr lang="en-US" sz="2800" dirty="0"/>
              <a:t>, </a:t>
            </a:r>
            <a:r>
              <a:rPr lang="en-US" sz="2800" dirty="0" err="1"/>
              <a:t>merupakan</a:t>
            </a:r>
            <a:r>
              <a:rPr lang="en-US" sz="2800" dirty="0"/>
              <a:t> </a:t>
            </a:r>
            <a:r>
              <a:rPr lang="en-US" sz="2800" dirty="0" err="1"/>
              <a:t>bagian</a:t>
            </a:r>
            <a:r>
              <a:rPr lang="en-US" sz="2800" dirty="0"/>
              <a:t> </a:t>
            </a:r>
            <a:r>
              <a:rPr lang="en-US" sz="2800" dirty="0" err="1"/>
              <a:t>kandung</a:t>
            </a:r>
            <a:r>
              <a:rPr lang="en-US" sz="2800" dirty="0"/>
              <a:t> </a:t>
            </a:r>
            <a:r>
              <a:rPr lang="en-US" sz="2800" dirty="0" err="1"/>
              <a:t>emepeduyang</a:t>
            </a:r>
            <a:r>
              <a:rPr lang="en-US" sz="2800" dirty="0"/>
              <a:t> paling </a:t>
            </a:r>
            <a:r>
              <a:rPr lang="en-US" sz="2800" dirty="0" err="1"/>
              <a:t>akhir</a:t>
            </a:r>
            <a:r>
              <a:rPr lang="en-US" sz="2800" dirty="0"/>
              <a:t> </a:t>
            </a:r>
            <a:r>
              <a:rPr lang="en-US" sz="2800" dirty="0" err="1"/>
              <a:t>setelah</a:t>
            </a:r>
            <a:r>
              <a:rPr lang="en-US" sz="2800" dirty="0"/>
              <a:t> </a:t>
            </a:r>
            <a:r>
              <a:rPr lang="en-US" sz="2800" dirty="0" err="1"/>
              <a:t>korpus</a:t>
            </a:r>
            <a:r>
              <a:rPr lang="en-US" sz="2800" dirty="0"/>
              <a:t> </a:t>
            </a:r>
            <a:r>
              <a:rPr lang="en-US" sz="2800" dirty="0" err="1"/>
              <a:t>vesikafelea</a:t>
            </a:r>
            <a:r>
              <a:rPr lang="en-US" sz="2800" dirty="0" smtClean="0"/>
              <a:t>.</a:t>
            </a:r>
            <a:endParaRPr lang="en-US" sz="2800" dirty="0"/>
          </a:p>
          <a:p>
            <a:pPr>
              <a:buNone/>
            </a:pPr>
            <a:r>
              <a:rPr lang="en-US" sz="2800" dirty="0" smtClean="0"/>
              <a:t>•</a:t>
            </a:r>
            <a:r>
              <a:rPr lang="en-US" sz="2800" dirty="0"/>
              <a:t> </a:t>
            </a:r>
            <a:r>
              <a:rPr lang="en-US" sz="2800" b="1" dirty="0" err="1">
                <a:solidFill>
                  <a:schemeClr val="accent6">
                    <a:lumMod val="75000"/>
                  </a:schemeClr>
                </a:solidFill>
              </a:rPr>
              <a:t>Korpus</a:t>
            </a:r>
            <a:r>
              <a:rPr lang="en-US" sz="2800" b="1" dirty="0">
                <a:solidFill>
                  <a:schemeClr val="accent6">
                    <a:lumMod val="75000"/>
                  </a:schemeClr>
                </a:solidFill>
              </a:rPr>
              <a:t> </a:t>
            </a:r>
            <a:r>
              <a:rPr lang="en-US" sz="2800" b="1" dirty="0" err="1">
                <a:solidFill>
                  <a:schemeClr val="accent6">
                    <a:lumMod val="75000"/>
                  </a:schemeClr>
                </a:solidFill>
              </a:rPr>
              <a:t>vesikafelea</a:t>
            </a:r>
            <a:r>
              <a:rPr lang="en-US" sz="2800" dirty="0"/>
              <a:t>, </a:t>
            </a:r>
            <a:r>
              <a:rPr lang="en-US" sz="2800" dirty="0" err="1"/>
              <a:t>bagian</a:t>
            </a:r>
            <a:r>
              <a:rPr lang="en-US" sz="2800" dirty="0"/>
              <a:t> </a:t>
            </a:r>
            <a:r>
              <a:rPr lang="en-US" sz="2800" dirty="0" err="1"/>
              <a:t>dari</a:t>
            </a:r>
            <a:r>
              <a:rPr lang="en-US" sz="2800" dirty="0"/>
              <a:t> </a:t>
            </a:r>
            <a:r>
              <a:rPr lang="en-US" sz="2800" dirty="0" err="1"/>
              <a:t>kandung</a:t>
            </a:r>
            <a:r>
              <a:rPr lang="en-US" sz="2800" dirty="0"/>
              <a:t> </a:t>
            </a:r>
            <a:r>
              <a:rPr lang="en-US" sz="2800" dirty="0" err="1"/>
              <a:t>empedu</a:t>
            </a:r>
            <a:r>
              <a:rPr lang="en-US" sz="2800" dirty="0"/>
              <a:t> yang </a:t>
            </a:r>
            <a:r>
              <a:rPr lang="en-US" sz="2800" dirty="0" err="1"/>
              <a:t>didalamnya</a:t>
            </a:r>
            <a:r>
              <a:rPr lang="en-US" sz="2800" dirty="0"/>
              <a:t> </a:t>
            </a:r>
            <a:r>
              <a:rPr lang="en-US" sz="2800" dirty="0" err="1"/>
              <a:t>berisis</a:t>
            </a:r>
            <a:r>
              <a:rPr lang="en-US" sz="2800" dirty="0"/>
              <a:t> </a:t>
            </a:r>
            <a:r>
              <a:rPr lang="en-US" sz="2800" dirty="0" err="1"/>
              <a:t>getah</a:t>
            </a:r>
            <a:r>
              <a:rPr lang="en-US" sz="2800" dirty="0"/>
              <a:t> </a:t>
            </a:r>
            <a:r>
              <a:rPr lang="en-US" sz="2800" dirty="0" err="1"/>
              <a:t>empedu</a:t>
            </a:r>
            <a:r>
              <a:rPr lang="en-US" sz="2800" dirty="0"/>
              <a:t>. </a:t>
            </a:r>
            <a:endParaRPr lang="en-US" sz="2800" dirty="0" smtClean="0"/>
          </a:p>
          <a:p>
            <a:r>
              <a:rPr lang="en-US" sz="2800" dirty="0" err="1" smtClean="0"/>
              <a:t>Getah</a:t>
            </a:r>
            <a:r>
              <a:rPr lang="en-US" sz="2800" dirty="0" smtClean="0"/>
              <a:t> </a:t>
            </a:r>
            <a:r>
              <a:rPr lang="en-US" sz="2800" dirty="0" err="1" smtClean="0"/>
              <a:t>empedu</a:t>
            </a:r>
            <a:r>
              <a:rPr lang="en-US" sz="2800" dirty="0" smtClean="0"/>
              <a:t> </a:t>
            </a:r>
            <a:r>
              <a:rPr lang="en-US" sz="2800" dirty="0" err="1"/>
              <a:t>adalah</a:t>
            </a:r>
            <a:r>
              <a:rPr lang="en-US" sz="2800" dirty="0"/>
              <a:t> </a:t>
            </a:r>
            <a:r>
              <a:rPr lang="en-US" sz="2800" dirty="0" err="1"/>
              <a:t>suatu</a:t>
            </a:r>
            <a:r>
              <a:rPr lang="en-US" sz="2800" dirty="0"/>
              <a:t> </a:t>
            </a:r>
            <a:r>
              <a:rPr lang="en-US" sz="2800" dirty="0" err="1"/>
              <a:t>cairan</a:t>
            </a:r>
            <a:r>
              <a:rPr lang="en-US" sz="2800" dirty="0"/>
              <a:t> yang </a:t>
            </a:r>
            <a:r>
              <a:rPr lang="en-US" sz="2800" dirty="0" err="1"/>
              <a:t>disekeresi</a:t>
            </a:r>
            <a:r>
              <a:rPr lang="en-US" sz="2800" dirty="0"/>
              <a:t> </a:t>
            </a:r>
            <a:r>
              <a:rPr lang="en-US" sz="2800" dirty="0" err="1"/>
              <a:t>setiap</a:t>
            </a:r>
            <a:r>
              <a:rPr lang="en-US" sz="2800" dirty="0"/>
              <a:t> </a:t>
            </a:r>
            <a:r>
              <a:rPr lang="en-US" sz="2800" dirty="0" err="1"/>
              <a:t>hari</a:t>
            </a:r>
            <a:r>
              <a:rPr lang="en-US" sz="2800" dirty="0"/>
              <a:t> </a:t>
            </a:r>
            <a:r>
              <a:rPr lang="en-US" sz="2800" dirty="0" err="1"/>
              <a:t>oleh</a:t>
            </a:r>
            <a:r>
              <a:rPr lang="en-US" sz="2800" dirty="0"/>
              <a:t> </a:t>
            </a:r>
            <a:r>
              <a:rPr lang="en-US" sz="2800" dirty="0" err="1"/>
              <a:t>sel</a:t>
            </a:r>
            <a:r>
              <a:rPr lang="en-US" sz="2800" dirty="0"/>
              <a:t> </a:t>
            </a:r>
            <a:r>
              <a:rPr lang="en-US" sz="2800" dirty="0" err="1"/>
              <a:t>hati</a:t>
            </a:r>
            <a:r>
              <a:rPr lang="en-US" sz="2800" dirty="0"/>
              <a:t> yang </a:t>
            </a:r>
            <a:r>
              <a:rPr lang="en-US" sz="2800" dirty="0" err="1"/>
              <a:t>dihasilkan</a:t>
            </a:r>
            <a:r>
              <a:rPr lang="en-US" sz="2800" dirty="0"/>
              <a:t> </a:t>
            </a:r>
            <a:r>
              <a:rPr lang="en-US" sz="2800" dirty="0" err="1"/>
              <a:t>setiap</a:t>
            </a:r>
            <a:r>
              <a:rPr lang="en-US" sz="2800" dirty="0"/>
              <a:t> </a:t>
            </a:r>
            <a:r>
              <a:rPr lang="en-US" sz="2800" dirty="0" err="1"/>
              <a:t>hari</a:t>
            </a:r>
            <a:r>
              <a:rPr lang="en-US" sz="2800" dirty="0"/>
              <a:t> 500-1000 cc, </a:t>
            </a:r>
            <a:r>
              <a:rPr lang="en-US" sz="2800" dirty="0" err="1"/>
              <a:t>sekresinya</a:t>
            </a:r>
            <a:r>
              <a:rPr lang="en-US" sz="2800" dirty="0"/>
              <a:t> </a:t>
            </a:r>
            <a:r>
              <a:rPr lang="en-US" sz="2800" dirty="0" err="1"/>
              <a:t>berjalan</a:t>
            </a:r>
            <a:r>
              <a:rPr lang="en-US" sz="2800" dirty="0"/>
              <a:t> </a:t>
            </a:r>
            <a:r>
              <a:rPr lang="en-US" sz="2800" dirty="0" err="1"/>
              <a:t>terus</a:t>
            </a:r>
            <a:r>
              <a:rPr lang="en-US" sz="2800" dirty="0"/>
              <a:t> </a:t>
            </a:r>
            <a:r>
              <a:rPr lang="en-US" sz="2800" dirty="0" err="1"/>
              <a:t>menerus</a:t>
            </a:r>
            <a:r>
              <a:rPr lang="en-US" sz="2800" dirty="0"/>
              <a:t>, </a:t>
            </a:r>
            <a:r>
              <a:rPr lang="en-US" sz="2800" dirty="0" err="1"/>
              <a:t>jumlah</a:t>
            </a:r>
            <a:r>
              <a:rPr lang="en-US" sz="2800" dirty="0"/>
              <a:t> </a:t>
            </a:r>
            <a:r>
              <a:rPr lang="en-US" sz="2800" dirty="0" err="1"/>
              <a:t>produksi</a:t>
            </a:r>
            <a:r>
              <a:rPr lang="en-US" sz="2800" dirty="0"/>
              <a:t> </a:t>
            </a:r>
            <a:r>
              <a:rPr lang="en-US" sz="2800" dirty="0" err="1"/>
              <a:t>meningkat</a:t>
            </a:r>
            <a:r>
              <a:rPr lang="en-US" sz="2800" dirty="0"/>
              <a:t> </a:t>
            </a:r>
            <a:r>
              <a:rPr lang="en-US" sz="2800" dirty="0" err="1"/>
              <a:t>sewaktu</a:t>
            </a:r>
            <a:r>
              <a:rPr lang="en-US" sz="2800" dirty="0"/>
              <a:t> </a:t>
            </a:r>
            <a:r>
              <a:rPr lang="en-US" sz="2800" dirty="0" err="1"/>
              <a:t>mencerna</a:t>
            </a:r>
            <a:r>
              <a:rPr lang="en-US" sz="2800" dirty="0"/>
              <a:t> </a:t>
            </a:r>
            <a:r>
              <a:rPr lang="en-US" sz="2800" dirty="0" err="1"/>
              <a:t>lemak</a:t>
            </a:r>
            <a:r>
              <a:rPr lang="en-US" sz="28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0" nodeType="clickEffect">
                                  <p:stCondLst>
                                    <p:cond delay="0"/>
                                  </p:stCondLst>
                                  <p:childTnLst>
                                    <p:anim to="1.5" calcmode="lin" valueType="num">
                                      <p:cBhvr override="childStyle">
                                        <p:cTn id="6" dur="2000" fill="hold"/>
                                        <p:tgtEl>
                                          <p:spTgt spid="3">
                                            <p:txEl>
                                              <p:pRg st="0" end="0"/>
                                            </p:txEl>
                                          </p:spTgt>
                                        </p:tgtEl>
                                        <p:attrNameLst>
                                          <p:attrName>style.fontSize</p:attrName>
                                        </p:attrNameLst>
                                      </p:cBhvr>
                                    </p:anim>
                                  </p:childTnLst>
                                </p:cTn>
                              </p:par>
                            </p:childTnLst>
                          </p:cTn>
                        </p:par>
                      </p:childTnLst>
                    </p:cTn>
                  </p:par>
                  <p:par>
                    <p:cTn id="7" fill="hold">
                      <p:stCondLst>
                        <p:cond delay="indefinite"/>
                      </p:stCondLst>
                      <p:childTnLst>
                        <p:par>
                          <p:cTn id="8" fill="hold">
                            <p:stCondLst>
                              <p:cond delay="0"/>
                            </p:stCondLst>
                            <p:childTnLst>
                              <p:par>
                                <p:cTn id="9" presetID="4" presetClass="emph" presetSubtype="2" fill="hold" grpId="0" nodeType="clickEffect">
                                  <p:stCondLst>
                                    <p:cond delay="0"/>
                                  </p:stCondLst>
                                  <p:childTnLst>
                                    <p:anim to="1.5" calcmode="lin" valueType="num">
                                      <p:cBhvr override="childStyle">
                                        <p:cTn id="10" dur="2000" fill="hold"/>
                                        <p:tgtEl>
                                          <p:spTgt spid="3">
                                            <p:txEl>
                                              <p:pRg st="1" end="1"/>
                                            </p:txEl>
                                          </p:spTgt>
                                        </p:tgtEl>
                                        <p:attrNameLst>
                                          <p:attrName>style.fontSize</p:attrName>
                                        </p:attrNameLst>
                                      </p:cBhvr>
                                    </p:anim>
                                  </p:childTnLst>
                                </p:cTn>
                              </p:par>
                            </p:childTnLst>
                          </p:cTn>
                        </p:par>
                      </p:childTnLst>
                    </p:cTn>
                  </p:par>
                  <p:par>
                    <p:cTn id="11" fill="hold">
                      <p:stCondLst>
                        <p:cond delay="indefinite"/>
                      </p:stCondLst>
                      <p:childTnLst>
                        <p:par>
                          <p:cTn id="12" fill="hold">
                            <p:stCondLst>
                              <p:cond delay="0"/>
                            </p:stCondLst>
                            <p:childTnLst>
                              <p:par>
                                <p:cTn id="13" presetID="4" presetClass="emph" presetSubtype="2" fill="hold" grpId="0" nodeType="clickEffect">
                                  <p:stCondLst>
                                    <p:cond delay="0"/>
                                  </p:stCondLst>
                                  <p:childTnLst>
                                    <p:anim to="1.5" calcmode="lin" valueType="num">
                                      <p:cBhvr override="childStyle">
                                        <p:cTn id="14" dur="2000" fill="hold"/>
                                        <p:tgtEl>
                                          <p:spTgt spid="3">
                                            <p:txEl>
                                              <p:pRg st="2" end="2"/>
                                            </p:txEl>
                                          </p:spTgt>
                                        </p:tgtEl>
                                        <p:attrNameLst>
                                          <p:attrName>style.fontSize</p:attrName>
                                        </p:attrNameLst>
                                      </p:cBhvr>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Autofit/>
          </a:bodyPr>
          <a:lstStyle/>
          <a:p>
            <a:pPr algn="l">
              <a:buFont typeface="Arial" pitchFamily="34" charset="0"/>
              <a:buChar char="•"/>
            </a:pPr>
            <a:r>
              <a:rPr lang="en-US" sz="3200" b="1" dirty="0" smtClean="0">
                <a:solidFill>
                  <a:schemeClr val="tx2">
                    <a:lumMod val="60000"/>
                    <a:lumOff val="40000"/>
                  </a:schemeClr>
                </a:solidFill>
              </a:rPr>
              <a:t> </a:t>
            </a:r>
            <a:r>
              <a:rPr lang="en-US" sz="3200" b="1" dirty="0" err="1" smtClean="0">
                <a:solidFill>
                  <a:schemeClr val="tx2">
                    <a:lumMod val="60000"/>
                    <a:lumOff val="40000"/>
                  </a:schemeClr>
                </a:solidFill>
              </a:rPr>
              <a:t>Leher</a:t>
            </a:r>
            <a:r>
              <a:rPr lang="en-US" sz="3200" b="1" dirty="0" smtClean="0">
                <a:solidFill>
                  <a:schemeClr val="tx2">
                    <a:lumMod val="60000"/>
                    <a:lumOff val="40000"/>
                  </a:schemeClr>
                </a:solidFill>
              </a:rPr>
              <a:t> </a:t>
            </a:r>
            <a:r>
              <a:rPr lang="en-US" sz="3200" b="1" dirty="0" err="1">
                <a:solidFill>
                  <a:schemeClr val="tx2">
                    <a:lumMod val="60000"/>
                    <a:lumOff val="40000"/>
                  </a:schemeClr>
                </a:solidFill>
              </a:rPr>
              <a:t>kandung</a:t>
            </a:r>
            <a:r>
              <a:rPr lang="en-US" sz="3200" b="1" dirty="0">
                <a:solidFill>
                  <a:schemeClr val="tx2">
                    <a:lumMod val="60000"/>
                    <a:lumOff val="40000"/>
                  </a:schemeClr>
                </a:solidFill>
              </a:rPr>
              <a:t> </a:t>
            </a:r>
            <a:r>
              <a:rPr lang="en-US" sz="3200" b="1" dirty="0" err="1" smtClean="0">
                <a:solidFill>
                  <a:schemeClr val="tx2">
                    <a:lumMod val="60000"/>
                    <a:lumOff val="40000"/>
                  </a:schemeClr>
                </a:solidFill>
              </a:rPr>
              <a:t>kemih</a:t>
            </a:r>
            <a:r>
              <a:rPr lang="en-US" sz="3200" dirty="0" smtClean="0"/>
              <a:t> </a:t>
            </a:r>
            <a:r>
              <a:rPr lang="en-US" sz="3200" dirty="0" err="1" smtClean="0"/>
              <a:t>Merupakan</a:t>
            </a:r>
            <a:r>
              <a:rPr lang="en-US" sz="3200" dirty="0" smtClean="0"/>
              <a:t> </a:t>
            </a:r>
            <a:r>
              <a:rPr lang="en-US" sz="3200" dirty="0" err="1"/>
              <a:t>leher</a:t>
            </a:r>
            <a:r>
              <a:rPr lang="en-US" sz="3200" dirty="0"/>
              <a:t> </a:t>
            </a:r>
            <a:r>
              <a:rPr lang="en-US" sz="3200" dirty="0" err="1"/>
              <a:t>dari</a:t>
            </a:r>
            <a:r>
              <a:rPr lang="en-US" sz="3200" dirty="0"/>
              <a:t> </a:t>
            </a:r>
            <a:r>
              <a:rPr lang="en-US" sz="3200" dirty="0" err="1"/>
              <a:t>kandung</a:t>
            </a:r>
            <a:r>
              <a:rPr lang="en-US" sz="3200" dirty="0"/>
              <a:t> </a:t>
            </a:r>
            <a:r>
              <a:rPr lang="en-US" sz="3200" dirty="0" err="1"/>
              <a:t>empedu</a:t>
            </a:r>
            <a:r>
              <a:rPr lang="en-US" sz="3200" dirty="0"/>
              <a:t> </a:t>
            </a:r>
            <a:r>
              <a:rPr lang="en-US" sz="3200" dirty="0" err="1"/>
              <a:t>yaitu</a:t>
            </a:r>
            <a:r>
              <a:rPr lang="en-US" sz="3200" dirty="0"/>
              <a:t> </a:t>
            </a:r>
            <a:r>
              <a:rPr lang="en-US" sz="3200" dirty="0" err="1"/>
              <a:t>saluran</a:t>
            </a:r>
            <a:r>
              <a:rPr lang="en-US" sz="3200" dirty="0"/>
              <a:t> yang </a:t>
            </a:r>
            <a:r>
              <a:rPr lang="en-US" sz="3200" dirty="0" err="1"/>
              <a:t>pertama</a:t>
            </a:r>
            <a:r>
              <a:rPr lang="en-US" sz="3200" dirty="0"/>
              <a:t> </a:t>
            </a:r>
            <a:r>
              <a:rPr lang="en-US" sz="3200" dirty="0" err="1"/>
              <a:t>masuknya</a:t>
            </a:r>
            <a:r>
              <a:rPr lang="en-US" sz="3200" dirty="0"/>
              <a:t> </a:t>
            </a:r>
            <a:r>
              <a:rPr lang="en-US" sz="3200" dirty="0" err="1"/>
              <a:t>getah</a:t>
            </a:r>
            <a:r>
              <a:rPr lang="en-US" sz="3200" dirty="0"/>
              <a:t> </a:t>
            </a:r>
            <a:r>
              <a:rPr lang="en-US" sz="3200" dirty="0" err="1"/>
              <a:t>empedu</a:t>
            </a:r>
            <a:r>
              <a:rPr lang="en-US" sz="3200" dirty="0"/>
              <a:t> </a:t>
            </a:r>
            <a:r>
              <a:rPr lang="en-US" sz="3200" dirty="0" err="1"/>
              <a:t>ke</a:t>
            </a:r>
            <a:r>
              <a:rPr lang="en-US" sz="3200" dirty="0"/>
              <a:t> </a:t>
            </a:r>
            <a:r>
              <a:rPr lang="en-US" sz="3200" dirty="0" err="1"/>
              <a:t>badan</a:t>
            </a:r>
            <a:r>
              <a:rPr lang="en-US" sz="3200" dirty="0"/>
              <a:t> </a:t>
            </a:r>
            <a:r>
              <a:rPr lang="en-US" sz="3200" dirty="0" err="1"/>
              <a:t>kandung</a:t>
            </a:r>
            <a:r>
              <a:rPr lang="en-US" sz="3200" dirty="0"/>
              <a:t> </a:t>
            </a:r>
            <a:r>
              <a:rPr lang="en-US" sz="3200" dirty="0" err="1"/>
              <a:t>emepedu</a:t>
            </a:r>
            <a:r>
              <a:rPr lang="en-US" sz="3200" dirty="0"/>
              <a:t> </a:t>
            </a:r>
            <a:r>
              <a:rPr lang="en-US" sz="3200" dirty="0" err="1"/>
              <a:t>lalu</a:t>
            </a:r>
            <a:r>
              <a:rPr lang="en-US" sz="3200" dirty="0"/>
              <a:t> </a:t>
            </a:r>
            <a:r>
              <a:rPr lang="en-US" sz="3200" dirty="0" err="1"/>
              <a:t>menjadi</a:t>
            </a:r>
            <a:r>
              <a:rPr lang="en-US" sz="3200" dirty="0"/>
              <a:t> </a:t>
            </a:r>
            <a:r>
              <a:rPr lang="en-US" sz="3200" dirty="0" err="1"/>
              <a:t>pekat</a:t>
            </a:r>
            <a:r>
              <a:rPr lang="en-US" sz="3200" dirty="0"/>
              <a:t> </a:t>
            </a:r>
            <a:r>
              <a:rPr lang="en-US" sz="3200" dirty="0" err="1"/>
              <a:t>berkumpul</a:t>
            </a:r>
            <a:r>
              <a:rPr lang="en-US" sz="3200" dirty="0"/>
              <a:t> </a:t>
            </a:r>
            <a:r>
              <a:rPr lang="en-US" sz="3200" dirty="0" err="1"/>
              <a:t>dalam</a:t>
            </a:r>
            <a:r>
              <a:rPr lang="en-US" sz="3200" dirty="0"/>
              <a:t> </a:t>
            </a:r>
            <a:r>
              <a:rPr lang="en-US" sz="3200" dirty="0" err="1"/>
              <a:t>kandung</a:t>
            </a:r>
            <a:r>
              <a:rPr lang="en-US" sz="3200" dirty="0"/>
              <a:t> </a:t>
            </a:r>
            <a:r>
              <a:rPr lang="en-US" sz="3200" dirty="0" err="1"/>
              <a:t>emepedu</a:t>
            </a:r>
            <a:r>
              <a:rPr lang="en-US" sz="3200" dirty="0"/>
              <a:t>.</a:t>
            </a:r>
            <a:r>
              <a:rPr lang="en-US" sz="3200" dirty="0" smtClean="0"/>
              <a:t/>
            </a:r>
            <a:br>
              <a:rPr lang="en-US" sz="3200" dirty="0" smtClean="0"/>
            </a:br>
            <a:r>
              <a:rPr lang="en-US" sz="3200" dirty="0"/>
              <a:t>• </a:t>
            </a:r>
            <a:r>
              <a:rPr lang="en-US" sz="3200" b="1" dirty="0" err="1">
                <a:solidFill>
                  <a:schemeClr val="tx2">
                    <a:lumMod val="60000"/>
                    <a:lumOff val="40000"/>
                  </a:schemeClr>
                </a:solidFill>
              </a:rPr>
              <a:t>Duktus</a:t>
            </a:r>
            <a:r>
              <a:rPr lang="en-US" sz="3200" b="1" dirty="0">
                <a:solidFill>
                  <a:schemeClr val="tx2">
                    <a:lumMod val="60000"/>
                    <a:lumOff val="40000"/>
                  </a:schemeClr>
                </a:solidFill>
              </a:rPr>
              <a:t> </a:t>
            </a:r>
            <a:r>
              <a:rPr lang="en-US" sz="3200" b="1" dirty="0" err="1">
                <a:solidFill>
                  <a:schemeClr val="tx2">
                    <a:lumMod val="60000"/>
                    <a:lumOff val="40000"/>
                  </a:schemeClr>
                </a:solidFill>
              </a:rPr>
              <a:t>sistikus</a:t>
            </a:r>
            <a:r>
              <a:rPr lang="en-US" sz="3200" dirty="0"/>
              <a:t>. </a:t>
            </a:r>
            <a:r>
              <a:rPr lang="en-US" sz="3200" dirty="0" err="1"/>
              <a:t>Panjangnya</a:t>
            </a:r>
            <a:r>
              <a:rPr lang="en-US" sz="3200" dirty="0"/>
              <a:t> </a:t>
            </a:r>
            <a:r>
              <a:rPr lang="en-US" sz="3200" dirty="0" err="1"/>
              <a:t>kurang</a:t>
            </a:r>
            <a:r>
              <a:rPr lang="en-US" sz="3200" dirty="0"/>
              <a:t> </a:t>
            </a:r>
            <a:r>
              <a:rPr lang="en-US" sz="3200" dirty="0" err="1"/>
              <a:t>lebih</a:t>
            </a:r>
            <a:r>
              <a:rPr lang="en-US" sz="3200" dirty="0"/>
              <a:t> 3 ¾ </a:t>
            </a:r>
            <a:r>
              <a:rPr lang="en-US" sz="3200" dirty="0" smtClean="0"/>
              <a:t>  cm</a:t>
            </a:r>
            <a:r>
              <a:rPr lang="en-US" sz="3200" dirty="0"/>
              <a:t>. </a:t>
            </a:r>
            <a:r>
              <a:rPr lang="en-US" sz="3200" dirty="0" err="1"/>
              <a:t>berjalan</a:t>
            </a:r>
            <a:r>
              <a:rPr lang="en-US" sz="3200" dirty="0"/>
              <a:t> </a:t>
            </a:r>
            <a:r>
              <a:rPr lang="en-US" sz="3200" dirty="0" err="1"/>
              <a:t>dari</a:t>
            </a:r>
            <a:r>
              <a:rPr lang="en-US" sz="3200" dirty="0"/>
              <a:t> </a:t>
            </a:r>
            <a:r>
              <a:rPr lang="en-US" sz="3200" dirty="0" err="1"/>
              <a:t>leher</a:t>
            </a:r>
            <a:r>
              <a:rPr lang="en-US" sz="3200" dirty="0"/>
              <a:t> </a:t>
            </a:r>
            <a:r>
              <a:rPr lang="en-US" sz="3200" dirty="0" err="1"/>
              <a:t>kandung</a:t>
            </a:r>
            <a:r>
              <a:rPr lang="en-US" sz="3200" dirty="0"/>
              <a:t> </a:t>
            </a:r>
            <a:r>
              <a:rPr lang="en-US" sz="3200" dirty="0" err="1"/>
              <a:t>emepedu</a:t>
            </a:r>
            <a:r>
              <a:rPr lang="en-US" sz="3200" dirty="0"/>
              <a:t> </a:t>
            </a:r>
            <a:r>
              <a:rPr lang="en-US" sz="3200" dirty="0" err="1"/>
              <a:t>dan</a:t>
            </a:r>
            <a:r>
              <a:rPr lang="en-US" sz="3200" dirty="0"/>
              <a:t> </a:t>
            </a:r>
            <a:r>
              <a:rPr lang="en-US" sz="3200" dirty="0" err="1"/>
              <a:t>bersambung</a:t>
            </a:r>
            <a:r>
              <a:rPr lang="en-US" sz="3200" dirty="0"/>
              <a:t> </a:t>
            </a:r>
            <a:r>
              <a:rPr lang="en-US" sz="3200" dirty="0" err="1"/>
              <a:t>dengan</a:t>
            </a:r>
            <a:r>
              <a:rPr lang="en-US" sz="3200" dirty="0"/>
              <a:t> </a:t>
            </a:r>
            <a:r>
              <a:rPr lang="en-US" sz="3200" dirty="0" err="1"/>
              <a:t>duktus</a:t>
            </a:r>
            <a:r>
              <a:rPr lang="en-US" sz="3200" dirty="0"/>
              <a:t> </a:t>
            </a:r>
            <a:r>
              <a:rPr lang="en-US" sz="3200" dirty="0" err="1"/>
              <a:t>hepatikus</a:t>
            </a:r>
            <a:r>
              <a:rPr lang="en-US" sz="3200" dirty="0"/>
              <a:t> </a:t>
            </a:r>
            <a:r>
              <a:rPr lang="en-US" sz="3200" dirty="0" err="1"/>
              <a:t>membentuk</a:t>
            </a:r>
            <a:r>
              <a:rPr lang="en-US" sz="3200" dirty="0"/>
              <a:t> </a:t>
            </a:r>
            <a:r>
              <a:rPr lang="en-US" sz="3200" dirty="0" err="1"/>
              <a:t>saluran</a:t>
            </a:r>
            <a:r>
              <a:rPr lang="en-US" sz="3200" dirty="0"/>
              <a:t> </a:t>
            </a:r>
            <a:r>
              <a:rPr lang="en-US" sz="3200" dirty="0" err="1"/>
              <a:t>empedu</a:t>
            </a:r>
            <a:r>
              <a:rPr lang="en-US" sz="3200" dirty="0"/>
              <a:t> </a:t>
            </a:r>
            <a:r>
              <a:rPr lang="en-US" sz="3200" dirty="0" err="1"/>
              <a:t>ke</a:t>
            </a:r>
            <a:r>
              <a:rPr lang="en-US" sz="3200" dirty="0"/>
              <a:t> duodenum.</a:t>
            </a:r>
            <a:r>
              <a:rPr lang="en-US" sz="3200" dirty="0" smtClean="0"/>
              <a:t/>
            </a:r>
            <a:br>
              <a:rPr lang="en-US" sz="3200" dirty="0" smtClean="0"/>
            </a:br>
            <a:r>
              <a:rPr lang="en-US" sz="3200" dirty="0"/>
              <a:t>• </a:t>
            </a:r>
            <a:r>
              <a:rPr lang="en-US" sz="3200" b="1" dirty="0" err="1">
                <a:solidFill>
                  <a:schemeClr val="tx2">
                    <a:lumMod val="60000"/>
                    <a:lumOff val="40000"/>
                  </a:schemeClr>
                </a:solidFill>
              </a:rPr>
              <a:t>Duktus</a:t>
            </a:r>
            <a:r>
              <a:rPr lang="en-US" sz="3200" b="1" dirty="0">
                <a:solidFill>
                  <a:schemeClr val="tx2">
                    <a:lumMod val="60000"/>
                    <a:lumOff val="40000"/>
                  </a:schemeClr>
                </a:solidFill>
              </a:rPr>
              <a:t> </a:t>
            </a:r>
            <a:r>
              <a:rPr lang="en-US" sz="3200" b="1" dirty="0" err="1">
                <a:solidFill>
                  <a:schemeClr val="tx2">
                    <a:lumMod val="60000"/>
                    <a:lumOff val="40000"/>
                  </a:schemeClr>
                </a:solidFill>
              </a:rPr>
              <a:t>hepatikus</a:t>
            </a:r>
            <a:r>
              <a:rPr lang="en-US" sz="3200" dirty="0"/>
              <a:t>, </a:t>
            </a:r>
            <a:r>
              <a:rPr lang="en-US" sz="3200" dirty="0" err="1"/>
              <a:t>saluran</a:t>
            </a:r>
            <a:r>
              <a:rPr lang="en-US" sz="3200" dirty="0"/>
              <a:t> yang </a:t>
            </a:r>
            <a:r>
              <a:rPr lang="en-US" sz="3200" dirty="0" err="1"/>
              <a:t>keluar</a:t>
            </a:r>
            <a:r>
              <a:rPr lang="en-US" sz="3200" dirty="0"/>
              <a:t> </a:t>
            </a:r>
            <a:r>
              <a:rPr lang="en-US" sz="3200" dirty="0" err="1"/>
              <a:t>dari</a:t>
            </a:r>
            <a:r>
              <a:rPr lang="en-US" sz="3200" dirty="0"/>
              <a:t> </a:t>
            </a:r>
            <a:r>
              <a:rPr lang="en-US" sz="3200" dirty="0" err="1"/>
              <a:t>leher</a:t>
            </a:r>
            <a:r>
              <a:rPr lang="en-US" sz="3200" dirty="0"/>
              <a:t>.</a:t>
            </a:r>
            <a:r>
              <a:rPr lang="en-US" sz="3200" dirty="0" smtClean="0"/>
              <a:t/>
            </a:r>
            <a:br>
              <a:rPr lang="en-US" sz="3200" dirty="0" smtClean="0"/>
            </a:br>
            <a:r>
              <a:rPr lang="en-US" sz="3200" dirty="0"/>
              <a:t>• </a:t>
            </a:r>
            <a:r>
              <a:rPr lang="en-US" sz="3200" b="1" dirty="0" err="1">
                <a:solidFill>
                  <a:schemeClr val="tx2">
                    <a:lumMod val="60000"/>
                    <a:lumOff val="40000"/>
                  </a:schemeClr>
                </a:solidFill>
              </a:rPr>
              <a:t>Duktus</a:t>
            </a:r>
            <a:r>
              <a:rPr lang="en-US" sz="3200" b="1" dirty="0">
                <a:solidFill>
                  <a:schemeClr val="tx2">
                    <a:lumMod val="60000"/>
                    <a:lumOff val="40000"/>
                  </a:schemeClr>
                </a:solidFill>
              </a:rPr>
              <a:t> </a:t>
            </a:r>
            <a:r>
              <a:rPr lang="en-US" sz="3200" b="1" dirty="0" err="1">
                <a:solidFill>
                  <a:schemeClr val="tx2">
                    <a:lumMod val="60000"/>
                    <a:lumOff val="40000"/>
                  </a:schemeClr>
                </a:solidFill>
              </a:rPr>
              <a:t>koledokus</a:t>
            </a:r>
            <a:r>
              <a:rPr lang="en-US" sz="3200" dirty="0"/>
              <a:t>, </a:t>
            </a:r>
            <a:r>
              <a:rPr lang="en-US" sz="3200" dirty="0" err="1"/>
              <a:t>saluran</a:t>
            </a:r>
            <a:r>
              <a:rPr lang="en-US" sz="3200" dirty="0"/>
              <a:t> yang </a:t>
            </a:r>
            <a:r>
              <a:rPr lang="en-US" sz="3200" dirty="0" err="1"/>
              <a:t>membawa</a:t>
            </a:r>
            <a:r>
              <a:rPr lang="en-US" sz="3200" dirty="0"/>
              <a:t> </a:t>
            </a:r>
            <a:r>
              <a:rPr lang="en-US" sz="3200" dirty="0" err="1"/>
              <a:t>empedu</a:t>
            </a:r>
            <a:r>
              <a:rPr lang="en-US" sz="3200" dirty="0"/>
              <a:t> </a:t>
            </a:r>
            <a:r>
              <a:rPr lang="en-US" sz="3200" dirty="0" err="1"/>
              <a:t>ke</a:t>
            </a:r>
            <a:r>
              <a:rPr lang="en-US" sz="3200" dirty="0"/>
              <a:t> duodenum.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4" name="Rounded Rectangle 3"/>
          <p:cNvSpPr/>
          <p:nvPr/>
        </p:nvSpPr>
        <p:spPr>
          <a:xfrm>
            <a:off x="762000" y="381000"/>
            <a:ext cx="7543800" cy="914400"/>
          </a:xfrm>
          <a:prstGeom prst="roundRect">
            <a:avLst/>
          </a:prstGeom>
          <a:solidFill>
            <a:schemeClr val="accent2">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solidFill>
                  <a:srgbClr val="FFFF00"/>
                </a:solidFill>
              </a:rPr>
              <a:t>FUNGSI KANDUNG EMPEDU</a:t>
            </a:r>
            <a:endParaRPr lang="en-US"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err="1" smtClean="0"/>
              <a:t>menyimpan</a:t>
            </a:r>
            <a:r>
              <a:rPr lang="en-US" dirty="0"/>
              <a:t> </a:t>
            </a:r>
            <a:r>
              <a:rPr lang="en-US" dirty="0" err="1"/>
              <a:t>cairan</a:t>
            </a:r>
            <a:r>
              <a:rPr lang="en-US" dirty="0"/>
              <a:t> </a:t>
            </a:r>
            <a:r>
              <a:rPr lang="en-US" dirty="0" err="1"/>
              <a:t>empedu</a:t>
            </a:r>
            <a:r>
              <a:rPr lang="en-US" dirty="0"/>
              <a:t> </a:t>
            </a:r>
            <a:r>
              <a:rPr lang="en-US" dirty="0" err="1" smtClean="0"/>
              <a:t>yg</a:t>
            </a:r>
            <a:r>
              <a:rPr lang="en-US" dirty="0" smtClean="0"/>
              <a:t> </a:t>
            </a:r>
            <a:r>
              <a:rPr lang="en-US" dirty="0" err="1" smtClean="0"/>
              <a:t>secara</a:t>
            </a:r>
            <a:r>
              <a:rPr lang="en-US" dirty="0"/>
              <a:t> </a:t>
            </a:r>
            <a:r>
              <a:rPr lang="en-US" dirty="0" err="1"/>
              <a:t>terus-menerus</a:t>
            </a:r>
            <a:r>
              <a:rPr lang="en-US" dirty="0"/>
              <a:t> </a:t>
            </a:r>
            <a:r>
              <a:rPr lang="en-US" dirty="0" err="1"/>
              <a:t>disekresioleh</a:t>
            </a:r>
            <a:r>
              <a:rPr lang="en-US" dirty="0"/>
              <a:t> </a:t>
            </a:r>
            <a:r>
              <a:rPr lang="en-US" dirty="0" err="1"/>
              <a:t>sel-sel</a:t>
            </a:r>
            <a:r>
              <a:rPr lang="en-US" dirty="0"/>
              <a:t> </a:t>
            </a:r>
            <a:r>
              <a:rPr lang="en-US" dirty="0" err="1"/>
              <a:t>hati</a:t>
            </a:r>
            <a:r>
              <a:rPr lang="en-US" dirty="0"/>
              <a:t> </a:t>
            </a:r>
            <a:r>
              <a:rPr lang="en-US" dirty="0" err="1"/>
              <a:t>sampai</a:t>
            </a:r>
            <a:r>
              <a:rPr lang="en-US" dirty="0"/>
              <a:t> </a:t>
            </a:r>
            <a:r>
              <a:rPr lang="en-US" dirty="0" err="1"/>
              <a:t>diperlukan</a:t>
            </a:r>
            <a:r>
              <a:rPr lang="en-US" dirty="0"/>
              <a:t> </a:t>
            </a:r>
            <a:r>
              <a:rPr lang="en-US" dirty="0" err="1"/>
              <a:t>dalam</a:t>
            </a:r>
            <a:r>
              <a:rPr lang="en-US" dirty="0"/>
              <a:t> duodenum. </a:t>
            </a:r>
            <a:r>
              <a:rPr lang="en-US" dirty="0" smtClean="0"/>
              <a:t>Di </a:t>
            </a:r>
            <a:r>
              <a:rPr lang="en-US" dirty="0" err="1"/>
              <a:t>antara</a:t>
            </a:r>
            <a:r>
              <a:rPr lang="en-US" dirty="0"/>
              <a:t> </a:t>
            </a:r>
            <a:r>
              <a:rPr lang="en-US" dirty="0" err="1"/>
              <a:t>waktu</a:t>
            </a:r>
            <a:r>
              <a:rPr lang="en-US" dirty="0"/>
              <a:t> </a:t>
            </a:r>
            <a:r>
              <a:rPr lang="en-US" dirty="0" err="1"/>
              <a:t>makan</a:t>
            </a:r>
            <a:r>
              <a:rPr lang="en-US" dirty="0"/>
              <a:t> </a:t>
            </a:r>
            <a:r>
              <a:rPr lang="en-US" dirty="0" err="1"/>
              <a:t>sfingter</a:t>
            </a:r>
            <a:r>
              <a:rPr lang="en-US" dirty="0"/>
              <a:t> </a:t>
            </a:r>
            <a:r>
              <a:rPr lang="en-US" dirty="0" err="1"/>
              <a:t>Oddi</a:t>
            </a:r>
            <a:r>
              <a:rPr lang="en-US" dirty="0"/>
              <a:t> </a:t>
            </a:r>
            <a:r>
              <a:rPr lang="en-US" dirty="0" err="1"/>
              <a:t>menutup</a:t>
            </a:r>
            <a:r>
              <a:rPr lang="en-US" dirty="0"/>
              <a:t> </a:t>
            </a:r>
            <a:r>
              <a:rPr lang="en-US" dirty="0" err="1" smtClean="0"/>
              <a:t>dan</a:t>
            </a:r>
            <a:r>
              <a:rPr lang="en-US" dirty="0" smtClean="0"/>
              <a:t> </a:t>
            </a:r>
            <a:r>
              <a:rPr lang="en-US" dirty="0" err="1" smtClean="0"/>
              <a:t>cairan</a:t>
            </a:r>
            <a:r>
              <a:rPr lang="en-US" dirty="0" smtClean="0"/>
              <a:t> </a:t>
            </a:r>
            <a:r>
              <a:rPr lang="en-US" dirty="0" err="1"/>
              <a:t>empedu</a:t>
            </a:r>
            <a:r>
              <a:rPr lang="en-US" dirty="0"/>
              <a:t> </a:t>
            </a:r>
            <a:r>
              <a:rPr lang="en-US" dirty="0" err="1"/>
              <a:t>mengalir</a:t>
            </a:r>
            <a:r>
              <a:rPr lang="en-US" dirty="0"/>
              <a:t> </a:t>
            </a:r>
            <a:r>
              <a:rPr lang="en-US" dirty="0" err="1"/>
              <a:t>ke</a:t>
            </a:r>
            <a:r>
              <a:rPr lang="en-US" dirty="0"/>
              <a:t> </a:t>
            </a:r>
            <a:r>
              <a:rPr lang="en-US" dirty="0" err="1"/>
              <a:t>dalam</a:t>
            </a:r>
            <a:r>
              <a:rPr lang="en-US" dirty="0"/>
              <a:t> </a:t>
            </a:r>
            <a:r>
              <a:rPr lang="en-US" dirty="0" err="1"/>
              <a:t>kantung</a:t>
            </a:r>
            <a:r>
              <a:rPr lang="en-US" dirty="0"/>
              <a:t> </a:t>
            </a:r>
            <a:r>
              <a:rPr lang="en-US" dirty="0" err="1"/>
              <a:t>empedu</a:t>
            </a:r>
            <a:r>
              <a:rPr lang="en-US" dirty="0"/>
              <a:t> yang </a:t>
            </a:r>
            <a:r>
              <a:rPr lang="en-US" dirty="0" err="1"/>
              <a:t>relaks</a:t>
            </a:r>
            <a:r>
              <a:rPr lang="en-US" dirty="0"/>
              <a:t>. </a:t>
            </a:r>
            <a:r>
              <a:rPr lang="en-US" dirty="0" err="1"/>
              <a:t>Pelepasa</a:t>
            </a:r>
            <a:r>
              <a:rPr lang="en-US" dirty="0"/>
              <a:t> </a:t>
            </a:r>
            <a:r>
              <a:rPr lang="en-US" dirty="0" err="1"/>
              <a:t>cairan</a:t>
            </a:r>
            <a:r>
              <a:rPr lang="en-US" dirty="0"/>
              <a:t> </a:t>
            </a:r>
            <a:r>
              <a:rPr lang="en-US" dirty="0" err="1"/>
              <a:t>ini</a:t>
            </a:r>
            <a:r>
              <a:rPr lang="en-US" dirty="0"/>
              <a:t> </a:t>
            </a:r>
            <a:r>
              <a:rPr lang="en-US" dirty="0" err="1"/>
              <a:t>dirangsang</a:t>
            </a:r>
            <a:r>
              <a:rPr lang="en-US" dirty="0"/>
              <a:t> </a:t>
            </a:r>
            <a:r>
              <a:rPr lang="en-US" dirty="0" err="1"/>
              <a:t>oleh</a:t>
            </a:r>
            <a:r>
              <a:rPr lang="en-US" dirty="0"/>
              <a:t> CCK</a:t>
            </a:r>
            <a:r>
              <a:rPr lang="en-US" dirty="0" smtClean="0"/>
              <a:t>.</a:t>
            </a:r>
          </a:p>
          <a:p>
            <a:pPr marL="514350" indent="-514350">
              <a:buNone/>
            </a:pPr>
            <a:r>
              <a:rPr lang="en-US" dirty="0" smtClean="0"/>
              <a:t>2.   </a:t>
            </a:r>
            <a:r>
              <a:rPr lang="en-US" dirty="0" err="1" smtClean="0"/>
              <a:t>mengkonsentrasi</a:t>
            </a:r>
            <a:r>
              <a:rPr lang="en-US" dirty="0" smtClean="0"/>
              <a:t> </a:t>
            </a:r>
            <a:r>
              <a:rPr lang="en-US" dirty="0" err="1"/>
              <a:t>cairannya</a:t>
            </a:r>
            <a:r>
              <a:rPr lang="en-US" dirty="0"/>
              <a:t> </a:t>
            </a:r>
            <a:r>
              <a:rPr lang="en-US" dirty="0" err="1"/>
              <a:t>dengan</a:t>
            </a:r>
            <a:r>
              <a:rPr lang="en-US" dirty="0"/>
              <a:t> </a:t>
            </a:r>
            <a:r>
              <a:rPr lang="en-US" dirty="0" err="1"/>
              <a:t>cara</a:t>
            </a:r>
            <a:r>
              <a:rPr lang="en-US" dirty="0"/>
              <a:t> </a:t>
            </a:r>
            <a:r>
              <a:rPr lang="en-US" dirty="0" err="1"/>
              <a:t>mereabsorpsi</a:t>
            </a:r>
            <a:r>
              <a:rPr lang="en-US" dirty="0"/>
              <a:t> air </a:t>
            </a:r>
            <a:r>
              <a:rPr lang="en-US" dirty="0" err="1"/>
              <a:t>danelektrolit</a:t>
            </a:r>
            <a:r>
              <a:rPr lang="en-US" dirty="0"/>
              <a:t>. </a:t>
            </a:r>
            <a:r>
              <a:rPr lang="en-US" dirty="0" err="1"/>
              <a:t>Dengan</a:t>
            </a:r>
            <a:r>
              <a:rPr lang="en-US" dirty="0"/>
              <a:t> </a:t>
            </a:r>
            <a:r>
              <a:rPr lang="en-US" dirty="0" err="1"/>
              <a:t>demikian</a:t>
            </a:r>
            <a:r>
              <a:rPr lang="en-US" dirty="0"/>
              <a:t> </a:t>
            </a:r>
            <a:r>
              <a:rPr lang="en-US" dirty="0" err="1"/>
              <a:t>kandung</a:t>
            </a:r>
            <a:r>
              <a:rPr lang="en-US" dirty="0"/>
              <a:t> </a:t>
            </a:r>
            <a:r>
              <a:rPr lang="en-US" dirty="0" err="1"/>
              <a:t>ini</a:t>
            </a:r>
            <a:r>
              <a:rPr lang="en-US" dirty="0"/>
              <a:t> </a:t>
            </a:r>
            <a:r>
              <a:rPr lang="en-US" dirty="0" err="1"/>
              <a:t>mampu</a:t>
            </a:r>
            <a:r>
              <a:rPr lang="en-US" dirty="0"/>
              <a:t> </a:t>
            </a:r>
            <a:r>
              <a:rPr lang="en-US" dirty="0" err="1"/>
              <a:t>menampung</a:t>
            </a:r>
            <a:r>
              <a:rPr lang="en-US" dirty="0"/>
              <a:t> </a:t>
            </a:r>
            <a:r>
              <a:rPr lang="en-US" dirty="0" err="1"/>
              <a:t>hasil</a:t>
            </a:r>
            <a:r>
              <a:rPr lang="en-US" dirty="0"/>
              <a:t> 12 jam </a:t>
            </a:r>
            <a:r>
              <a:rPr lang="en-US" dirty="0" err="1"/>
              <a:t>sekresi</a:t>
            </a:r>
            <a:r>
              <a:rPr lang="en-US" dirty="0"/>
              <a:t> </a:t>
            </a:r>
            <a:r>
              <a:rPr lang="en-US" dirty="0" err="1"/>
              <a:t>empedu</a:t>
            </a:r>
            <a:r>
              <a:rPr lang="en-US" dirty="0"/>
              <a:t> </a:t>
            </a:r>
            <a:r>
              <a:rPr lang="en-US" dirty="0" err="1"/>
              <a:t>hati</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 name="Picture 1" descr="images (17).jpg"/>
          <p:cNvPicPr>
            <a:picLocks noChangeAspect="1"/>
          </p:cNvPicPr>
          <p:nvPr/>
        </p:nvPicPr>
        <p:blipFill>
          <a:blip r:embed="rId3"/>
          <a:stretch>
            <a:fillRect/>
          </a:stretch>
        </p:blipFill>
        <p:spPr>
          <a:xfrm>
            <a:off x="838200" y="381000"/>
            <a:ext cx="7696200" cy="59436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Cloud 3"/>
          <p:cNvSpPr/>
          <p:nvPr/>
        </p:nvSpPr>
        <p:spPr>
          <a:xfrm>
            <a:off x="2209800" y="304800"/>
            <a:ext cx="4495800" cy="1371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solidFill>
                  <a:srgbClr val="FFFF00"/>
                </a:solidFill>
              </a:rPr>
              <a:t>B. EMPEDU</a:t>
            </a:r>
            <a:endParaRPr lang="en-US" dirty="0">
              <a:solidFill>
                <a:srgbClr val="FFFF00"/>
              </a:solidFill>
            </a:endParaRPr>
          </a:p>
        </p:txBody>
      </p:sp>
      <p:sp>
        <p:nvSpPr>
          <p:cNvPr id="3" name="Content Placeholder 2"/>
          <p:cNvSpPr>
            <a:spLocks noGrp="1"/>
          </p:cNvSpPr>
          <p:nvPr>
            <p:ph idx="1"/>
          </p:nvPr>
        </p:nvSpPr>
        <p:spPr/>
        <p:txBody>
          <a:bodyPr>
            <a:noAutofit/>
          </a:bodyPr>
          <a:lstStyle/>
          <a:p>
            <a:r>
              <a:rPr lang="en-US" sz="2400" dirty="0" err="1" smtClean="0"/>
              <a:t>Empedu</a:t>
            </a:r>
            <a:r>
              <a:rPr lang="en-US" sz="2400" dirty="0" smtClean="0"/>
              <a:t> </a:t>
            </a:r>
            <a:r>
              <a:rPr lang="en-US" sz="2400" dirty="0" err="1"/>
              <a:t>adalah</a:t>
            </a:r>
            <a:r>
              <a:rPr lang="en-US" sz="2400" dirty="0"/>
              <a:t> </a:t>
            </a:r>
            <a:r>
              <a:rPr lang="en-US" sz="2400" dirty="0" err="1"/>
              <a:t>larutan</a:t>
            </a:r>
            <a:r>
              <a:rPr lang="en-US" sz="2400" dirty="0"/>
              <a:t> </a:t>
            </a:r>
            <a:r>
              <a:rPr lang="en-US" sz="2400" dirty="0" err="1"/>
              <a:t>berwarna</a:t>
            </a:r>
            <a:r>
              <a:rPr lang="en-US" sz="2400" dirty="0"/>
              <a:t> </a:t>
            </a:r>
            <a:r>
              <a:rPr lang="en-US" sz="2400" dirty="0" err="1" smtClean="0"/>
              <a:t>kuning</a:t>
            </a:r>
            <a:r>
              <a:rPr lang="en-US" sz="2400" dirty="0" smtClean="0"/>
              <a:t> </a:t>
            </a:r>
            <a:r>
              <a:rPr lang="en-US" sz="2400" dirty="0" err="1"/>
              <a:t>kehijauan</a:t>
            </a:r>
            <a:r>
              <a:rPr lang="en-US" sz="2400" dirty="0"/>
              <a:t> </a:t>
            </a:r>
            <a:r>
              <a:rPr lang="en-US" sz="2400" dirty="0" err="1"/>
              <a:t>terdiri</a:t>
            </a:r>
            <a:r>
              <a:rPr lang="en-US" sz="2400" dirty="0"/>
              <a:t> </a:t>
            </a:r>
            <a:r>
              <a:rPr lang="en-US" sz="2400" dirty="0" err="1"/>
              <a:t>dari</a:t>
            </a:r>
            <a:r>
              <a:rPr lang="en-US" sz="2400" dirty="0"/>
              <a:t> 97% air, </a:t>
            </a:r>
            <a:r>
              <a:rPr lang="en-US" sz="2400" dirty="0" err="1"/>
              <a:t>pigmen</a:t>
            </a:r>
            <a:r>
              <a:rPr lang="en-US" sz="2400" dirty="0"/>
              <a:t> </a:t>
            </a:r>
            <a:r>
              <a:rPr lang="en-US" sz="2400" dirty="0" err="1"/>
              <a:t>empedu</a:t>
            </a:r>
            <a:r>
              <a:rPr lang="en-US" sz="2400" dirty="0"/>
              <a:t>, </a:t>
            </a:r>
            <a:r>
              <a:rPr lang="en-US" sz="2400" dirty="0" err="1" smtClean="0"/>
              <a:t>garam-garam</a:t>
            </a:r>
            <a:r>
              <a:rPr lang="en-US" sz="2400" dirty="0" smtClean="0"/>
              <a:t> </a:t>
            </a:r>
            <a:r>
              <a:rPr lang="en-US" sz="2400" dirty="0" err="1" smtClean="0"/>
              <a:t>empedu</a:t>
            </a:r>
            <a:r>
              <a:rPr lang="en-US" sz="2400" dirty="0" smtClean="0"/>
              <a:t>, </a:t>
            </a:r>
            <a:r>
              <a:rPr lang="en-US" sz="2400" dirty="0" err="1" smtClean="0"/>
              <a:t>kolestrol</a:t>
            </a:r>
            <a:r>
              <a:rPr lang="en-US" sz="2400" dirty="0" smtClean="0"/>
              <a:t> </a:t>
            </a:r>
            <a:r>
              <a:rPr lang="en-US" sz="2400" dirty="0" err="1" smtClean="0"/>
              <a:t>dan</a:t>
            </a:r>
            <a:r>
              <a:rPr lang="en-US" sz="2400" dirty="0" smtClean="0"/>
              <a:t> </a:t>
            </a:r>
            <a:r>
              <a:rPr lang="en-US" sz="2400" dirty="0" err="1" smtClean="0"/>
              <a:t>lemak</a:t>
            </a:r>
            <a:r>
              <a:rPr lang="en-US" sz="2400" dirty="0" smtClean="0"/>
              <a:t>.</a:t>
            </a:r>
            <a:endParaRPr lang="en-US" sz="2400" dirty="0"/>
          </a:p>
          <a:p>
            <a:pPr>
              <a:buNone/>
            </a:pPr>
            <a:r>
              <a:rPr lang="en-US" dirty="0" smtClean="0"/>
              <a:t>	</a:t>
            </a:r>
          </a:p>
          <a:p>
            <a:pPr>
              <a:buNone/>
            </a:pPr>
            <a:endParaRPr lang="en-US" dirty="0" smtClean="0"/>
          </a:p>
          <a:p>
            <a:pPr>
              <a:buNone/>
            </a:pPr>
            <a:endParaRPr lang="en-US" sz="2800" dirty="0" smtClean="0"/>
          </a:p>
          <a:p>
            <a:pPr>
              <a:buNone/>
            </a:pPr>
            <a:endParaRPr lang="en-US" sz="2800" dirty="0" smtClean="0"/>
          </a:p>
          <a:p>
            <a:pPr>
              <a:buNone/>
            </a:pPr>
            <a:r>
              <a:rPr lang="en-US" sz="2800" dirty="0" err="1" smtClean="0"/>
              <a:t>Pigmen</a:t>
            </a:r>
            <a:r>
              <a:rPr lang="en-US" sz="2800" dirty="0" smtClean="0"/>
              <a:t> </a:t>
            </a:r>
            <a:r>
              <a:rPr lang="en-US" sz="2800" dirty="0" err="1"/>
              <a:t>ini</a:t>
            </a:r>
            <a:r>
              <a:rPr lang="en-US" sz="2800" dirty="0"/>
              <a:t> </a:t>
            </a:r>
            <a:r>
              <a:rPr lang="en-US" sz="2800" dirty="0" err="1"/>
              <a:t>merupakan</a:t>
            </a:r>
            <a:r>
              <a:rPr lang="en-US" sz="2800" dirty="0"/>
              <a:t> </a:t>
            </a:r>
            <a:r>
              <a:rPr lang="en-US" sz="2800" dirty="0" err="1" smtClean="0"/>
              <a:t>hasil</a:t>
            </a:r>
            <a:r>
              <a:rPr lang="en-US" sz="2800" dirty="0" smtClean="0"/>
              <a:t> </a:t>
            </a:r>
            <a:r>
              <a:rPr lang="en-US" sz="2800" dirty="0" err="1" smtClean="0"/>
              <a:t>penguraian</a:t>
            </a:r>
            <a:r>
              <a:rPr lang="en-US" sz="2800" dirty="0" smtClean="0"/>
              <a:t> </a:t>
            </a:r>
            <a:r>
              <a:rPr lang="en-US" sz="2800" dirty="0"/>
              <a:t>hemoglobin </a:t>
            </a:r>
            <a:r>
              <a:rPr lang="en-US" sz="2800" dirty="0" smtClean="0"/>
              <a:t>yang </a:t>
            </a:r>
            <a:r>
              <a:rPr lang="en-US" sz="2800" dirty="0" err="1"/>
              <a:t>dilepas</a:t>
            </a:r>
            <a:r>
              <a:rPr lang="en-US" sz="2800" dirty="0"/>
              <a:t> </a:t>
            </a:r>
            <a:r>
              <a:rPr lang="en-US" sz="2800" dirty="0" err="1"/>
              <a:t>dari</a:t>
            </a:r>
            <a:r>
              <a:rPr lang="en-US" sz="2800" dirty="0"/>
              <a:t> </a:t>
            </a:r>
            <a:r>
              <a:rPr lang="en-US" sz="2800" dirty="0" err="1"/>
              <a:t>sel</a:t>
            </a:r>
            <a:r>
              <a:rPr lang="en-US" sz="2800" dirty="0"/>
              <a:t> </a:t>
            </a:r>
            <a:r>
              <a:rPr lang="en-US" sz="2800" dirty="0" err="1"/>
              <a:t>darah</a:t>
            </a:r>
            <a:r>
              <a:rPr lang="en-US" sz="2800" dirty="0"/>
              <a:t> </a:t>
            </a:r>
            <a:r>
              <a:rPr lang="en-US" sz="2800" dirty="0" err="1"/>
              <a:t>merah</a:t>
            </a:r>
            <a:r>
              <a:rPr lang="en-US" sz="2800" dirty="0"/>
              <a:t> </a:t>
            </a:r>
            <a:r>
              <a:rPr lang="en-US" sz="2800" dirty="0" err="1" smtClean="0"/>
              <a:t>terdisinegrasi</a:t>
            </a:r>
            <a:r>
              <a:rPr lang="en-US" dirty="0" smtClean="0"/>
              <a:t>.</a:t>
            </a:r>
            <a:endParaRPr lang="en-US" dirty="0"/>
          </a:p>
        </p:txBody>
      </p:sp>
      <p:graphicFrame>
        <p:nvGraphicFramePr>
          <p:cNvPr id="7" name="Diagram 6"/>
          <p:cNvGraphicFramePr/>
          <p:nvPr/>
        </p:nvGraphicFramePr>
        <p:xfrm>
          <a:off x="914400" y="381000"/>
          <a:ext cx="6477000" cy="444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pPr algn="l"/>
            <a:r>
              <a:rPr lang="en-US" sz="3200" dirty="0" smtClean="0"/>
              <a:t>1. </a:t>
            </a:r>
            <a:r>
              <a:rPr lang="en-US" sz="3200" dirty="0" err="1" smtClean="0"/>
              <a:t>Pigmen</a:t>
            </a:r>
            <a:r>
              <a:rPr lang="en-US" sz="3200" dirty="0" smtClean="0"/>
              <a:t> </a:t>
            </a:r>
            <a:r>
              <a:rPr lang="en-US" sz="3200" dirty="0" err="1" smtClean="0"/>
              <a:t>utamanya</a:t>
            </a:r>
            <a:r>
              <a:rPr lang="en-US" sz="3200" dirty="0" smtClean="0"/>
              <a:t> </a:t>
            </a:r>
            <a:r>
              <a:rPr lang="en-US" sz="3200" dirty="0" err="1" smtClean="0"/>
              <a:t>adalah</a:t>
            </a:r>
            <a:r>
              <a:rPr lang="en-US" sz="3200" dirty="0" smtClean="0"/>
              <a:t> </a:t>
            </a:r>
            <a:r>
              <a:rPr lang="en-US" sz="3200" dirty="0" err="1" smtClean="0"/>
              <a:t>bilirubin</a:t>
            </a:r>
            <a:r>
              <a:rPr lang="en-US" sz="3200" dirty="0" smtClean="0"/>
              <a:t> yang   </a:t>
            </a:r>
            <a:r>
              <a:rPr lang="en-US" sz="3200" dirty="0" err="1" smtClean="0"/>
              <a:t>memberikan</a:t>
            </a:r>
            <a:r>
              <a:rPr lang="en-US" sz="3200" dirty="0" smtClean="0"/>
              <a:t> </a:t>
            </a:r>
            <a:r>
              <a:rPr lang="en-US" sz="3200" dirty="0" err="1" smtClean="0"/>
              <a:t>warna</a:t>
            </a:r>
            <a:r>
              <a:rPr lang="en-US" sz="3200" dirty="0" smtClean="0"/>
              <a:t> </a:t>
            </a:r>
            <a:r>
              <a:rPr lang="en-US" sz="3200" dirty="0" err="1" smtClean="0"/>
              <a:t>kuning</a:t>
            </a:r>
            <a:r>
              <a:rPr lang="en-US" sz="3200" dirty="0" smtClean="0"/>
              <a:t> </a:t>
            </a:r>
            <a:r>
              <a:rPr lang="en-US" sz="3200" dirty="0" err="1" smtClean="0"/>
              <a:t>pada</a:t>
            </a:r>
            <a:r>
              <a:rPr lang="en-US" sz="3200" dirty="0" smtClean="0"/>
              <a:t> urine </a:t>
            </a:r>
            <a:r>
              <a:rPr lang="en-US" sz="3200" dirty="0" err="1" smtClean="0"/>
              <a:t>dan</a:t>
            </a:r>
            <a:r>
              <a:rPr lang="en-US" sz="3200" dirty="0" smtClean="0"/>
              <a:t> </a:t>
            </a:r>
            <a:r>
              <a:rPr lang="en-US" sz="3200" dirty="0" err="1" smtClean="0"/>
              <a:t>feses</a:t>
            </a:r>
            <a:r>
              <a:rPr lang="en-US" sz="3200" dirty="0" smtClean="0"/>
              <a:t>.</a:t>
            </a:r>
            <a:br>
              <a:rPr lang="en-US" sz="3200" dirty="0" smtClean="0"/>
            </a:br>
            <a:r>
              <a:rPr lang="en-US" sz="3200" dirty="0" smtClean="0"/>
              <a:t/>
            </a:r>
            <a:br>
              <a:rPr lang="en-US" sz="3200" dirty="0" smtClean="0"/>
            </a:br>
            <a:r>
              <a:rPr lang="en-US" sz="3200" dirty="0" smtClean="0"/>
              <a:t>2. </a:t>
            </a:r>
            <a:r>
              <a:rPr lang="en-US" sz="3200" dirty="0" err="1" smtClean="0"/>
              <a:t>Jaudince</a:t>
            </a:r>
            <a:r>
              <a:rPr lang="en-US" sz="3200" dirty="0" smtClean="0"/>
              <a:t>, </a:t>
            </a:r>
            <a:r>
              <a:rPr lang="en-US" sz="3200" dirty="0" err="1" smtClean="0"/>
              <a:t>atau</a:t>
            </a:r>
            <a:r>
              <a:rPr lang="en-US" sz="3200" dirty="0" smtClean="0"/>
              <a:t> </a:t>
            </a:r>
            <a:r>
              <a:rPr lang="en-US" sz="3200" dirty="0" err="1" smtClean="0"/>
              <a:t>warana</a:t>
            </a:r>
            <a:r>
              <a:rPr lang="en-US" sz="3200" dirty="0" smtClean="0"/>
              <a:t> </a:t>
            </a:r>
            <a:r>
              <a:rPr lang="en-US" sz="3200" dirty="0" err="1" smtClean="0"/>
              <a:t>kekuningan</a:t>
            </a:r>
            <a:r>
              <a:rPr lang="en-US" sz="3200" dirty="0" smtClean="0"/>
              <a:t> </a:t>
            </a:r>
            <a:r>
              <a:rPr lang="en-US" sz="3200" dirty="0" err="1" smtClean="0"/>
              <a:t>pada</a:t>
            </a:r>
            <a:r>
              <a:rPr lang="en-US" sz="3200" dirty="0" smtClean="0"/>
              <a:t> </a:t>
            </a:r>
            <a:r>
              <a:rPr lang="en-US" sz="3200" dirty="0" err="1" smtClean="0"/>
              <a:t>jaringan</a:t>
            </a:r>
            <a:r>
              <a:rPr lang="en-US" sz="3200" dirty="0" smtClean="0"/>
              <a:t>, </a:t>
            </a:r>
            <a:r>
              <a:rPr lang="en-US" sz="3200" dirty="0" err="1" smtClean="0"/>
              <a:t>merupakan</a:t>
            </a:r>
            <a:r>
              <a:rPr lang="en-US" sz="3200" dirty="0" smtClean="0"/>
              <a:t> </a:t>
            </a:r>
            <a:r>
              <a:rPr lang="en-US" sz="3200" dirty="0" err="1" smtClean="0"/>
              <a:t>akibat</a:t>
            </a:r>
            <a:r>
              <a:rPr lang="en-US" sz="3200" dirty="0" smtClean="0"/>
              <a:t> </a:t>
            </a:r>
            <a:r>
              <a:rPr lang="en-US" sz="3200" dirty="0" err="1" smtClean="0"/>
              <a:t>dari</a:t>
            </a:r>
            <a:r>
              <a:rPr lang="en-US" sz="3200" dirty="0" smtClean="0"/>
              <a:t> </a:t>
            </a:r>
            <a:r>
              <a:rPr lang="en-US" sz="3200" dirty="0" err="1" smtClean="0"/>
              <a:t>peningkatan</a:t>
            </a:r>
            <a:r>
              <a:rPr lang="en-US" sz="3200" dirty="0" smtClean="0"/>
              <a:t> </a:t>
            </a:r>
            <a:r>
              <a:rPr lang="en-US" sz="3200" dirty="0" err="1" smtClean="0"/>
              <a:t>kadar</a:t>
            </a:r>
            <a:r>
              <a:rPr lang="en-US" sz="3200" dirty="0" smtClean="0"/>
              <a:t> </a:t>
            </a:r>
            <a:r>
              <a:rPr lang="en-US" sz="3200" dirty="0" err="1" smtClean="0"/>
              <a:t>bilirubin</a:t>
            </a:r>
            <a:r>
              <a:rPr lang="en-US" sz="3200" dirty="0" smtClean="0"/>
              <a:t> </a:t>
            </a:r>
            <a:r>
              <a:rPr lang="en-US" sz="3200" dirty="0" err="1" smtClean="0"/>
              <a:t>darah</a:t>
            </a:r>
            <a:r>
              <a:rPr lang="en-US" sz="3200" dirty="0" smtClean="0"/>
              <a:t>.</a:t>
            </a:r>
            <a:br>
              <a:rPr lang="en-US" sz="3200" dirty="0" smtClean="0"/>
            </a:br>
            <a:r>
              <a:rPr lang="en-US" sz="3200" dirty="0" smtClean="0"/>
              <a:t> </a:t>
            </a:r>
            <a:r>
              <a:rPr lang="en-US" sz="3200" dirty="0" err="1" smtClean="0"/>
              <a:t>Ini</a:t>
            </a:r>
            <a:r>
              <a:rPr lang="en-US" sz="3200" dirty="0" smtClean="0"/>
              <a:t> </a:t>
            </a:r>
            <a:r>
              <a:rPr lang="en-US" sz="3200" dirty="0" err="1" smtClean="0"/>
              <a:t>merupakan</a:t>
            </a:r>
            <a:r>
              <a:rPr lang="en-US" sz="3200" dirty="0" smtClean="0"/>
              <a:t> </a:t>
            </a:r>
            <a:r>
              <a:rPr lang="en-US" sz="3200" dirty="0" err="1" smtClean="0"/>
              <a:t>indikasi</a:t>
            </a:r>
            <a:r>
              <a:rPr lang="en-US" sz="3200" dirty="0" smtClean="0"/>
              <a:t> </a:t>
            </a:r>
            <a:r>
              <a:rPr lang="en-US" sz="3200" dirty="0" err="1" smtClean="0"/>
              <a:t>kerusakan</a:t>
            </a:r>
            <a:r>
              <a:rPr lang="en-US" sz="3200" dirty="0" smtClean="0"/>
              <a:t> </a:t>
            </a:r>
            <a:r>
              <a:rPr lang="en-US" sz="3200" dirty="0" err="1" smtClean="0"/>
              <a:t>fungsi</a:t>
            </a:r>
            <a:r>
              <a:rPr lang="en-US" sz="3200" dirty="0" smtClean="0"/>
              <a:t> </a:t>
            </a:r>
            <a:r>
              <a:rPr lang="en-US" sz="3200" dirty="0" err="1" smtClean="0"/>
              <a:t>hati</a:t>
            </a:r>
            <a:r>
              <a:rPr lang="en-US" sz="3200" dirty="0" smtClean="0"/>
              <a:t> </a:t>
            </a:r>
            <a:r>
              <a:rPr lang="en-US" sz="3200" dirty="0" err="1" smtClean="0"/>
              <a:t>dan</a:t>
            </a:r>
            <a:r>
              <a:rPr lang="en-US" sz="3200" dirty="0" smtClean="0"/>
              <a:t> </a:t>
            </a:r>
            <a:r>
              <a:rPr lang="en-US" sz="3200" dirty="0" err="1" smtClean="0"/>
              <a:t>dapat</a:t>
            </a:r>
            <a:r>
              <a:rPr lang="en-US" sz="3200" dirty="0" smtClean="0"/>
              <a:t> </a:t>
            </a:r>
            <a:r>
              <a:rPr lang="en-US" sz="3200" dirty="0" err="1" smtClean="0"/>
              <a:t>disebabkan</a:t>
            </a:r>
            <a:r>
              <a:rPr lang="en-US" sz="3200" dirty="0" smtClean="0"/>
              <a:t> </a:t>
            </a:r>
            <a:r>
              <a:rPr lang="en-US" sz="3200" dirty="0" err="1" smtClean="0"/>
              <a:t>oleh</a:t>
            </a:r>
            <a:r>
              <a:rPr lang="en-US" sz="3200" dirty="0"/>
              <a:t> </a:t>
            </a:r>
            <a:r>
              <a:rPr lang="en-US" sz="3200" dirty="0" err="1" smtClean="0"/>
              <a:t>kerusakan</a:t>
            </a:r>
            <a:r>
              <a:rPr lang="en-US" sz="3200" dirty="0" smtClean="0"/>
              <a:t> </a:t>
            </a:r>
            <a:r>
              <a:rPr lang="en-US" sz="3200" dirty="0" err="1" smtClean="0"/>
              <a:t>sel</a:t>
            </a:r>
            <a:r>
              <a:rPr lang="en-US" sz="3200" dirty="0" smtClean="0"/>
              <a:t> </a:t>
            </a:r>
            <a:r>
              <a:rPr lang="en-US" sz="3200" dirty="0" err="1" smtClean="0"/>
              <a:t>hati</a:t>
            </a:r>
            <a:r>
              <a:rPr lang="en-US" sz="3200" dirty="0" smtClean="0"/>
              <a:t>(</a:t>
            </a:r>
            <a:r>
              <a:rPr lang="en-US" sz="3200" dirty="0" err="1" smtClean="0"/>
              <a:t>hepatis</a:t>
            </a:r>
            <a:r>
              <a:rPr lang="en-US" sz="3200" dirty="0" smtClean="0"/>
              <a:t>), </a:t>
            </a:r>
            <a:r>
              <a:rPr lang="en-US" sz="3200" dirty="0" err="1" smtClean="0"/>
              <a:t>peningkatan</a:t>
            </a:r>
            <a:r>
              <a:rPr lang="en-US" sz="3200" dirty="0" smtClean="0"/>
              <a:t> </a:t>
            </a:r>
            <a:r>
              <a:rPr lang="en-US" sz="3200" dirty="0" err="1" smtClean="0"/>
              <a:t>destruksi</a:t>
            </a:r>
            <a:r>
              <a:rPr lang="en-US" sz="3200" dirty="0" smtClean="0"/>
              <a:t> </a:t>
            </a:r>
            <a:r>
              <a:rPr lang="en-US" sz="3200" dirty="0" err="1" smtClean="0"/>
              <a:t>sel</a:t>
            </a:r>
            <a:r>
              <a:rPr lang="en-US" sz="3200" dirty="0" smtClean="0"/>
              <a:t> </a:t>
            </a:r>
            <a:r>
              <a:rPr lang="en-US" sz="3200" dirty="0" err="1" smtClean="0"/>
              <a:t>darah</a:t>
            </a:r>
            <a:r>
              <a:rPr lang="en-US" sz="3200" dirty="0" smtClean="0"/>
              <a:t> </a:t>
            </a:r>
            <a:r>
              <a:rPr lang="en-US" sz="3200" dirty="0" err="1" smtClean="0"/>
              <a:t>merah</a:t>
            </a:r>
            <a:r>
              <a:rPr lang="en-US" sz="3200" dirty="0" smtClean="0"/>
              <a:t>, </a:t>
            </a:r>
            <a:r>
              <a:rPr lang="en-US" sz="3200" dirty="0" err="1" smtClean="0"/>
              <a:t>atau</a:t>
            </a:r>
            <a:r>
              <a:rPr lang="en-US" sz="3200" dirty="0" smtClean="0"/>
              <a:t> </a:t>
            </a:r>
            <a:r>
              <a:rPr lang="en-US" sz="3200" dirty="0" err="1" smtClean="0"/>
              <a:t>obstruksi</a:t>
            </a:r>
            <a:r>
              <a:rPr lang="en-US" sz="3200" dirty="0" smtClean="0"/>
              <a:t> </a:t>
            </a:r>
            <a:r>
              <a:rPr lang="en-US" sz="3200" dirty="0" err="1" smtClean="0"/>
              <a:t>duktud</a:t>
            </a:r>
            <a:r>
              <a:rPr lang="en-US" sz="3200" dirty="0" smtClean="0"/>
              <a:t> </a:t>
            </a:r>
            <a:r>
              <a:rPr lang="en-US" sz="3200" dirty="0" err="1" smtClean="0"/>
              <a:t>empedu</a:t>
            </a:r>
            <a:r>
              <a:rPr lang="en-US" sz="3200" dirty="0" smtClean="0"/>
              <a:t> </a:t>
            </a:r>
            <a:r>
              <a:rPr lang="en-US" sz="3200" dirty="0" err="1" smtClean="0"/>
              <a:t>dan</a:t>
            </a:r>
            <a:r>
              <a:rPr lang="en-US" sz="3200" dirty="0" smtClean="0"/>
              <a:t> </a:t>
            </a:r>
            <a:r>
              <a:rPr lang="en-US" sz="3200" dirty="0" err="1" smtClean="0"/>
              <a:t>batu</a:t>
            </a:r>
            <a:r>
              <a:rPr lang="en-US" sz="3200" dirty="0" smtClean="0"/>
              <a:t> </a:t>
            </a:r>
            <a:r>
              <a:rPr lang="en-US" sz="3200" dirty="0" err="1" smtClean="0"/>
              <a:t>empedu</a:t>
            </a:r>
            <a:r>
              <a:rPr lang="en-US" sz="3200" dirty="0" smtClean="0"/>
              <a:t/>
            </a:r>
            <a:br>
              <a:rPr lang="en-US" sz="3200" dirty="0" smtClean="0"/>
            </a:b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l"/>
            <a:r>
              <a:rPr lang="en-US" sz="3600" dirty="0" smtClean="0"/>
              <a:t>b. </a:t>
            </a:r>
            <a:r>
              <a:rPr lang="en-US" sz="3600" dirty="0" err="1" smtClean="0"/>
              <a:t>Garam</a:t>
            </a:r>
            <a:r>
              <a:rPr lang="en-US" sz="3600" dirty="0" smtClean="0"/>
              <a:t>-</a:t>
            </a:r>
            <a:r>
              <a:rPr lang="en-US" sz="3600" dirty="0" err="1" smtClean="0"/>
              <a:t>garam</a:t>
            </a:r>
            <a:r>
              <a:rPr lang="en-US" sz="3600" dirty="0" smtClean="0"/>
              <a:t> </a:t>
            </a:r>
            <a:r>
              <a:rPr lang="en-US" sz="3600" dirty="0" err="1"/>
              <a:t>empedu</a:t>
            </a:r>
            <a:r>
              <a:rPr lang="en-US" sz="3600" dirty="0"/>
              <a:t> </a:t>
            </a:r>
            <a:r>
              <a:rPr lang="en-US" sz="3600" dirty="0" err="1"/>
              <a:t>terbentuk</a:t>
            </a:r>
            <a:r>
              <a:rPr lang="en-US" sz="3600" dirty="0"/>
              <a:t> </a:t>
            </a:r>
            <a:r>
              <a:rPr lang="en-US" sz="3600" dirty="0" err="1"/>
              <a:t>dari</a:t>
            </a:r>
            <a:r>
              <a:rPr lang="en-US" sz="3600" dirty="0"/>
              <a:t> </a:t>
            </a:r>
            <a:r>
              <a:rPr lang="en-US" sz="3600" dirty="0" err="1"/>
              <a:t>asam</a:t>
            </a:r>
            <a:r>
              <a:rPr lang="en-US" sz="3600" dirty="0"/>
              <a:t> </a:t>
            </a:r>
            <a:r>
              <a:rPr lang="en-US" sz="3600" dirty="0" err="1"/>
              <a:t>empedu</a:t>
            </a:r>
            <a:r>
              <a:rPr lang="en-US" sz="3600" dirty="0"/>
              <a:t> yang </a:t>
            </a:r>
            <a:r>
              <a:rPr lang="en-US" sz="3600" dirty="0" err="1"/>
              <a:t>berikatan</a:t>
            </a:r>
            <a:r>
              <a:rPr lang="en-US" sz="3600" dirty="0"/>
              <a:t> </a:t>
            </a:r>
            <a:r>
              <a:rPr lang="en-US" sz="3600" dirty="0" err="1"/>
              <a:t>dengan</a:t>
            </a:r>
            <a:r>
              <a:rPr lang="en-US" sz="3600" dirty="0"/>
              <a:t> </a:t>
            </a:r>
            <a:r>
              <a:rPr lang="en-US" sz="3600" dirty="0" err="1"/>
              <a:t>kolesterol</a:t>
            </a:r>
            <a:r>
              <a:rPr lang="en-US" sz="3600" dirty="0"/>
              <a:t> </a:t>
            </a:r>
            <a:r>
              <a:rPr lang="en-US" sz="3600" dirty="0" err="1"/>
              <a:t>dan</a:t>
            </a:r>
            <a:r>
              <a:rPr lang="en-US" sz="3600" dirty="0"/>
              <a:t> </a:t>
            </a:r>
            <a:r>
              <a:rPr lang="en-US" sz="3600" dirty="0" err="1" smtClean="0"/>
              <a:t>asam</a:t>
            </a:r>
            <a:r>
              <a:rPr lang="en-US" sz="3600" dirty="0" smtClean="0"/>
              <a:t> amino.</a:t>
            </a:r>
            <a:br>
              <a:rPr lang="en-US" sz="3600" dirty="0" smtClean="0"/>
            </a:br>
            <a:r>
              <a:rPr lang="en-US" sz="3600" dirty="0" smtClean="0"/>
              <a:t> </a:t>
            </a:r>
            <a:r>
              <a:rPr lang="en-US" sz="3600" dirty="0" err="1"/>
              <a:t>Setelah</a:t>
            </a:r>
            <a:r>
              <a:rPr lang="en-US" sz="3600" dirty="0"/>
              <a:t> </a:t>
            </a:r>
            <a:r>
              <a:rPr lang="en-US" sz="3600" dirty="0" err="1"/>
              <a:t>disekresi</a:t>
            </a:r>
            <a:r>
              <a:rPr lang="en-US" sz="3600" dirty="0"/>
              <a:t> </a:t>
            </a:r>
            <a:r>
              <a:rPr lang="en-US" sz="3600" dirty="0" err="1"/>
              <a:t>kedalam</a:t>
            </a:r>
            <a:r>
              <a:rPr lang="en-US" sz="3600" dirty="0"/>
              <a:t> </a:t>
            </a:r>
            <a:r>
              <a:rPr lang="en-US" sz="3600" dirty="0" err="1"/>
              <a:t>usus</a:t>
            </a:r>
            <a:r>
              <a:rPr lang="en-US" sz="3600" dirty="0"/>
              <a:t> , </a:t>
            </a:r>
            <a:r>
              <a:rPr lang="en-US" sz="3600" dirty="0" err="1"/>
              <a:t>garam</a:t>
            </a:r>
            <a:r>
              <a:rPr lang="en-US" sz="3600" dirty="0"/>
              <a:t> </a:t>
            </a:r>
            <a:r>
              <a:rPr lang="en-US" sz="3600" dirty="0" err="1"/>
              <a:t>tersebut</a:t>
            </a:r>
            <a:r>
              <a:rPr lang="en-US" sz="3600" dirty="0"/>
              <a:t> </a:t>
            </a:r>
            <a:r>
              <a:rPr lang="en-US" sz="3600" dirty="0" err="1"/>
              <a:t>direabsorpsi</a:t>
            </a:r>
            <a:r>
              <a:rPr lang="en-US" sz="3600" dirty="0"/>
              <a:t> </a:t>
            </a:r>
            <a:r>
              <a:rPr lang="en-US" sz="3600" dirty="0" err="1"/>
              <a:t>dari</a:t>
            </a:r>
            <a:r>
              <a:rPr lang="en-US" sz="3600" dirty="0"/>
              <a:t> ileum </a:t>
            </a:r>
            <a:r>
              <a:rPr lang="en-US" sz="3600" dirty="0" err="1"/>
              <a:t>bagian</a:t>
            </a:r>
            <a:r>
              <a:rPr lang="en-US" sz="3600" dirty="0"/>
              <a:t> </a:t>
            </a:r>
            <a:r>
              <a:rPr lang="en-US" sz="3600" dirty="0" err="1"/>
              <a:t>bawah</a:t>
            </a:r>
            <a:r>
              <a:rPr lang="en-US" sz="3600" dirty="0"/>
              <a:t> </a:t>
            </a:r>
            <a:r>
              <a:rPr lang="en-US" sz="3600" dirty="0" err="1"/>
              <a:t>kembali</a:t>
            </a:r>
            <a:r>
              <a:rPr lang="en-US" sz="3600" dirty="0"/>
              <a:t> </a:t>
            </a:r>
            <a:r>
              <a:rPr lang="en-US" sz="3600" dirty="0" err="1"/>
              <a:t>kehati</a:t>
            </a:r>
            <a:r>
              <a:rPr lang="en-US" sz="3600" dirty="0"/>
              <a:t> </a:t>
            </a:r>
            <a:r>
              <a:rPr lang="en-US" sz="3600" dirty="0" err="1"/>
              <a:t>dan</a:t>
            </a:r>
            <a:r>
              <a:rPr lang="en-US" sz="3600" dirty="0"/>
              <a:t> </a:t>
            </a:r>
            <a:r>
              <a:rPr lang="en-US" sz="3600" dirty="0" err="1"/>
              <a:t>didaur</a:t>
            </a:r>
            <a:r>
              <a:rPr lang="en-US" sz="3600" dirty="0"/>
              <a:t> </a:t>
            </a:r>
            <a:r>
              <a:rPr lang="en-US" sz="3600" dirty="0" err="1"/>
              <a:t>ulang</a:t>
            </a:r>
            <a:r>
              <a:rPr lang="en-US" sz="3600" dirty="0"/>
              <a:t> </a:t>
            </a:r>
            <a:r>
              <a:rPr lang="en-US" sz="3600" dirty="0" err="1"/>
              <a:t>kembali</a:t>
            </a:r>
            <a:r>
              <a:rPr lang="en-US" sz="3600" dirty="0"/>
              <a:t>. </a:t>
            </a:r>
            <a:r>
              <a:rPr lang="en-US" sz="3600" dirty="0" err="1"/>
              <a:t>Peristiwa</a:t>
            </a:r>
            <a:r>
              <a:rPr lang="en-US" sz="3600" dirty="0"/>
              <a:t> </a:t>
            </a:r>
            <a:r>
              <a:rPr lang="en-US" sz="3600" dirty="0" err="1"/>
              <a:t>ini</a:t>
            </a:r>
            <a:r>
              <a:rPr lang="en-US" sz="3600" dirty="0"/>
              <a:t> </a:t>
            </a:r>
            <a:r>
              <a:rPr lang="en-US" sz="3600" dirty="0" err="1"/>
              <a:t>dikenal</a:t>
            </a:r>
            <a:r>
              <a:rPr lang="en-US" sz="3600" dirty="0"/>
              <a:t> </a:t>
            </a:r>
            <a:r>
              <a:rPr lang="en-US" sz="3600" dirty="0" err="1"/>
              <a:t>sebagai</a:t>
            </a:r>
            <a:r>
              <a:rPr lang="en-US" sz="3600" dirty="0"/>
              <a:t> </a:t>
            </a:r>
            <a:r>
              <a:rPr lang="en-US" sz="3600" dirty="0" err="1"/>
              <a:t>sirkulasi</a:t>
            </a:r>
            <a:r>
              <a:rPr lang="en-US" sz="3600" dirty="0"/>
              <a:t> </a:t>
            </a:r>
            <a:r>
              <a:rPr lang="en-US" sz="3600" dirty="0" err="1"/>
              <a:t>enterohepatika</a:t>
            </a:r>
            <a:r>
              <a:rPr lang="en-US" sz="3600" dirty="0"/>
              <a:t> </a:t>
            </a:r>
            <a:r>
              <a:rPr lang="en-US" sz="3600" dirty="0" err="1"/>
              <a:t>garam</a:t>
            </a:r>
            <a:r>
              <a:rPr lang="en-US" sz="3600" dirty="0"/>
              <a:t> </a:t>
            </a:r>
            <a:r>
              <a:rPr lang="en-US" sz="3600" dirty="0" err="1"/>
              <a:t>empedu</a:t>
            </a:r>
            <a:endParaRPr lang="en-US"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179</Words>
  <Application>Microsoft Office PowerPoint</Application>
  <PresentationFormat>On-screen Show (4:3)</PresentationFormat>
  <Paragraphs>35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FUNGSI DAN SEKRESI EMPEDU</vt:lpstr>
      <vt:lpstr>KANDUNG EMPEDU</vt:lpstr>
      <vt:lpstr>BAGIAN-BAGIAN KANDUNG EMPEDU</vt:lpstr>
      <vt:lpstr> Leher kandung kemih Merupakan leher dari kandung empedu yaitu saluran yang pertama masuknya getah empedu ke badan kandung emepedu lalu menjadi pekat berkumpul dalam kandung emepedu. • Duktus sistikus. Panjangnya kurang lebih 3 ¾   cm. berjalan dari leher kandung emepedu dan bersambung dengan duktus hepatikus membentuk saluran empedu ke duodenum. • Duktus hepatikus, saluran yang keluar dari leher. • Duktus koledokus, saluran yang membawa empedu ke duodenum.</vt:lpstr>
      <vt:lpstr>FUNGSI KANDUNG EMPEDU</vt:lpstr>
      <vt:lpstr>PowerPoint Presentation</vt:lpstr>
      <vt:lpstr>B. EMPEDU</vt:lpstr>
      <vt:lpstr>1. Pigmen utamanya adalah bilirubin yang   memberikan warna kuning pada urine dan feses.  2. Jaudince, atau warana kekuningan pada jaringan, merupakan akibat dari peningkatan kadar bilirubin darah.  Ini merupakan indikasi kerusakan fungsi hati dan dapat disebabkan oleh kerusakan sel hati(hepatis), peningkatan destruksi sel darah merah, atau obstruksi duktud empedu dan batu empedu </vt:lpstr>
      <vt:lpstr>b. Garam-garam empedu terbentuk dari asam empedu yang berikatan dengan kolesterol dan asam amino.  Setelah disekresi kedalam usus , garam tersebut direabsorpsi dari ileum bagian bawah kembali kehati dan didaur ulang kembali. Peristiwa ini dikenal sebagai sirkulasi enterohepatika garam empedu</vt:lpstr>
      <vt:lpstr> Salah satu fungsi hati adalah untuk mengeluarkan empedu, normalnya empedu dihasilkan antara 600-1200 ml/hari.  Kandung empedu mampu menyimpan sekitar 45 ml empedu. Diluar waktu makan, empedu disimpan untuk sementara di dalam kandung empedu, dan mengalami pemekatan sekitar 50 %. </vt:lpstr>
      <vt:lpstr>PowerPoint Presentation</vt:lpstr>
      <vt:lpstr>PowerPoint Presentation</vt:lpstr>
      <vt:lpstr>Fungsi penting garam empedu yaitu:  1. Berperan dalam emulsi lemak, asam empedu membantu mengemulsi partikel-partikel lemak yang besar menjadi partikel yang lebih kecil dan area permukaan yang lebih luas untuk kerja enzim.  2. dengan bantuan enzim lipase yang disekresikan dalam getah pangkres, Asam empedu membantu transport dan absorpsi produk akhir lemak yang dicerna menembus membrane sel.</vt:lpstr>
      <vt:lpstr>3. Berperan dalam mengeluarkan beberapa produk buangan dari darah antara lain bilirubin, suatu produk akhir dari penghancuran hemoglobin, dan kelebihan kolesterol yang di bentuk oleh sel- sel hati.   </vt:lpstr>
      <vt:lpstr>PowerPoint Presentation</vt:lpstr>
      <vt:lpstr>PowerPoint Presentation</vt:lpstr>
      <vt:lpstr>Sekresi empedu diatur oleh faktor saraf (impuls parasimpatis) dan homon (sekretin dan CCK) yang samadengan yang mengatur sekresi cairan pankreas.  Saat asam lemak dan asam amino mencapai usus halus, CCKdilepas untuk menkontraksi otot kandung empedu dan merelaksasi sfingter Oddi. Cairan empedu kemudian didorong ke dalam duodenum</vt:lpstr>
      <vt:lpstr>PowerPoint Presentation</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7</dc:creator>
  <cp:lastModifiedBy>May</cp:lastModifiedBy>
  <cp:revision>23</cp:revision>
  <dcterms:created xsi:type="dcterms:W3CDTF">2012-05-03T15:16:21Z</dcterms:created>
  <dcterms:modified xsi:type="dcterms:W3CDTF">2015-02-24T07:26:18Z</dcterms:modified>
</cp:coreProperties>
</file>