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4" r:id="rId6"/>
    <p:sldId id="266" r:id="rId7"/>
    <p:sldId id="260" r:id="rId8"/>
    <p:sldId id="261" r:id="rId9"/>
    <p:sldId id="262" r:id="rId10"/>
    <p:sldId id="263"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9DBC4FC-7789-4057-AD96-0E6DA03EBA34}" type="datetimeFigureOut">
              <a:rPr lang="id-ID" smtClean="0"/>
              <a:pPr/>
              <a:t>24/02/2015</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C99B6C5-05B3-4FDF-96B9-C06F6966676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BC4FC-7789-4057-AD96-0E6DA03EBA34}" type="datetimeFigureOut">
              <a:rPr lang="id-ID" smtClean="0"/>
              <a:pPr/>
              <a:t>24/02/2015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9B6C5-05B3-4FDF-96B9-C06F6966676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BC4FC-7789-4057-AD96-0E6DA03EBA34}" type="datetimeFigureOut">
              <a:rPr lang="id-ID" smtClean="0"/>
              <a:pPr/>
              <a:t>24/02/2015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9B6C5-05B3-4FDF-96B9-C06F6966676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9DBC4FC-7789-4057-AD96-0E6DA03EBA34}" type="datetimeFigureOut">
              <a:rPr lang="id-ID" smtClean="0"/>
              <a:pPr/>
              <a:t>24/02/2015</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7C99B6C5-05B3-4FDF-96B9-C06F6966676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9DBC4FC-7789-4057-AD96-0E6DA03EBA34}" type="datetimeFigureOut">
              <a:rPr lang="id-ID" smtClean="0"/>
              <a:pPr/>
              <a:t>24/02/2015</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7C99B6C5-05B3-4FDF-96B9-C06F69666762}" type="slidenum">
              <a:rPr lang="id-ID" smtClean="0"/>
              <a:pPr/>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9DBC4FC-7789-4057-AD96-0E6DA03EBA34}" type="datetimeFigureOut">
              <a:rPr lang="id-ID" smtClean="0"/>
              <a:pPr/>
              <a:t>24/02/2015</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7C99B6C5-05B3-4FDF-96B9-C06F6966676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9DBC4FC-7789-4057-AD96-0E6DA03EBA34}" type="datetimeFigureOut">
              <a:rPr lang="id-ID" smtClean="0"/>
              <a:pPr/>
              <a:t>24/02/2015</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C99B6C5-05B3-4FDF-96B9-C06F6966676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DBC4FC-7789-4057-AD96-0E6DA03EBA34}" type="datetimeFigureOut">
              <a:rPr lang="id-ID" smtClean="0"/>
              <a:pPr/>
              <a:t>24/02/2015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C99B6C5-05B3-4FDF-96B9-C06F6966676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9DBC4FC-7789-4057-AD96-0E6DA03EBA34}" type="datetimeFigureOut">
              <a:rPr lang="id-ID" smtClean="0"/>
              <a:pPr/>
              <a:t>24/02/2015</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7C99B6C5-05B3-4FDF-96B9-C06F6966676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9DBC4FC-7789-4057-AD96-0E6DA03EBA34}" type="datetimeFigureOut">
              <a:rPr lang="id-ID" smtClean="0"/>
              <a:pPr/>
              <a:t>24/02/2015</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C99B6C5-05B3-4FDF-96B9-C06F6966676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9DBC4FC-7789-4057-AD96-0E6DA03EBA34}" type="datetimeFigureOut">
              <a:rPr lang="id-ID" smtClean="0"/>
              <a:pPr/>
              <a:t>24/02/2015</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C99B6C5-05B3-4FDF-96B9-C06F6966676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9DBC4FC-7789-4057-AD96-0E6DA03EBA34}" type="datetimeFigureOut">
              <a:rPr lang="id-ID" smtClean="0"/>
              <a:pPr/>
              <a:t>24/02/2015</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C99B6C5-05B3-4FDF-96B9-C06F69666762}"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Fisiologi Pergerakan Usus Halus ke Usus Besar</a:t>
            </a:r>
            <a:endParaRPr lang="id-ID" dirty="0"/>
          </a:p>
        </p:txBody>
      </p:sp>
      <p:pic>
        <p:nvPicPr>
          <p:cNvPr id="1026" name="Picture 2" descr="C:\Users\dimas\Pictures\Strawberry_jumprope.gif"/>
          <p:cNvPicPr>
            <a:picLocks noChangeAspect="1" noChangeArrowheads="1" noCrop="1"/>
          </p:cNvPicPr>
          <p:nvPr/>
        </p:nvPicPr>
        <p:blipFill>
          <a:blip r:embed="rId2"/>
          <a:srcRect/>
          <a:stretch>
            <a:fillRect/>
          </a:stretch>
        </p:blipFill>
        <p:spPr bwMode="auto">
          <a:xfrm>
            <a:off x="571472" y="4286256"/>
            <a:ext cx="1639870" cy="1933578"/>
          </a:xfrm>
          <a:prstGeom prst="rect">
            <a:avLst/>
          </a:prstGeom>
          <a:noFill/>
        </p:spPr>
      </p:pic>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id-ID" dirty="0" smtClean="0"/>
              <a:t>Pergerakan peristaltik</a:t>
            </a:r>
            <a:endParaRPr lang="id-ID" dirty="0"/>
          </a:p>
        </p:txBody>
      </p:sp>
      <p:sp>
        <p:nvSpPr>
          <p:cNvPr id="3" name="Content Placeholder 2"/>
          <p:cNvSpPr>
            <a:spLocks noGrp="1"/>
          </p:cNvSpPr>
          <p:nvPr>
            <p:ph idx="1"/>
          </p:nvPr>
        </p:nvSpPr>
        <p:spPr>
          <a:xfrm>
            <a:off x="285720" y="1600200"/>
            <a:ext cx="8572560" cy="4829196"/>
          </a:xfrm>
        </p:spPr>
        <p:txBody>
          <a:bodyPr>
            <a:normAutofit fontScale="77500" lnSpcReduction="20000"/>
          </a:bodyPr>
          <a:lstStyle/>
          <a:p>
            <a:pPr algn="just"/>
            <a:r>
              <a:rPr lang="id-ID" dirty="0">
                <a:solidFill>
                  <a:schemeClr val="bg1"/>
                </a:solidFill>
              </a:rPr>
              <a:t>Pergerakan profulsif atau gerakan peristaltic yang mendorong makanan </a:t>
            </a:r>
            <a:r>
              <a:rPr lang="id-ID" dirty="0" smtClean="0">
                <a:solidFill>
                  <a:schemeClr val="bg1"/>
                </a:solidFill>
              </a:rPr>
              <a:t>kearah </a:t>
            </a:r>
            <a:r>
              <a:rPr lang="id-ID" dirty="0">
                <a:solidFill>
                  <a:schemeClr val="bg1"/>
                </a:solidFill>
              </a:rPr>
              <a:t>usus besar (colon). </a:t>
            </a:r>
            <a:endParaRPr lang="id-ID" dirty="0" smtClean="0">
              <a:solidFill>
                <a:schemeClr val="bg1"/>
              </a:solidFill>
            </a:endParaRPr>
          </a:p>
          <a:p>
            <a:pPr algn="just">
              <a:buNone/>
            </a:pPr>
            <a:endParaRPr lang="id-ID" dirty="0" smtClean="0">
              <a:solidFill>
                <a:schemeClr val="bg1"/>
              </a:solidFill>
            </a:endParaRPr>
          </a:p>
          <a:p>
            <a:r>
              <a:rPr lang="id-ID" dirty="0">
                <a:solidFill>
                  <a:schemeClr val="bg1"/>
                </a:solidFill>
              </a:rPr>
              <a:t>Gerakan peristaltic pada usus halus mendorong makanan menuju kearah kolon dengan kecepatan 0,5 sampai 2 cm/detik, dimana pada bagian proksimal lebih cepat dibandingkan pada bagian distal. Gerakan peristaltic ini sangat lemah dan biasanya menghilang setelah berlangsungsekitar 3 sampai 5 cm, dan jarang lebih dari 10 cm. rata-rata pergerakan makanan pada usus halus hanya 1 cm/menit. Ini berarti pada keadaan normal , makanan dari pylorus akan tiba di ileocaecal junction dalam waktu 3-5 jam</a:t>
            </a:r>
            <a:r>
              <a:rPr lang="id-ID" dirty="0" smtClean="0">
                <a:solidFill>
                  <a:schemeClr val="bg1"/>
                </a:solidFill>
              </a:rPr>
              <a:t>.</a:t>
            </a:r>
            <a:br>
              <a:rPr lang="id-ID" dirty="0" smtClean="0">
                <a:solidFill>
                  <a:schemeClr val="bg1"/>
                </a:solidFill>
              </a:rPr>
            </a:br>
            <a:endParaRPr lang="id-ID" dirty="0" smtClean="0">
              <a:solidFill>
                <a:schemeClr val="bg1"/>
              </a:solidFill>
            </a:endParaRPr>
          </a:p>
          <a:p>
            <a:pPr algn="just"/>
            <a:endParaRPr lang="id-ID"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3"/>
          <p:cNvSpPr/>
          <p:nvPr/>
        </p:nvSpPr>
        <p:spPr>
          <a:xfrm>
            <a:off x="2075162" y="2967335"/>
            <a:ext cx="4051109" cy="923330"/>
          </a:xfrm>
          <a:prstGeom prst="rect">
            <a:avLst/>
          </a:prstGeom>
          <a:noFill/>
        </p:spPr>
        <p:txBody>
          <a:bodyPr wrap="none" lIns="91440" tIns="45720" rIns="91440" bIns="45720">
            <a:spAutoFit/>
          </a:bodyPr>
          <a:lstStyle/>
          <a:p>
            <a:pPr algn="ctr"/>
            <a:r>
              <a:rPr lang="id-ID"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2050" name="Picture 2" descr="C:\Users\dimas\Pictures\tooth_fairy_carryingb.gif"/>
          <p:cNvPicPr>
            <a:picLocks noGrp="1" noChangeAspect="1" noChangeArrowheads="1" noCrop="1"/>
          </p:cNvPicPr>
          <p:nvPr>
            <p:ph idx="1"/>
          </p:nvPr>
        </p:nvPicPr>
        <p:blipFill>
          <a:blip r:embed="rId3"/>
          <a:srcRect/>
          <a:stretch>
            <a:fillRect/>
          </a:stretch>
        </p:blipFill>
        <p:spPr bwMode="auto">
          <a:xfrm>
            <a:off x="6858016" y="3857628"/>
            <a:ext cx="2009772" cy="274773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1082660"/>
          </a:xfrm>
        </p:spPr>
        <p:txBody>
          <a:bodyPr/>
          <a:lstStyle/>
          <a:p>
            <a:r>
              <a:rPr lang="id-ID" dirty="0" smtClean="0"/>
              <a:t>Saluran Pencernaan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Saluran pencernaan merupakan semua organ tubuh yang terkait secara langsung dalam proses pencernaan sekaligus hal terpenting dalam anatomi fisiologi pencernaan</a:t>
            </a:r>
          </a:p>
          <a:p>
            <a:r>
              <a:rPr lang="id-ID" dirty="0" smtClean="0"/>
              <a:t>Saluran pencernaan terdiri dari mulut, tenggorokan, kerongkongan, lambung, usus halus, usus besar, rektum dan anus. Sistem pencernaan juga meliputi organ-organ yang terletak diluar saluran pencernaan, yaitu pankreas, hati dan kandung empedu.</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Usus Halus</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a:t>Usus halus atau usus kecil adalah bagian dari saluran pencernaan yang terletak di antara lambung dan usus besar</a:t>
            </a:r>
            <a:r>
              <a:rPr lang="id-ID" dirty="0" smtClean="0"/>
              <a:t>.</a:t>
            </a:r>
          </a:p>
          <a:p>
            <a:pPr algn="just"/>
            <a:r>
              <a:rPr lang="id-ID" dirty="0" smtClean="0"/>
              <a:t>Dinding </a:t>
            </a:r>
            <a:r>
              <a:rPr lang="id-ID" dirty="0"/>
              <a:t>usus kaya akan pembuluh darah yang mengangkut zat-zat yang diserap ke hati melalui vena porta. </a:t>
            </a:r>
            <a:endParaRPr lang="id-ID" dirty="0" smtClean="0"/>
          </a:p>
          <a:p>
            <a:pPr algn="just"/>
            <a:r>
              <a:rPr lang="id-ID" dirty="0" smtClean="0"/>
              <a:t>Dinding </a:t>
            </a:r>
            <a:r>
              <a:rPr lang="id-ID" dirty="0"/>
              <a:t>usus melepaskan lendir (yang melumasi isi usus) dan air (yang membantu melarutkan pecahan-pecahan makanan yang dicerna). Dinding usus juga melepaskan sejumlah kecil enzim yang mencerna protein, gula dan lemak.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usus halus</a:t>
            </a:r>
            <a:endParaRPr lang="id-ID" dirty="0"/>
          </a:p>
        </p:txBody>
      </p:sp>
      <p:sp>
        <p:nvSpPr>
          <p:cNvPr id="3" name="Content Placeholder 2"/>
          <p:cNvSpPr>
            <a:spLocks noGrp="1"/>
          </p:cNvSpPr>
          <p:nvPr>
            <p:ph idx="1"/>
          </p:nvPr>
        </p:nvSpPr>
        <p:spPr/>
        <p:txBody>
          <a:bodyPr/>
          <a:lstStyle/>
          <a:p>
            <a:pPr>
              <a:buNone/>
            </a:pPr>
            <a:r>
              <a:rPr lang="id-ID" dirty="0" smtClean="0"/>
              <a:t>Usus halus terbagi menjadi 3 bagian, yaitu :</a:t>
            </a:r>
          </a:p>
          <a:p>
            <a:pPr marL="514350" indent="-514350">
              <a:buAutoNum type="arabicPeriod"/>
            </a:pPr>
            <a:r>
              <a:rPr lang="id-ID" dirty="0" smtClean="0"/>
              <a:t>Usus dua belas jari (duodenum)</a:t>
            </a:r>
          </a:p>
          <a:p>
            <a:pPr marL="514350" indent="-514350">
              <a:buAutoNum type="arabicPeriod"/>
            </a:pPr>
            <a:r>
              <a:rPr lang="id-ID" dirty="0" smtClean="0"/>
              <a:t>Jejunum</a:t>
            </a:r>
          </a:p>
          <a:p>
            <a:pPr marL="514350" indent="-514350">
              <a:buAutoNum type="arabicPeriod"/>
            </a:pPr>
            <a:r>
              <a:rPr lang="id-ID" dirty="0" smtClean="0"/>
              <a:t>ileum</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h.jpg"/>
          <p:cNvPicPr>
            <a:picLocks noGrp="1" noChangeAspect="1"/>
          </p:cNvPicPr>
          <p:nvPr>
            <p:ph idx="1"/>
          </p:nvPr>
        </p:nvPicPr>
        <p:blipFill>
          <a:blip r:embed="rId3"/>
          <a:stretch>
            <a:fillRect/>
          </a:stretch>
        </p:blipFill>
        <p:spPr>
          <a:xfrm>
            <a:off x="357158" y="285729"/>
            <a:ext cx="8429684" cy="614366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Usus Besar</a:t>
            </a:r>
            <a:endParaRPr lang="id-ID" dirty="0"/>
          </a:p>
        </p:txBody>
      </p:sp>
      <p:sp>
        <p:nvSpPr>
          <p:cNvPr id="3" name="Content Placeholder 2"/>
          <p:cNvSpPr>
            <a:spLocks noGrp="1"/>
          </p:cNvSpPr>
          <p:nvPr>
            <p:ph idx="1"/>
          </p:nvPr>
        </p:nvSpPr>
        <p:spPr>
          <a:xfrm>
            <a:off x="285720" y="1600200"/>
            <a:ext cx="8401080" cy="4900634"/>
          </a:xfrm>
        </p:spPr>
        <p:txBody>
          <a:bodyPr>
            <a:normAutofit fontScale="70000" lnSpcReduction="20000"/>
          </a:bodyPr>
          <a:lstStyle/>
          <a:p>
            <a:r>
              <a:rPr lang="id-ID" dirty="0"/>
              <a:t>Merupakan usus yang memiliki diameter lebih besar dari usus halus</a:t>
            </a:r>
            <a:r>
              <a:rPr lang="id-ID" dirty="0" smtClean="0"/>
              <a:t>.</a:t>
            </a:r>
          </a:p>
          <a:p>
            <a:pPr>
              <a:buNone/>
            </a:pPr>
            <a:endParaRPr lang="id-ID" dirty="0" smtClean="0"/>
          </a:p>
          <a:p>
            <a:r>
              <a:rPr lang="id-ID" dirty="0" smtClean="0"/>
              <a:t>Memiliki </a:t>
            </a:r>
            <a:r>
              <a:rPr lang="id-ID" dirty="0"/>
              <a:t>panjang 1,5 meter, dan berbentuk seperti huruf U terbalik. </a:t>
            </a:r>
            <a:endParaRPr lang="id-ID" dirty="0" smtClean="0"/>
          </a:p>
          <a:p>
            <a:r>
              <a:rPr lang="id-ID" dirty="0" smtClean="0"/>
              <a:t>Usus </a:t>
            </a:r>
            <a:r>
              <a:rPr lang="id-ID" dirty="0"/>
              <a:t>besar dibagi menjadi 3 daerah, yaitu : Kolon asenden, Kolon Transversum, dan Kolon desenden. </a:t>
            </a:r>
            <a:endParaRPr lang="id-ID" dirty="0" smtClean="0"/>
          </a:p>
          <a:p>
            <a:pPr>
              <a:buNone/>
            </a:pPr>
            <a:endParaRPr lang="id-ID" dirty="0" smtClean="0"/>
          </a:p>
          <a:p>
            <a:pPr marL="261938" indent="-261938"/>
            <a:r>
              <a:rPr lang="id-ID" dirty="0" smtClean="0"/>
              <a:t>Fungsi </a:t>
            </a:r>
            <a:r>
              <a:rPr lang="id-ID" dirty="0"/>
              <a:t>kolon adalah :</a:t>
            </a:r>
            <a:br>
              <a:rPr lang="id-ID" dirty="0"/>
            </a:br>
            <a:r>
              <a:rPr lang="id-ID" dirty="0"/>
              <a:t>a. Menyerap air selama proses pencernaan.</a:t>
            </a:r>
            <a:br>
              <a:rPr lang="id-ID" dirty="0"/>
            </a:br>
            <a:r>
              <a:rPr lang="id-ID" dirty="0"/>
              <a:t>b. Tempat dihasilkannya vitamin K, dan vitamin H (</a:t>
            </a:r>
            <a:r>
              <a:rPr lang="id-ID" dirty="0" smtClean="0"/>
              <a:t>Biotin) 	sebagai 	hasil </a:t>
            </a:r>
            <a:r>
              <a:rPr lang="id-ID" dirty="0"/>
              <a:t>simbiosis dengan bakteri usus, </a:t>
            </a:r>
            <a:r>
              <a:rPr lang="id-ID" dirty="0" smtClean="0"/>
              <a:t>	misalnya </a:t>
            </a:r>
            <a:r>
              <a:rPr lang="id-ID" dirty="0"/>
              <a:t>E.coli.</a:t>
            </a:r>
            <a:br>
              <a:rPr lang="id-ID" dirty="0"/>
            </a:br>
            <a:r>
              <a:rPr lang="id-ID" dirty="0"/>
              <a:t>c. Membentuk massa feses</a:t>
            </a:r>
            <a:br>
              <a:rPr lang="id-ID" dirty="0"/>
            </a:br>
            <a:r>
              <a:rPr lang="id-ID" dirty="0"/>
              <a:t>d. Mendorong sisa makanan hasil pencernaan (feses) keluar </a:t>
            </a:r>
            <a:r>
              <a:rPr lang="id-ID" dirty="0" smtClean="0"/>
              <a:t>	dari 	tubuh</a:t>
            </a:r>
            <a:r>
              <a:rPr lang="id-ID" dirty="0"/>
              <a:t>. </a:t>
            </a:r>
            <a:endParaRPr lang="id-ID" dirty="0" smtClean="0"/>
          </a:p>
          <a:p>
            <a:pPr marL="261938" indent="0">
              <a:buNone/>
            </a:pPr>
            <a:r>
              <a:rPr lang="id-ID" dirty="0" smtClean="0"/>
              <a:t>e. Pengeluaran </a:t>
            </a:r>
            <a:r>
              <a:rPr lang="id-ID" dirty="0"/>
              <a:t>feses dari tubuh ddefekasi.</a:t>
            </a:r>
          </a:p>
          <a:p>
            <a:pPr marL="0" indent="0"/>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Mekanisme Usus</a:t>
            </a:r>
            <a:endParaRPr lang="id-ID" dirty="0"/>
          </a:p>
        </p:txBody>
      </p:sp>
      <p:sp>
        <p:nvSpPr>
          <p:cNvPr id="3" name="Content Placeholder 2"/>
          <p:cNvSpPr>
            <a:spLocks noGrp="1"/>
          </p:cNvSpPr>
          <p:nvPr>
            <p:ph idx="1"/>
          </p:nvPr>
        </p:nvSpPr>
        <p:spPr>
          <a:xfrm>
            <a:off x="500034" y="1500174"/>
            <a:ext cx="8229600" cy="4954591"/>
          </a:xfrm>
        </p:spPr>
        <p:txBody>
          <a:bodyPr>
            <a:normAutofit fontScale="77500" lnSpcReduction="20000"/>
          </a:bodyPr>
          <a:lstStyle/>
          <a:p>
            <a:pPr marL="0" indent="0" algn="just">
              <a:buNone/>
            </a:pPr>
            <a:r>
              <a:rPr lang="id-ID" dirty="0" smtClean="0"/>
              <a:t>	Lambung melepaskan makanan ke dalam usus dua belas jari (duodenum), yang merupakan bagian pertama dari usus halus. Makanan masuk ke dalam duodenum melalui sfingter pilorus dalam jumlah yang bisa di cerna oleh usus halus. Jika penuh, duodenum akan megirimkan sinyal kepada lambung untuk berhenti mengalirkan makanan.</a:t>
            </a:r>
            <a:br>
              <a:rPr lang="id-ID" dirty="0" smtClean="0"/>
            </a:br>
            <a:r>
              <a:rPr lang="id-ID" dirty="0" smtClean="0"/>
              <a:t>	Dinding usus kaya akan pembuluh darah yang mengangkut zat-zat yang diserap ke hati melalui vena porta. Dinding usus melepaskan lendir (yang melumasi isi usus) dan air (yang membantu melarutkan pecahan-pecahan makanan yang dicerna). Dinding usus juga melepaskan sejumlah kecil enzim yang mencerna protein, gula dan lemak.</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id-ID" dirty="0" smtClean="0"/>
              <a:t>Pergerakan Usus Halus</a:t>
            </a:r>
            <a:endParaRPr lang="id-ID" dirty="0"/>
          </a:p>
        </p:txBody>
      </p:sp>
      <p:sp>
        <p:nvSpPr>
          <p:cNvPr id="3" name="Content Placeholder 2"/>
          <p:cNvSpPr>
            <a:spLocks noGrp="1"/>
          </p:cNvSpPr>
          <p:nvPr>
            <p:ph idx="1"/>
          </p:nvPr>
        </p:nvSpPr>
        <p:spPr>
          <a:xfrm>
            <a:off x="457200" y="1214422"/>
            <a:ext cx="8229600" cy="5286412"/>
          </a:xfrm>
        </p:spPr>
        <p:txBody>
          <a:bodyPr>
            <a:normAutofit fontScale="77500" lnSpcReduction="20000"/>
          </a:bodyPr>
          <a:lstStyle/>
          <a:p>
            <a:pPr marL="0" indent="0" algn="just">
              <a:buNone/>
            </a:pPr>
            <a:r>
              <a:rPr lang="id-ID" dirty="0" smtClean="0"/>
              <a:t>	Kontraksi usus halus disebabkan oleh aktifitas 2 lapis otot polos yaitu lapisan otot polos longitudinal di bagian luar dan lapisan otot sirkuler dibagian dalam. 	Pergerakan usus halus berfungsi untuk mencampur makanan dengan enzim percernaan dan mendorong makanan kearah kolon. Dibutuhkan waktu 3-5 jam agar makanan dari pylorus tiba di ileocaecal junction.</a:t>
            </a:r>
          </a:p>
          <a:p>
            <a:pPr marL="0" indent="0" algn="just">
              <a:buNone/>
            </a:pPr>
            <a:r>
              <a:rPr lang="id-ID" dirty="0" smtClean="0"/>
              <a:t>Pergerakan usus halus berfungsi agar proses digesti dan absorbsi bahan-bahan makanandapat berlangsung secara maksimal. Pergerakan pada usus halus terdiri dari:</a:t>
            </a:r>
          </a:p>
          <a:p>
            <a:pPr marL="514350" indent="-514350" algn="just">
              <a:buAutoNum type="arabicPeriod"/>
            </a:pPr>
            <a:r>
              <a:rPr lang="id-ID" dirty="0" smtClean="0"/>
              <a:t>Pergerakan Segmentasi atau mencampur (mixing).</a:t>
            </a:r>
          </a:p>
          <a:p>
            <a:pPr marL="514350" indent="-514350" algn="just">
              <a:buAutoNum type="arabicPeriod"/>
            </a:pPr>
            <a:r>
              <a:rPr lang="sv-SE" dirty="0" smtClean="0"/>
              <a:t>Pergerakan Peristaltik atau Propulsif</a:t>
            </a:r>
            <a:r>
              <a:rPr lang="id-ID" dirty="0" smtClean="0"/>
              <a:t>.</a:t>
            </a:r>
          </a:p>
          <a:p>
            <a:pPr marL="514350" indent="-514350" algn="just">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id-ID" dirty="0" smtClean="0"/>
              <a:t>Pergerakan Segmentasi</a:t>
            </a:r>
            <a:endParaRPr lang="id-ID" dirty="0"/>
          </a:p>
        </p:txBody>
      </p:sp>
      <p:sp>
        <p:nvSpPr>
          <p:cNvPr id="3" name="Content Placeholder 2"/>
          <p:cNvSpPr>
            <a:spLocks noGrp="1"/>
          </p:cNvSpPr>
          <p:nvPr>
            <p:ph idx="1"/>
          </p:nvPr>
        </p:nvSpPr>
        <p:spPr>
          <a:xfrm>
            <a:off x="428596" y="1285860"/>
            <a:ext cx="8286808" cy="5214974"/>
          </a:xfrm>
        </p:spPr>
        <p:txBody>
          <a:bodyPr>
            <a:normAutofit fontScale="70000" lnSpcReduction="20000"/>
          </a:bodyPr>
          <a:lstStyle/>
          <a:p>
            <a:r>
              <a:rPr lang="id-ID" dirty="0">
                <a:solidFill>
                  <a:schemeClr val="bg1"/>
                </a:solidFill>
              </a:rPr>
              <a:t>Pergerakan mencampur (mixing) atau pergerakan segmentasi yang mencampur makanan dengan enzim-enzim pencernaan agar mudah untuk dicerna dan diabsorbsi</a:t>
            </a:r>
            <a:r>
              <a:rPr lang="id-ID" dirty="0" smtClean="0">
                <a:solidFill>
                  <a:schemeClr val="bg1"/>
                </a:solidFill>
              </a:rPr>
              <a:t>.</a:t>
            </a:r>
          </a:p>
          <a:p>
            <a:pPr>
              <a:buNone/>
            </a:pPr>
            <a:endParaRPr lang="id-ID" dirty="0" smtClean="0">
              <a:solidFill>
                <a:schemeClr val="bg1"/>
              </a:solidFill>
            </a:endParaRPr>
          </a:p>
          <a:p>
            <a:pPr algn="just"/>
            <a:r>
              <a:rPr lang="id-ID" dirty="0" smtClean="0">
                <a:solidFill>
                  <a:schemeClr val="bg1"/>
                </a:solidFill>
              </a:rPr>
              <a:t>Otot </a:t>
            </a:r>
            <a:r>
              <a:rPr lang="id-ID" dirty="0">
                <a:solidFill>
                  <a:schemeClr val="bg1"/>
                </a:solidFill>
              </a:rPr>
              <a:t>yang terutama berperanan pada kontraksi segmentasi untuk mencampur makanan adalah otot longitudinal. </a:t>
            </a:r>
            <a:endParaRPr lang="id-ID" dirty="0" smtClean="0">
              <a:solidFill>
                <a:schemeClr val="bg1"/>
              </a:solidFill>
            </a:endParaRPr>
          </a:p>
          <a:p>
            <a:pPr algn="just"/>
            <a:endParaRPr lang="id-ID" dirty="0" smtClean="0">
              <a:solidFill>
                <a:schemeClr val="bg1"/>
              </a:solidFill>
            </a:endParaRPr>
          </a:p>
          <a:p>
            <a:pPr algn="just"/>
            <a:r>
              <a:rPr lang="id-ID" dirty="0" smtClean="0">
                <a:solidFill>
                  <a:schemeClr val="bg1"/>
                </a:solidFill>
              </a:rPr>
              <a:t>Bila </a:t>
            </a:r>
            <a:r>
              <a:rPr lang="id-ID" dirty="0">
                <a:solidFill>
                  <a:schemeClr val="bg1"/>
                </a:solidFill>
              </a:rPr>
              <a:t>bagian mengalami distensi oleh makanan, dinding usus halus akan berkontraksi secara lokal. Tiap kontraksi ini melibatkan segmen usus halus sekitar 1-4 cm. Pada saat satu segmen usus halus yang berkontraksi mengalami relaksasi, segmen lainnya segera akan memulai kontraksi, demikian seterusnya. Bila usus halus berelaksasi, makanan akan kembali keposisisnya semula. Gerakan ini berulang terus sehingga makanan akan bercampur dengan enzim pencernaan dan mengadakan hubungan dengan mukosa usus halus dan selanjutnya terjadi </a:t>
            </a:r>
            <a:r>
              <a:rPr lang="id-ID" dirty="0" smtClean="0">
                <a:solidFill>
                  <a:schemeClr val="bg1"/>
                </a:solidFill>
              </a:rPr>
              <a:t>absorbsi.</a:t>
            </a:r>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0.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5.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FF000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8.xml><?xml version="1.0" encoding="utf-8"?>
<a:themeOverride xmlns:a="http://schemas.openxmlformats.org/drawingml/2006/main">
  <a:clrScheme name="Custom 2">
    <a:dk1>
      <a:sysClr val="windowText" lastClr="000000"/>
    </a:dk1>
    <a:lt1>
      <a:sysClr val="window" lastClr="FFFFFF"/>
    </a:lt1>
    <a:dk2>
      <a:srgbClr val="FFFF0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9.xml><?xml version="1.0" encoding="utf-8"?>
<a:themeOverride xmlns:a="http://schemas.openxmlformats.org/drawingml/2006/main">
  <a:clrScheme name="Custom 3">
    <a:dk1>
      <a:sysClr val="windowText" lastClr="000000"/>
    </a:dk1>
    <a:lt1>
      <a:sysClr val="window" lastClr="FFFFFF"/>
    </a:lt1>
    <a:dk2>
      <a:srgbClr val="00B05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Verve</Template>
  <TotalTime>121</TotalTime>
  <Words>434</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Fisiologi Pergerakan Usus Halus ke Usus Besar</vt:lpstr>
      <vt:lpstr>Saluran Pencernaan</vt:lpstr>
      <vt:lpstr>Usus Halus</vt:lpstr>
      <vt:lpstr>Bagian usus halus</vt:lpstr>
      <vt:lpstr>PowerPoint Presentation</vt:lpstr>
      <vt:lpstr>Usus Besar</vt:lpstr>
      <vt:lpstr> Mekanisme Usus</vt:lpstr>
      <vt:lpstr>Pergerakan Usus Halus</vt:lpstr>
      <vt:lpstr>Pergerakan Segmentasi</vt:lpstr>
      <vt:lpstr>Pergerakan peristaltik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Fisiologi Pergerakan Usus Halus ke Usus Besar</dc:title>
  <dc:creator>dimas</dc:creator>
  <cp:lastModifiedBy>May</cp:lastModifiedBy>
  <cp:revision>15</cp:revision>
  <dcterms:created xsi:type="dcterms:W3CDTF">2012-04-27T04:18:45Z</dcterms:created>
  <dcterms:modified xsi:type="dcterms:W3CDTF">2015-02-24T07:25:53Z</dcterms:modified>
</cp:coreProperties>
</file>