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sldIdLst>
    <p:sldId id="256" r:id="rId2"/>
    <p:sldId id="257" r:id="rId3"/>
    <p:sldId id="286" r:id="rId4"/>
    <p:sldId id="288" r:id="rId5"/>
    <p:sldId id="299" r:id="rId6"/>
    <p:sldId id="312" r:id="rId7"/>
    <p:sldId id="258" r:id="rId8"/>
    <p:sldId id="289" r:id="rId9"/>
    <p:sldId id="304" r:id="rId10"/>
    <p:sldId id="290" r:id="rId11"/>
    <p:sldId id="291" r:id="rId12"/>
    <p:sldId id="306" r:id="rId13"/>
    <p:sldId id="308" r:id="rId14"/>
    <p:sldId id="292" r:id="rId15"/>
    <p:sldId id="293" r:id="rId16"/>
    <p:sldId id="309" r:id="rId17"/>
    <p:sldId id="310" r:id="rId18"/>
    <p:sldId id="294" r:id="rId19"/>
    <p:sldId id="295" r:id="rId20"/>
    <p:sldId id="259" r:id="rId21"/>
    <p:sldId id="313" r:id="rId22"/>
    <p:sldId id="314" r:id="rId23"/>
    <p:sldId id="260" r:id="rId24"/>
    <p:sldId id="261" r:id="rId25"/>
    <p:sldId id="262" r:id="rId26"/>
    <p:sldId id="263" r:id="rId27"/>
    <p:sldId id="315" r:id="rId28"/>
    <p:sldId id="316" r:id="rId29"/>
    <p:sldId id="264" r:id="rId30"/>
    <p:sldId id="317" r:id="rId31"/>
    <p:sldId id="265" r:id="rId32"/>
    <p:sldId id="318" r:id="rId33"/>
    <p:sldId id="33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14"/>
    <p:restoredTop sz="94671"/>
  </p:normalViewPr>
  <p:slideViewPr>
    <p:cSldViewPr snapToGrid="0" snapToObjects="1">
      <p:cViewPr>
        <p:scale>
          <a:sx n="94" d="100"/>
          <a:sy n="94" d="100"/>
        </p:scale>
        <p:origin x="-45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24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7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01772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0423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02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2406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4767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3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3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24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20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809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74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3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2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2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7.tif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01" y="914400"/>
            <a:ext cx="11381999" cy="1999727"/>
          </a:xfrm>
        </p:spPr>
        <p:txBody>
          <a:bodyPr/>
          <a:lstStyle/>
          <a:p>
            <a:r>
              <a:rPr lang="en-US" dirty="0" smtClean="0"/>
              <a:t>PATOLOGI SISTEM INDERA KHUSUS </a:t>
            </a:r>
            <a:br>
              <a:rPr lang="en-US" dirty="0" smtClean="0"/>
            </a:br>
            <a:r>
              <a:rPr lang="en-US" dirty="0" smtClean="0"/>
              <a:t>MATA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KARTIKA LILISANTOSA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H01. 0  Blepharitis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2729" y="2571910"/>
            <a:ext cx="7718145" cy="3636511"/>
          </a:xfrm>
        </p:spPr>
        <p:txBody>
          <a:bodyPr>
            <a:noAutofit/>
          </a:bodyPr>
          <a:lstStyle/>
          <a:p>
            <a:r>
              <a:rPr lang="en-US" sz="2000" dirty="0" smtClean="0"/>
              <a:t>Blepharitis : </a:t>
            </a:r>
            <a:r>
              <a:rPr lang="en-US" sz="2000" dirty="0" err="1" smtClean="0"/>
              <a:t>Inflamasi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kelopak</a:t>
            </a:r>
            <a:r>
              <a:rPr lang="en-US" sz="2000" dirty="0" smtClean="0"/>
              <a:t> </a:t>
            </a:r>
            <a:r>
              <a:rPr lang="en-US" sz="2000" dirty="0" err="1" smtClean="0"/>
              <a:t>mata</a:t>
            </a:r>
            <a:endParaRPr lang="en-US" sz="2000" dirty="0" smtClean="0"/>
          </a:p>
          <a:p>
            <a:r>
              <a:rPr lang="en-US" sz="2000" dirty="0" err="1" smtClean="0"/>
              <a:t>Tipe</a:t>
            </a:r>
            <a:r>
              <a:rPr lang="en-US" sz="2000" dirty="0" smtClean="0"/>
              <a:t> Blepharitis</a:t>
            </a:r>
          </a:p>
          <a:p>
            <a:pPr lvl="1"/>
            <a:r>
              <a:rPr lang="en-US" sz="2000" dirty="0" smtClean="0"/>
              <a:t>Staphylococcal : bacterial infection in the  anterior margin</a:t>
            </a:r>
          </a:p>
          <a:p>
            <a:pPr marL="914400" lvl="2" indent="0">
              <a:buNone/>
            </a:pPr>
            <a:r>
              <a:rPr lang="en-US" sz="2000" dirty="0" err="1" smtClean="0"/>
              <a:t>Gejala</a:t>
            </a:r>
            <a:r>
              <a:rPr lang="en-US" sz="2000" dirty="0" smtClean="0"/>
              <a:t>: </a:t>
            </a:r>
            <a:r>
              <a:rPr lang="en-US" sz="2000" dirty="0" err="1" smtClean="0"/>
              <a:t>gatal</a:t>
            </a:r>
            <a:r>
              <a:rPr lang="en-US" sz="2000" dirty="0" smtClean="0"/>
              <a:t>, </a:t>
            </a:r>
            <a:r>
              <a:rPr lang="en-US" sz="2000" dirty="0" err="1" smtClean="0"/>
              <a:t>sensasi</a:t>
            </a:r>
            <a:r>
              <a:rPr lang="en-US" sz="2000" dirty="0" smtClean="0"/>
              <a:t> </a:t>
            </a:r>
            <a:r>
              <a:rPr lang="en-US" sz="2000" dirty="0" err="1" smtClean="0"/>
              <a:t>benda</a:t>
            </a:r>
            <a:r>
              <a:rPr lang="en-US" sz="2000" dirty="0" smtClean="0"/>
              <a:t> </a:t>
            </a:r>
            <a:r>
              <a:rPr lang="en-US" sz="2000" dirty="0" err="1" smtClean="0"/>
              <a:t>asing</a:t>
            </a:r>
            <a:r>
              <a:rPr lang="en-US" sz="2000" dirty="0" smtClean="0"/>
              <a:t>, crusting </a:t>
            </a:r>
            <a:r>
              <a:rPr lang="en-US" sz="2000" dirty="0" err="1" smtClean="0"/>
              <a:t>terutama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bangun</a:t>
            </a:r>
            <a:endParaRPr lang="en-US" sz="2000" dirty="0" smtClean="0"/>
          </a:p>
          <a:p>
            <a:pPr lvl="1"/>
            <a:r>
              <a:rPr lang="en-US" sz="2000" dirty="0" smtClean="0"/>
              <a:t>Meibomian Gland Dysfunction: </a:t>
            </a:r>
            <a:r>
              <a:rPr lang="en-US" sz="2000" dirty="0" err="1" smtClean="0"/>
              <a:t>obstruksi</a:t>
            </a:r>
            <a:r>
              <a:rPr lang="en-US" sz="2000" dirty="0" smtClean="0"/>
              <a:t> </a:t>
            </a:r>
            <a:r>
              <a:rPr lang="en-US" sz="2000" dirty="0" err="1" smtClean="0"/>
              <a:t>kelenjar</a:t>
            </a:r>
            <a:r>
              <a:rPr lang="en-US" sz="2000" dirty="0" smtClean="0"/>
              <a:t> </a:t>
            </a:r>
            <a:r>
              <a:rPr lang="en-US" sz="2000" dirty="0" err="1" smtClean="0"/>
              <a:t>meibomian</a:t>
            </a:r>
            <a:endParaRPr lang="en-US" sz="2000" dirty="0" smtClean="0"/>
          </a:p>
          <a:p>
            <a:pPr lvl="1"/>
            <a:r>
              <a:rPr lang="en-US" sz="2000" dirty="0" err="1" smtClean="0"/>
              <a:t>Seborrhoic</a:t>
            </a:r>
            <a:r>
              <a:rPr lang="en-US" sz="2000" dirty="0" smtClean="0"/>
              <a:t>: </a:t>
            </a:r>
            <a:r>
              <a:rPr lang="en-US" sz="2000" dirty="0" err="1" smtClean="0"/>
              <a:t>inflamasi</a:t>
            </a:r>
            <a:r>
              <a:rPr lang="en-US" sz="2000" dirty="0" smtClean="0"/>
              <a:t> di anterior margin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gejala</a:t>
            </a:r>
            <a:r>
              <a:rPr lang="en-US" sz="2000" dirty="0" smtClean="0"/>
              <a:t> </a:t>
            </a:r>
            <a:r>
              <a:rPr lang="en-US" sz="2000" dirty="0" err="1" smtClean="0"/>
              <a:t>berminyak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kelopak</a:t>
            </a:r>
            <a:r>
              <a:rPr lang="en-US" sz="2000" dirty="0" smtClean="0"/>
              <a:t> </a:t>
            </a:r>
            <a:r>
              <a:rPr lang="en-US" sz="2000" dirty="0" err="1" smtClean="0"/>
              <a:t>mata</a:t>
            </a:r>
            <a:r>
              <a:rPr lang="en-US" sz="2000" dirty="0" smtClean="0"/>
              <a:t>, </a:t>
            </a:r>
            <a:r>
              <a:rPr lang="en-US" sz="2000" dirty="0" err="1" smtClean="0"/>
              <a:t>alis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kepala</a:t>
            </a:r>
            <a:r>
              <a:rPr lang="en-US" sz="2000" dirty="0" smtClean="0"/>
              <a:t>, </a:t>
            </a:r>
            <a:r>
              <a:rPr lang="en-US" sz="2000" dirty="0" err="1" smtClean="0"/>
              <a:t>mata</a:t>
            </a:r>
            <a:r>
              <a:rPr lang="en-US" sz="2000" dirty="0" smtClean="0"/>
              <a:t> </a:t>
            </a:r>
            <a:r>
              <a:rPr lang="en-US" sz="2000" dirty="0" err="1" smtClean="0"/>
              <a:t>merah</a:t>
            </a:r>
            <a:r>
              <a:rPr lang="en-US" sz="2000" dirty="0" smtClean="0"/>
              <a:t> </a:t>
            </a:r>
            <a:r>
              <a:rPr lang="en-US" sz="2000" dirty="0" err="1" smtClean="0"/>
              <a:t>kronik</a:t>
            </a:r>
            <a:r>
              <a:rPr lang="en-US" sz="2000" dirty="0" smtClean="0"/>
              <a:t>, </a:t>
            </a:r>
            <a:r>
              <a:rPr lang="en-US" sz="2000" dirty="0" err="1" smtClean="0"/>
              <a:t>sensasi</a:t>
            </a:r>
            <a:r>
              <a:rPr lang="en-US" sz="2000" dirty="0" smtClean="0"/>
              <a:t> </a:t>
            </a:r>
            <a:r>
              <a:rPr lang="en-US" sz="2000" dirty="0" err="1" smtClean="0"/>
              <a:t>benda</a:t>
            </a:r>
            <a:r>
              <a:rPr lang="en-US" sz="2000" dirty="0" smtClean="0"/>
              <a:t> </a:t>
            </a:r>
            <a:r>
              <a:rPr lang="en-US" sz="2000" dirty="0" err="1" smtClean="0"/>
              <a:t>asing</a:t>
            </a:r>
            <a:endParaRPr lang="en-US" sz="2000" dirty="0" smtClean="0"/>
          </a:p>
          <a:p>
            <a:r>
              <a:rPr lang="en-US" sz="2000" dirty="0" err="1" smtClean="0"/>
              <a:t>Terapi</a:t>
            </a:r>
            <a:r>
              <a:rPr lang="en-US" sz="2000" dirty="0" smtClean="0"/>
              <a:t> : eyelid hygiene, </a:t>
            </a:r>
            <a:r>
              <a:rPr lang="en-US" sz="2000" dirty="0" err="1" smtClean="0"/>
              <a:t>topikal</a:t>
            </a:r>
            <a:r>
              <a:rPr lang="en-US" sz="2000" dirty="0" smtClean="0"/>
              <a:t> </a:t>
            </a:r>
            <a:r>
              <a:rPr lang="en-US" sz="2000" dirty="0" err="1" smtClean="0"/>
              <a:t>antibiotik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027" y="932413"/>
            <a:ext cx="3664035" cy="2447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027" y="3599596"/>
            <a:ext cx="3664035" cy="282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H02 Other disorders of </a:t>
            </a:r>
            <a:r>
              <a:rPr lang="en-US" dirty="0" smtClean="0"/>
              <a:t>eyelid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2094" y="2269708"/>
            <a:ext cx="8648017" cy="4050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H02.0 Entropion and </a:t>
            </a:r>
            <a:r>
              <a:rPr lang="en-US" sz="2000" dirty="0" err="1"/>
              <a:t>trichiasis</a:t>
            </a:r>
            <a:r>
              <a:rPr lang="en-US" sz="2000" dirty="0"/>
              <a:t> of </a:t>
            </a:r>
            <a:r>
              <a:rPr lang="en-US" sz="2000" dirty="0" smtClean="0"/>
              <a:t>eyelid</a:t>
            </a:r>
          </a:p>
          <a:p>
            <a:r>
              <a:rPr lang="en-US" sz="2000" dirty="0" smtClean="0"/>
              <a:t>Entropion :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keadaan</a:t>
            </a:r>
            <a:r>
              <a:rPr lang="en-US" sz="2000" dirty="0" smtClean="0"/>
              <a:t> </a:t>
            </a:r>
            <a:r>
              <a:rPr lang="en-US" sz="2000" dirty="0" err="1" smtClean="0"/>
              <a:t>melipatnya</a:t>
            </a:r>
            <a:r>
              <a:rPr lang="en-US" sz="2000" dirty="0" smtClean="0"/>
              <a:t> </a:t>
            </a:r>
            <a:r>
              <a:rPr lang="en-US" sz="2000" dirty="0" err="1" smtClean="0"/>
              <a:t>kelopak</a:t>
            </a:r>
            <a:r>
              <a:rPr lang="en-US" sz="2000" dirty="0" smtClean="0"/>
              <a:t> </a:t>
            </a:r>
            <a:r>
              <a:rPr lang="en-US" sz="2000" dirty="0" err="1" smtClean="0"/>
              <a:t>mata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tepi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arah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endParaRPr lang="en-US" sz="2000" dirty="0" smtClean="0"/>
          </a:p>
          <a:p>
            <a:pPr lvl="1"/>
            <a:r>
              <a:rPr lang="en-US" sz="2000" dirty="0" err="1" smtClean="0"/>
              <a:t>Penyebab</a:t>
            </a:r>
            <a:r>
              <a:rPr lang="en-US" sz="2000" dirty="0" smtClean="0"/>
              <a:t>: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parut</a:t>
            </a:r>
            <a:r>
              <a:rPr lang="en-US" sz="2000" dirty="0" smtClean="0"/>
              <a:t>, </a:t>
            </a:r>
            <a:r>
              <a:rPr lang="en-US" sz="2000" dirty="0" err="1" smtClean="0"/>
              <a:t>mekanik</a:t>
            </a:r>
            <a:r>
              <a:rPr lang="en-US" sz="2000" dirty="0" smtClean="0"/>
              <a:t>,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spasme</a:t>
            </a:r>
            <a:r>
              <a:rPr lang="en-US" sz="2000" dirty="0" smtClean="0"/>
              <a:t> </a:t>
            </a:r>
            <a:r>
              <a:rPr lang="en-US" sz="2000" dirty="0" err="1" smtClean="0"/>
              <a:t>otot</a:t>
            </a:r>
            <a:r>
              <a:rPr lang="en-US" sz="2000" dirty="0" smtClean="0"/>
              <a:t> </a:t>
            </a:r>
            <a:r>
              <a:rPr lang="en-US" sz="2000" dirty="0" err="1" smtClean="0"/>
              <a:t>orbikular</a:t>
            </a:r>
            <a:r>
              <a:rPr lang="en-US" sz="2000" dirty="0" smtClean="0"/>
              <a:t>, </a:t>
            </a:r>
            <a:r>
              <a:rPr lang="en-US" sz="2000" dirty="0" err="1" smtClean="0"/>
              <a:t>senilitas</a:t>
            </a:r>
            <a:endParaRPr lang="en-US" sz="2000" dirty="0" smtClean="0"/>
          </a:p>
          <a:p>
            <a:pPr lvl="1"/>
            <a:r>
              <a:rPr lang="en-US" sz="2000" dirty="0" err="1" smtClean="0"/>
              <a:t>Terapi</a:t>
            </a:r>
            <a:r>
              <a:rPr lang="en-US" sz="2000" dirty="0" smtClean="0"/>
              <a:t> : </a:t>
            </a:r>
            <a:r>
              <a:rPr lang="en-US" sz="2000" dirty="0" err="1" smtClean="0"/>
              <a:t>operasii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Trikiasis</a:t>
            </a:r>
            <a:r>
              <a:rPr lang="en-US" sz="2000" dirty="0" smtClean="0"/>
              <a:t> : </a:t>
            </a:r>
            <a:r>
              <a:rPr lang="en-US" sz="2000" dirty="0" err="1" smtClean="0"/>
              <a:t>bulu</a:t>
            </a:r>
            <a:r>
              <a:rPr lang="en-US" sz="2000" dirty="0" smtClean="0"/>
              <a:t> </a:t>
            </a:r>
            <a:r>
              <a:rPr lang="en-US" sz="2000" dirty="0" err="1" smtClean="0"/>
              <a:t>mata</a:t>
            </a:r>
            <a:r>
              <a:rPr lang="en-US" sz="2000" dirty="0" smtClean="0"/>
              <a:t> </a:t>
            </a:r>
            <a:r>
              <a:rPr lang="en-US" sz="2000" dirty="0" err="1" smtClean="0"/>
              <a:t>mengarah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bola </a:t>
            </a:r>
            <a:r>
              <a:rPr lang="en-US" sz="2000" dirty="0" err="1" smtClean="0"/>
              <a:t>mata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menggosok</a:t>
            </a:r>
            <a:r>
              <a:rPr lang="en-US" sz="2000" dirty="0" smtClean="0"/>
              <a:t> </a:t>
            </a:r>
            <a:r>
              <a:rPr lang="en-US" sz="2000" dirty="0" err="1" smtClean="0"/>
              <a:t>kornea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konjungtiva</a:t>
            </a:r>
            <a:endParaRPr lang="en-US" sz="2000" dirty="0" smtClean="0"/>
          </a:p>
          <a:p>
            <a:pPr lvl="1"/>
            <a:r>
              <a:rPr lang="en-US" sz="2000" dirty="0" err="1" smtClean="0"/>
              <a:t>Terapi</a:t>
            </a:r>
            <a:r>
              <a:rPr lang="en-US" sz="2000" dirty="0" smtClean="0"/>
              <a:t> : </a:t>
            </a:r>
            <a:r>
              <a:rPr lang="en-US" sz="2000" dirty="0" err="1" smtClean="0"/>
              <a:t>epilasi</a:t>
            </a:r>
            <a:r>
              <a:rPr lang="en-US" sz="2000" dirty="0" smtClean="0"/>
              <a:t> (</a:t>
            </a:r>
            <a:r>
              <a:rPr lang="en-US" sz="2000" dirty="0" err="1" smtClean="0"/>
              <a:t>mencabut</a:t>
            </a:r>
            <a:r>
              <a:rPr lang="en-US" sz="2000" dirty="0" smtClean="0"/>
              <a:t> </a:t>
            </a:r>
            <a:r>
              <a:rPr lang="en-US" sz="2000" dirty="0" err="1" smtClean="0"/>
              <a:t>bulu</a:t>
            </a:r>
            <a:r>
              <a:rPr lang="en-US" sz="2000" dirty="0" smtClean="0"/>
              <a:t> </a:t>
            </a:r>
            <a:r>
              <a:rPr lang="en-US" sz="2000" dirty="0" err="1" smtClean="0"/>
              <a:t>mata</a:t>
            </a:r>
            <a:r>
              <a:rPr lang="en-US" sz="2000" dirty="0" smtClean="0"/>
              <a:t>), </a:t>
            </a:r>
            <a:r>
              <a:rPr lang="en-US" sz="2000" dirty="0" err="1" smtClean="0"/>
              <a:t>elektrolisis</a:t>
            </a: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7056" y="1691358"/>
            <a:ext cx="2895724" cy="1854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6168" y="381566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H02 Other disorders of </a:t>
            </a:r>
            <a:r>
              <a:rPr lang="en-US" dirty="0" smtClean="0"/>
              <a:t>eyelid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8712" y="2222287"/>
            <a:ext cx="10554574" cy="4044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H02.1 </a:t>
            </a:r>
            <a:r>
              <a:rPr lang="en-US" sz="2400" dirty="0"/>
              <a:t>Ectropion of </a:t>
            </a:r>
            <a:r>
              <a:rPr lang="en-US" sz="2400" dirty="0" smtClean="0"/>
              <a:t>eyelid</a:t>
            </a:r>
          </a:p>
          <a:p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keadaan</a:t>
            </a:r>
            <a:r>
              <a:rPr lang="en-US" sz="2400" dirty="0" smtClean="0"/>
              <a:t> </a:t>
            </a:r>
            <a:r>
              <a:rPr lang="en-US" sz="2400" dirty="0" err="1" smtClean="0"/>
              <a:t>melipatnya</a:t>
            </a:r>
            <a:r>
              <a:rPr lang="en-US" sz="2400" dirty="0" smtClean="0"/>
              <a:t> </a:t>
            </a:r>
            <a:r>
              <a:rPr lang="en-US" sz="2400" dirty="0" err="1" smtClean="0"/>
              <a:t>kelopak</a:t>
            </a:r>
            <a:r>
              <a:rPr lang="en-US" sz="2400" dirty="0" smtClean="0"/>
              <a:t> </a:t>
            </a:r>
            <a:r>
              <a:rPr lang="en-US" sz="2400" dirty="0" err="1" smtClean="0"/>
              <a:t>mata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tepi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arah</a:t>
            </a:r>
            <a:r>
              <a:rPr lang="en-US" sz="2400" dirty="0" smtClean="0"/>
              <a:t> </a:t>
            </a:r>
            <a:r>
              <a:rPr lang="en-US" sz="2400" dirty="0" err="1" smtClean="0"/>
              <a:t>luar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kelopak</a:t>
            </a:r>
            <a:r>
              <a:rPr lang="en-US" sz="2400" dirty="0" smtClean="0"/>
              <a:t> </a:t>
            </a:r>
            <a:r>
              <a:rPr lang="en-US" sz="2400" dirty="0" err="1" smtClean="0"/>
              <a:t>mata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konjungtiva</a:t>
            </a:r>
            <a:r>
              <a:rPr lang="en-US" sz="2400" dirty="0" smtClean="0"/>
              <a:t> tarsal </a:t>
            </a:r>
            <a:r>
              <a:rPr lang="en-US" sz="2400" dirty="0" err="1" smtClean="0"/>
              <a:t>berhubung</a:t>
            </a:r>
            <a:r>
              <a:rPr lang="en-US" sz="2400" dirty="0" smtClean="0"/>
              <a:t> </a:t>
            </a:r>
            <a:r>
              <a:rPr lang="en-US" sz="2400" dirty="0" err="1" smtClean="0"/>
              <a:t>langsung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dunia</a:t>
            </a:r>
            <a:r>
              <a:rPr lang="en-US" sz="2400" dirty="0" smtClean="0"/>
              <a:t> </a:t>
            </a:r>
            <a:r>
              <a:rPr lang="en-US" sz="2400" dirty="0" err="1" smtClean="0"/>
              <a:t>luar</a:t>
            </a:r>
            <a:endParaRPr lang="en-US" sz="2400" dirty="0" smtClean="0"/>
          </a:p>
          <a:p>
            <a:r>
              <a:rPr lang="en-US" sz="2400" dirty="0" err="1" smtClean="0"/>
              <a:t>Penyebab</a:t>
            </a:r>
            <a:r>
              <a:rPr lang="en-US" sz="2400" dirty="0" smtClean="0"/>
              <a:t>: </a:t>
            </a:r>
            <a:r>
              <a:rPr lang="en-US" sz="2400" dirty="0" err="1" smtClean="0"/>
              <a:t>kongenital</a:t>
            </a:r>
            <a:r>
              <a:rPr lang="en-US" sz="2400" dirty="0" smtClean="0"/>
              <a:t>, </a:t>
            </a:r>
            <a:r>
              <a:rPr lang="en-US" sz="2400" dirty="0" err="1" smtClean="0"/>
              <a:t>paralitik</a:t>
            </a:r>
            <a:r>
              <a:rPr lang="en-US" sz="2400" dirty="0" smtClean="0"/>
              <a:t>, </a:t>
            </a:r>
            <a:r>
              <a:rPr lang="en-US" sz="2400" dirty="0" err="1" smtClean="0"/>
              <a:t>spasme</a:t>
            </a:r>
            <a:r>
              <a:rPr lang="en-US" sz="2400" dirty="0" smtClean="0"/>
              <a:t>, </a:t>
            </a:r>
            <a:r>
              <a:rPr lang="en-US" sz="2400" dirty="0" err="1" smtClean="0"/>
              <a:t>senil</a:t>
            </a:r>
            <a:r>
              <a:rPr lang="en-US" sz="2400" dirty="0" smtClean="0"/>
              <a:t>, </a:t>
            </a:r>
            <a:r>
              <a:rPr lang="en-US" sz="2400" dirty="0" err="1" smtClean="0"/>
              <a:t>mekanik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sikatrik</a:t>
            </a:r>
            <a:endParaRPr lang="en-US" sz="2400" dirty="0" smtClean="0"/>
          </a:p>
          <a:p>
            <a:r>
              <a:rPr lang="en-US" sz="2400" dirty="0" err="1" smtClean="0"/>
              <a:t>Terapi</a:t>
            </a:r>
            <a:r>
              <a:rPr lang="en-US" sz="2400" dirty="0" smtClean="0"/>
              <a:t> : </a:t>
            </a:r>
            <a:r>
              <a:rPr lang="en-US" sz="2400" dirty="0" err="1" smtClean="0"/>
              <a:t>operasi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599" y="242047"/>
            <a:ext cx="3666565" cy="273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6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H02 Other disorders of </a:t>
            </a:r>
            <a:r>
              <a:rPr lang="en-US" dirty="0" smtClean="0"/>
              <a:t>eyelid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8712" y="2222287"/>
            <a:ext cx="10887210" cy="4366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H02.2 </a:t>
            </a:r>
            <a:r>
              <a:rPr lang="en-US" sz="2800" dirty="0" err="1" smtClean="0"/>
              <a:t>Lagophthalmus</a:t>
            </a:r>
            <a:endParaRPr lang="en-US" sz="2800" dirty="0" smtClean="0"/>
          </a:p>
          <a:p>
            <a:pPr>
              <a:buFont typeface="Courier New" charset="0"/>
              <a:buChar char="o"/>
            </a:pP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keadaan</a:t>
            </a:r>
            <a:r>
              <a:rPr lang="en-US" sz="2800" dirty="0" smtClean="0"/>
              <a:t> </a:t>
            </a:r>
            <a:r>
              <a:rPr lang="en-US" sz="2800" dirty="0" err="1" smtClean="0"/>
              <a:t>dimana</a:t>
            </a:r>
            <a:r>
              <a:rPr lang="en-US" sz="2800" dirty="0" smtClean="0"/>
              <a:t> </a:t>
            </a:r>
            <a:r>
              <a:rPr lang="en-US" sz="2800" dirty="0" err="1" smtClean="0"/>
              <a:t>kelopak</a:t>
            </a:r>
            <a:r>
              <a:rPr lang="en-US" sz="2800" dirty="0" smtClean="0"/>
              <a:t> </a:t>
            </a:r>
            <a:r>
              <a:rPr lang="en-US" sz="2800" dirty="0" err="1" smtClean="0"/>
              <a:t>mata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menutup</a:t>
            </a:r>
            <a:r>
              <a:rPr lang="en-US" sz="2800" dirty="0" smtClean="0"/>
              <a:t> bola </a:t>
            </a:r>
            <a:r>
              <a:rPr lang="en-US" sz="2800" dirty="0" err="1" smtClean="0"/>
              <a:t>mata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sempurna</a:t>
            </a:r>
            <a:endParaRPr lang="en-US" sz="2800" dirty="0" smtClean="0"/>
          </a:p>
          <a:p>
            <a:pPr>
              <a:buFont typeface="Courier New" charset="0"/>
              <a:buChar char="o"/>
            </a:pPr>
            <a:r>
              <a:rPr lang="en-US" sz="2800" dirty="0" err="1" smtClean="0"/>
              <a:t>Kelainan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mengakibatkan</a:t>
            </a:r>
            <a:r>
              <a:rPr lang="en-US" sz="2800" dirty="0" smtClean="0"/>
              <a:t> trauma </a:t>
            </a:r>
            <a:r>
              <a:rPr lang="en-US" sz="2800" dirty="0" err="1" smtClean="0"/>
              <a:t>konjungtiva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kornea</a:t>
            </a:r>
            <a:r>
              <a:rPr lang="en-US" sz="2800" dirty="0" smtClean="0"/>
              <a:t> </a:t>
            </a:r>
            <a:r>
              <a:rPr lang="en-US" sz="2800" dirty="0" err="1" smtClean="0"/>
              <a:t>sehingga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kering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mudah</a:t>
            </a:r>
            <a:r>
              <a:rPr lang="en-US" sz="2800" dirty="0" smtClean="0"/>
              <a:t> </a:t>
            </a:r>
            <a:r>
              <a:rPr lang="en-US" sz="2800" dirty="0" err="1" smtClean="0"/>
              <a:t>terinfeksi</a:t>
            </a:r>
            <a:endParaRPr lang="en-US" sz="2800" dirty="0" smtClean="0"/>
          </a:p>
          <a:p>
            <a:pPr>
              <a:buFont typeface="Courier New" charset="0"/>
              <a:buChar char="o"/>
            </a:pPr>
            <a:r>
              <a:rPr lang="en-US" sz="2800" dirty="0" err="1" smtClean="0"/>
              <a:t>Penyebab</a:t>
            </a:r>
            <a:r>
              <a:rPr lang="en-US" sz="2800" dirty="0" smtClean="0"/>
              <a:t>: </a:t>
            </a:r>
            <a:r>
              <a:rPr lang="en-US" sz="2800" dirty="0" err="1" smtClean="0"/>
              <a:t>sikatrik</a:t>
            </a:r>
            <a:r>
              <a:rPr lang="en-US" sz="2800" dirty="0" smtClean="0"/>
              <a:t>, </a:t>
            </a:r>
            <a:r>
              <a:rPr lang="en-US" sz="2800" dirty="0" err="1" smtClean="0"/>
              <a:t>paralisis</a:t>
            </a:r>
            <a:r>
              <a:rPr lang="en-US" sz="2800" dirty="0" smtClean="0"/>
              <a:t> </a:t>
            </a:r>
            <a:r>
              <a:rPr lang="en-US" sz="2800" dirty="0" err="1" smtClean="0"/>
              <a:t>orbikularis</a:t>
            </a:r>
            <a:r>
              <a:rPr lang="en-US" sz="2800" dirty="0" smtClean="0"/>
              <a:t> </a:t>
            </a:r>
            <a:r>
              <a:rPr lang="en-US" sz="2800" dirty="0" err="1" smtClean="0"/>
              <a:t>okuli</a:t>
            </a:r>
            <a:r>
              <a:rPr lang="en-US" sz="2800" dirty="0" smtClean="0"/>
              <a:t>, </a:t>
            </a:r>
            <a:r>
              <a:rPr lang="en-US" sz="2800" dirty="0" err="1" smtClean="0"/>
              <a:t>eksoftalmus</a:t>
            </a:r>
            <a:r>
              <a:rPr lang="en-US" sz="2800" dirty="0" smtClean="0"/>
              <a:t> goiter, tumor </a:t>
            </a:r>
            <a:r>
              <a:rPr lang="en-US" sz="2800" dirty="0" err="1" smtClean="0"/>
              <a:t>retrobulbar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505" y="242047"/>
            <a:ext cx="3325417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H03.0 Parasitic infestation of eyelid (</a:t>
            </a:r>
            <a:r>
              <a:rPr lang="en-US" dirty="0" err="1"/>
              <a:t>demodex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8712" y="2222287"/>
            <a:ext cx="6066182" cy="3636511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Demodex</a:t>
            </a:r>
            <a:r>
              <a:rPr lang="en-US" sz="2400" dirty="0" smtClean="0"/>
              <a:t> : </a:t>
            </a:r>
            <a:r>
              <a:rPr lang="en-US" sz="2400" dirty="0" err="1" smtClean="0"/>
              <a:t>infeksi</a:t>
            </a:r>
            <a:r>
              <a:rPr lang="en-US" sz="2400" dirty="0" smtClean="0"/>
              <a:t> </a:t>
            </a:r>
            <a:r>
              <a:rPr lang="en-US" sz="2400" dirty="0" err="1" smtClean="0"/>
              <a:t>parasit</a:t>
            </a:r>
            <a:r>
              <a:rPr lang="en-US" sz="2400" dirty="0" smtClean="0"/>
              <a:t> </a:t>
            </a:r>
            <a:r>
              <a:rPr lang="en-US" sz="2400" dirty="0" err="1" smtClean="0"/>
              <a:t>tungau</a:t>
            </a:r>
            <a:r>
              <a:rPr lang="en-US" sz="2400" dirty="0" smtClean="0"/>
              <a:t> </a:t>
            </a:r>
            <a:r>
              <a:rPr lang="en-US" sz="2400" dirty="0" err="1" smtClean="0"/>
              <a:t>tampak</a:t>
            </a:r>
            <a:r>
              <a:rPr lang="en-US" sz="2400" dirty="0" smtClean="0"/>
              <a:t> </a:t>
            </a:r>
            <a:r>
              <a:rPr lang="en-US" sz="2400" dirty="0" err="1" smtClean="0"/>
              <a:t>sebagay</a:t>
            </a:r>
            <a:r>
              <a:rPr lang="en-US" sz="2400" dirty="0" smtClean="0"/>
              <a:t> </a:t>
            </a:r>
            <a:r>
              <a:rPr lang="en-US" sz="2400" dirty="0" err="1" smtClean="0"/>
              <a:t>pembungkus</a:t>
            </a:r>
            <a:r>
              <a:rPr lang="en-US" sz="2400" dirty="0" smtClean="0"/>
              <a:t> waxy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pangkal</a:t>
            </a:r>
            <a:r>
              <a:rPr lang="en-US" sz="2400" dirty="0" smtClean="0"/>
              <a:t> </a:t>
            </a:r>
            <a:r>
              <a:rPr lang="en-US" sz="2400" dirty="0" err="1" smtClean="0"/>
              <a:t>bulu</a:t>
            </a:r>
            <a:r>
              <a:rPr lang="en-US" sz="2400" dirty="0" smtClean="0"/>
              <a:t> </a:t>
            </a:r>
            <a:r>
              <a:rPr lang="en-US" sz="2400" dirty="0" err="1" smtClean="0"/>
              <a:t>mata</a:t>
            </a:r>
            <a:endParaRPr lang="en-US" sz="2400" dirty="0" smtClean="0"/>
          </a:p>
          <a:p>
            <a:r>
              <a:rPr lang="en-US" sz="2400" dirty="0" err="1" smtClean="0"/>
              <a:t>Terapi</a:t>
            </a:r>
            <a:r>
              <a:rPr lang="en-US" sz="2400" dirty="0" smtClean="0"/>
              <a:t> : </a:t>
            </a:r>
            <a:r>
              <a:rPr lang="en-US" sz="2400" dirty="0" err="1" smtClean="0"/>
              <a:t>pengolesan</a:t>
            </a:r>
            <a:r>
              <a:rPr lang="en-US" sz="2400" dirty="0" smtClean="0"/>
              <a:t>  tea tree oil  yang </a:t>
            </a:r>
            <a:r>
              <a:rPr lang="en-US" sz="2400" dirty="0" err="1" smtClean="0"/>
              <a:t>terdilusi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4894" y="1069985"/>
            <a:ext cx="5061402" cy="3287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053" y="4357935"/>
            <a:ext cx="4977243" cy="22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1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>
                <a:solidFill>
                  <a:schemeClr val="tx1"/>
                </a:solidFill>
              </a:rPr>
              <a:t>H04.1 Dry eye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3937" y="2168499"/>
            <a:ext cx="7383994" cy="36365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Dry Eye Syndrome :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multifaktorial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air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okular</a:t>
            </a:r>
            <a:r>
              <a:rPr lang="en-US" dirty="0" smtClean="0"/>
              <a:t> yang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nyaman</a:t>
            </a:r>
            <a:r>
              <a:rPr lang="en-US" dirty="0" smtClean="0"/>
              <a:t>,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penglihatan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instabilitas</a:t>
            </a:r>
            <a:r>
              <a:rPr lang="en-US" dirty="0" smtClean="0"/>
              <a:t> tear-film yang </a:t>
            </a:r>
            <a:r>
              <a:rPr lang="en-US" dirty="0" err="1" smtClean="0"/>
              <a:t>berpotensi</a:t>
            </a:r>
            <a:r>
              <a:rPr lang="en-US" dirty="0" smtClean="0"/>
              <a:t> </a:t>
            </a:r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okular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036" y="530699"/>
            <a:ext cx="4204447" cy="3456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931" y="4460765"/>
            <a:ext cx="4177552" cy="209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642" y="215153"/>
            <a:ext cx="9588713" cy="640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8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708" y="2160120"/>
            <a:ext cx="10018582" cy="30842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7882" y="5647765"/>
            <a:ext cx="11241742" cy="9412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Terapi</a:t>
            </a:r>
            <a:r>
              <a:rPr lang="en-US" dirty="0" smtClean="0">
                <a:solidFill>
                  <a:schemeClr val="bg1"/>
                </a:solidFill>
              </a:rPr>
              <a:t> : Artificial tears, ointment, topical anti-inflammatory (cyclosporine A 0.005%), </a:t>
            </a:r>
            <a:r>
              <a:rPr lang="en-US" dirty="0" err="1" smtClean="0">
                <a:solidFill>
                  <a:schemeClr val="bg1"/>
                </a:solidFill>
              </a:rPr>
              <a:t>Operasi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tarsorraphy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600" dirty="0">
                <a:solidFill>
                  <a:schemeClr val="tx1"/>
                </a:solidFill>
              </a:rPr>
              <a:t>H04.3 </a:t>
            </a:r>
            <a:r>
              <a:rPr lang="en-US" sz="3600" dirty="0" err="1">
                <a:solidFill>
                  <a:schemeClr val="tx1"/>
                </a:solidFill>
              </a:rPr>
              <a:t>Dacryocystitis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Peradangan</a:t>
            </a:r>
            <a:r>
              <a:rPr lang="en-US" dirty="0" smtClean="0"/>
              <a:t> </a:t>
            </a:r>
            <a:r>
              <a:rPr lang="en-US" dirty="0" err="1" smtClean="0"/>
              <a:t>sakus</a:t>
            </a:r>
            <a:r>
              <a:rPr lang="en-US" dirty="0" smtClean="0"/>
              <a:t> </a:t>
            </a:r>
            <a:r>
              <a:rPr lang="en-US" dirty="0" err="1" smtClean="0"/>
              <a:t>lakrimal</a:t>
            </a:r>
            <a:endParaRPr lang="en-US" dirty="0" smtClean="0"/>
          </a:p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 : </a:t>
            </a:r>
            <a:r>
              <a:rPr lang="en-US" dirty="0" err="1" smtClean="0"/>
              <a:t>obstruksi</a:t>
            </a:r>
            <a:r>
              <a:rPr lang="en-US" dirty="0" smtClean="0"/>
              <a:t> </a:t>
            </a:r>
            <a:r>
              <a:rPr lang="en-US" dirty="0" err="1" smtClean="0"/>
              <a:t>duktus</a:t>
            </a:r>
            <a:r>
              <a:rPr lang="en-US" dirty="0" smtClean="0"/>
              <a:t> </a:t>
            </a:r>
            <a:r>
              <a:rPr lang="en-US" dirty="0" err="1" smtClean="0"/>
              <a:t>nasolakrimal</a:t>
            </a:r>
            <a:r>
              <a:rPr lang="en-US" dirty="0" smtClean="0"/>
              <a:t>, </a:t>
            </a:r>
            <a:r>
              <a:rPr lang="en-US" dirty="0" err="1" smtClean="0"/>
              <a:t>polip</a:t>
            </a:r>
            <a:r>
              <a:rPr lang="en-US" dirty="0" smtClean="0"/>
              <a:t> </a:t>
            </a:r>
            <a:r>
              <a:rPr lang="en-US" dirty="0" err="1" smtClean="0"/>
              <a:t>hidung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akut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kronik</a:t>
            </a:r>
            <a:endParaRPr lang="en-US" dirty="0" smtClean="0"/>
          </a:p>
          <a:p>
            <a:r>
              <a:rPr lang="en-US" dirty="0" smtClean="0"/>
              <a:t>Kuman : </a:t>
            </a:r>
            <a:r>
              <a:rPr lang="en-US" dirty="0" err="1" smtClean="0"/>
              <a:t>stafphylococcus</a:t>
            </a:r>
            <a:r>
              <a:rPr lang="en-US" dirty="0" smtClean="0"/>
              <a:t>, pneumococcus, streptococcus, Neisseria </a:t>
            </a:r>
            <a:r>
              <a:rPr lang="en-US" dirty="0" err="1" smtClean="0"/>
              <a:t>catarrhalis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pseudomonas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kronik</a:t>
            </a:r>
            <a:r>
              <a:rPr lang="en-US" dirty="0" smtClean="0"/>
              <a:t>,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pneumococcus, </a:t>
            </a:r>
            <a:r>
              <a:rPr lang="en-US" dirty="0" err="1" smtClean="0"/>
              <a:t>tuberkulosis</a:t>
            </a:r>
            <a:r>
              <a:rPr lang="en-US" dirty="0" smtClean="0"/>
              <a:t>, </a:t>
            </a:r>
            <a:r>
              <a:rPr lang="en-US" dirty="0" err="1" smtClean="0"/>
              <a:t>lepra</a:t>
            </a:r>
            <a:r>
              <a:rPr lang="en-US" dirty="0" smtClean="0"/>
              <a:t>, </a:t>
            </a:r>
            <a:r>
              <a:rPr lang="en-US" dirty="0" err="1" smtClean="0"/>
              <a:t>trakoma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jamur</a:t>
            </a:r>
            <a:endParaRPr lang="en-US" dirty="0" smtClean="0"/>
          </a:p>
          <a:p>
            <a:r>
              <a:rPr lang="en-US" dirty="0" err="1" smtClean="0"/>
              <a:t>Gejala</a:t>
            </a:r>
            <a:r>
              <a:rPr lang="en-US" dirty="0" smtClean="0"/>
              <a:t>: </a:t>
            </a:r>
            <a:r>
              <a:rPr lang="en-US" dirty="0" err="1" smtClean="0"/>
              <a:t>Akut</a:t>
            </a:r>
            <a:r>
              <a:rPr lang="en-US" dirty="0" smtClean="0"/>
              <a:t> : </a:t>
            </a:r>
            <a:r>
              <a:rPr lang="en-US" dirty="0" err="1" smtClean="0"/>
              <a:t>epifora</a:t>
            </a:r>
            <a:r>
              <a:rPr lang="en-US" dirty="0" smtClean="0"/>
              <a:t>, </a:t>
            </a:r>
            <a:r>
              <a:rPr lang="en-US" dirty="0" err="1" smtClean="0"/>
              <a:t>sakit</a:t>
            </a:r>
            <a:r>
              <a:rPr lang="en-US" dirty="0" smtClean="0"/>
              <a:t> yang </a:t>
            </a:r>
            <a:r>
              <a:rPr lang="en-US" dirty="0" err="1" smtClean="0"/>
              <a:t>hebat</a:t>
            </a:r>
            <a:r>
              <a:rPr lang="en-US" dirty="0" smtClean="0"/>
              <a:t> di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kantung</a:t>
            </a:r>
            <a:r>
              <a:rPr lang="en-US" dirty="0" smtClean="0"/>
              <a:t> air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demam</a:t>
            </a:r>
            <a:r>
              <a:rPr lang="en-US" dirty="0" smtClean="0"/>
              <a:t>, 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r>
              <a:rPr lang="en-US" dirty="0" smtClean="0"/>
              <a:t>, </a:t>
            </a:r>
            <a:r>
              <a:rPr lang="en-US" dirty="0" err="1" smtClean="0"/>
              <a:t>sekret</a:t>
            </a:r>
            <a:r>
              <a:rPr lang="en-US" dirty="0" smtClean="0"/>
              <a:t> </a:t>
            </a:r>
            <a:r>
              <a:rPr lang="en-US" dirty="0" err="1" smtClean="0"/>
              <a:t>mukopurulen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memeancar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kantung</a:t>
            </a:r>
            <a:r>
              <a:rPr lang="en-US" dirty="0" smtClean="0"/>
              <a:t> air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ditekan</a:t>
            </a:r>
            <a:endParaRPr lang="en-US" dirty="0" smtClean="0"/>
          </a:p>
          <a:p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kronik</a:t>
            </a:r>
            <a:r>
              <a:rPr lang="en-US" dirty="0" smtClean="0"/>
              <a:t>: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r>
              <a:rPr lang="en-US" dirty="0" smtClean="0"/>
              <a:t>,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radang</a:t>
            </a:r>
            <a:r>
              <a:rPr lang="en-US" dirty="0" smtClean="0"/>
              <a:t> yang </a:t>
            </a:r>
            <a:r>
              <a:rPr lang="en-US" dirty="0" err="1" smtClean="0"/>
              <a:t>ringan</a:t>
            </a:r>
            <a:r>
              <a:rPr lang="en-US" dirty="0" smtClean="0"/>
              <a:t>, </a:t>
            </a:r>
            <a:r>
              <a:rPr lang="en-US" dirty="0" err="1" smtClean="0"/>
              <a:t>epifora</a:t>
            </a:r>
            <a:r>
              <a:rPr lang="en-US" dirty="0" smtClean="0"/>
              <a:t>,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kantung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ditekan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sekret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Terapi</a:t>
            </a:r>
            <a:r>
              <a:rPr lang="en-US" dirty="0" smtClean="0"/>
              <a:t>: massage, </a:t>
            </a:r>
            <a:r>
              <a:rPr lang="en-US" dirty="0" err="1" smtClean="0"/>
              <a:t>kompres</a:t>
            </a:r>
            <a:r>
              <a:rPr lang="en-US" dirty="0" smtClean="0"/>
              <a:t> </a:t>
            </a:r>
            <a:r>
              <a:rPr lang="en-US" dirty="0" err="1" smtClean="0"/>
              <a:t>hangat</a:t>
            </a:r>
            <a:r>
              <a:rPr lang="en-US" dirty="0" smtClean="0"/>
              <a:t>, </a:t>
            </a:r>
            <a:r>
              <a:rPr lang="en-US" dirty="0" err="1" smtClean="0"/>
              <a:t>antibiotik</a:t>
            </a:r>
            <a:r>
              <a:rPr lang="en-US" dirty="0" smtClean="0"/>
              <a:t> </a:t>
            </a:r>
            <a:r>
              <a:rPr lang="en-US" dirty="0" err="1" smtClean="0"/>
              <a:t>tetes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abses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insisi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4357" y="73967"/>
            <a:ext cx="2567641" cy="174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5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600" dirty="0">
                <a:solidFill>
                  <a:schemeClr val="tx1"/>
                </a:solidFill>
              </a:rPr>
              <a:t>H05.0 Acute inflammation of orbit 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(</a:t>
            </a:r>
            <a:r>
              <a:rPr lang="en-US" sz="3600" dirty="0">
                <a:solidFill>
                  <a:schemeClr val="tx1"/>
                </a:solidFill>
              </a:rPr>
              <a:t>Orbital Cellulitis)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Peradangan</a:t>
            </a:r>
            <a:r>
              <a:rPr lang="en-US" dirty="0" smtClean="0"/>
              <a:t> </a:t>
            </a:r>
            <a:r>
              <a:rPr lang="en-US" dirty="0" err="1" smtClean="0"/>
              <a:t>supuratif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ikat</a:t>
            </a:r>
            <a:r>
              <a:rPr lang="en-US" dirty="0" smtClean="0"/>
              <a:t> </a:t>
            </a:r>
            <a:r>
              <a:rPr lang="en-US" dirty="0" err="1" smtClean="0"/>
              <a:t>jarang</a:t>
            </a:r>
            <a:r>
              <a:rPr lang="en-US" dirty="0" smtClean="0"/>
              <a:t> </a:t>
            </a:r>
            <a:r>
              <a:rPr lang="en-US" dirty="0" err="1" smtClean="0"/>
              <a:t>intraorbita</a:t>
            </a:r>
            <a:r>
              <a:rPr lang="en-US" dirty="0" smtClean="0"/>
              <a:t> (di </a:t>
            </a:r>
            <a:r>
              <a:rPr lang="en-US" dirty="0" err="1" smtClean="0"/>
              <a:t>belakang</a:t>
            </a:r>
            <a:r>
              <a:rPr lang="en-US" dirty="0" smtClean="0"/>
              <a:t> septum </a:t>
            </a:r>
            <a:r>
              <a:rPr lang="en-US" dirty="0" err="1" smtClean="0"/>
              <a:t>orbita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: sinusitis, trauma, sepsis (</a:t>
            </a:r>
            <a:r>
              <a:rPr lang="en-US" dirty="0" err="1" smtClean="0"/>
              <a:t>hematogen</a:t>
            </a:r>
            <a:r>
              <a:rPr lang="en-US" dirty="0" smtClean="0"/>
              <a:t>)</a:t>
            </a:r>
          </a:p>
          <a:p>
            <a:r>
              <a:rPr lang="en-US" dirty="0" smtClean="0"/>
              <a:t>Kuman: Pneumococcus, streptococcus </a:t>
            </a:r>
            <a:r>
              <a:rPr lang="en-US" dirty="0" err="1" smtClean="0"/>
              <a:t>atau</a:t>
            </a:r>
            <a:r>
              <a:rPr lang="en-US" dirty="0" smtClean="0"/>
              <a:t> staphylococcus</a:t>
            </a:r>
          </a:p>
          <a:p>
            <a:r>
              <a:rPr lang="en-US" dirty="0" err="1" smtClean="0"/>
              <a:t>Gejala</a:t>
            </a:r>
            <a:r>
              <a:rPr lang="en-US" dirty="0" smtClean="0"/>
              <a:t>: </a:t>
            </a:r>
            <a:r>
              <a:rPr lang="en-US" dirty="0" err="1" smtClean="0"/>
              <a:t>demam</a:t>
            </a:r>
            <a:r>
              <a:rPr lang="en-US" dirty="0" smtClean="0"/>
              <a:t>,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, </a:t>
            </a:r>
            <a:r>
              <a:rPr lang="en-US" dirty="0" err="1" smtClean="0"/>
              <a:t>kelopak</a:t>
            </a:r>
            <a:r>
              <a:rPr lang="en-US" dirty="0" smtClean="0"/>
              <a:t> edema, </a:t>
            </a:r>
            <a:r>
              <a:rPr lang="en-US" dirty="0" err="1" smtClean="0"/>
              <a:t>kemotik</a:t>
            </a:r>
            <a:r>
              <a:rPr lang="en-US" dirty="0" smtClean="0"/>
              <a:t>, proptosis, </a:t>
            </a:r>
            <a:r>
              <a:rPr lang="en-US" dirty="0" err="1" smtClean="0"/>
              <a:t>eksoftalmus</a:t>
            </a:r>
            <a:r>
              <a:rPr lang="en-US" dirty="0" smtClean="0"/>
              <a:t> diplopia,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digerakkan</a:t>
            </a:r>
            <a:r>
              <a:rPr lang="en-US" dirty="0" smtClean="0"/>
              <a:t>, </a:t>
            </a:r>
            <a:r>
              <a:rPr lang="en-US" dirty="0" err="1" smtClean="0"/>
              <a:t>tajam</a:t>
            </a:r>
            <a:r>
              <a:rPr lang="en-US" dirty="0" smtClean="0"/>
              <a:t> </a:t>
            </a:r>
            <a:r>
              <a:rPr lang="en-US" dirty="0" err="1" smtClean="0"/>
              <a:t>penglihatan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komplikasi</a:t>
            </a:r>
            <a:r>
              <a:rPr lang="en-US" dirty="0" smtClean="0"/>
              <a:t> neuritis </a:t>
            </a:r>
            <a:r>
              <a:rPr lang="en-US" dirty="0" err="1" smtClean="0"/>
              <a:t>retrobulbar</a:t>
            </a:r>
            <a:endParaRPr lang="en-US" dirty="0" smtClean="0"/>
          </a:p>
          <a:p>
            <a:r>
              <a:rPr lang="en-US" dirty="0" err="1" smtClean="0"/>
              <a:t>Terapi</a:t>
            </a:r>
            <a:r>
              <a:rPr lang="en-US" dirty="0" smtClean="0"/>
              <a:t>: </a:t>
            </a:r>
            <a:r>
              <a:rPr lang="en-US" dirty="0" err="1" smtClean="0"/>
              <a:t>antibiotik</a:t>
            </a:r>
            <a:r>
              <a:rPr lang="en-US" dirty="0" smtClean="0"/>
              <a:t> </a:t>
            </a:r>
            <a:r>
              <a:rPr lang="en-US" dirty="0" err="1" smtClean="0"/>
              <a:t>sistemik</a:t>
            </a:r>
            <a:r>
              <a:rPr lang="en-US" dirty="0" smtClean="0"/>
              <a:t> </a:t>
            </a:r>
            <a:r>
              <a:rPr lang="en-US" dirty="0" err="1" smtClean="0"/>
              <a:t>dosis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r>
              <a:rPr lang="en-US" dirty="0" err="1" smtClean="0"/>
              <a:t>Komplikasi</a:t>
            </a:r>
            <a:r>
              <a:rPr lang="en-US" dirty="0" smtClean="0"/>
              <a:t> : neuritis </a:t>
            </a:r>
            <a:r>
              <a:rPr lang="en-US" dirty="0" err="1" smtClean="0"/>
              <a:t>retrobulbar</a:t>
            </a:r>
            <a:r>
              <a:rPr lang="en-US" dirty="0" smtClean="0"/>
              <a:t>, </a:t>
            </a:r>
            <a:r>
              <a:rPr lang="en-US" dirty="0" err="1" smtClean="0"/>
              <a:t>buta</a:t>
            </a:r>
            <a:r>
              <a:rPr lang="en-US" dirty="0" smtClean="0"/>
              <a:t>, meningitis, </a:t>
            </a:r>
            <a:r>
              <a:rPr lang="en-US" dirty="0" err="1" smtClean="0"/>
              <a:t>trombosis</a:t>
            </a:r>
            <a:r>
              <a:rPr lang="en-US" dirty="0" smtClean="0"/>
              <a:t> sinus </a:t>
            </a:r>
            <a:r>
              <a:rPr lang="en-US" dirty="0" err="1" smtClean="0"/>
              <a:t>kavernosus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472" y="0"/>
            <a:ext cx="3630528" cy="190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ICD 10 Diseases of the eye and adnexa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7424" y="2571911"/>
            <a:ext cx="10554574" cy="4286089"/>
          </a:xfrm>
        </p:spPr>
        <p:txBody>
          <a:bodyPr>
            <a:noAutofit/>
          </a:bodyPr>
          <a:lstStyle/>
          <a:p>
            <a:r>
              <a:rPr lang="en-US" dirty="0" smtClean="0"/>
              <a:t>H00-H06 Disorders of </a:t>
            </a:r>
            <a:r>
              <a:rPr lang="en-US" dirty="0" err="1" smtClean="0"/>
              <a:t>eyeld</a:t>
            </a:r>
            <a:r>
              <a:rPr lang="en-US" dirty="0" smtClean="0"/>
              <a:t>, lacrimal system and orbit</a:t>
            </a:r>
          </a:p>
          <a:p>
            <a:r>
              <a:rPr lang="en-US" dirty="0" smtClean="0"/>
              <a:t>H10-H13 Disorders of conjunctiva</a:t>
            </a:r>
          </a:p>
          <a:p>
            <a:r>
              <a:rPr lang="en-US" dirty="0" smtClean="0"/>
              <a:t>H15-H22  Disorders of sclera, cornea, iris and ciliary body</a:t>
            </a:r>
          </a:p>
          <a:p>
            <a:r>
              <a:rPr lang="en-US" dirty="0" smtClean="0"/>
              <a:t>H25-H28 Disorders of lens</a:t>
            </a:r>
          </a:p>
          <a:p>
            <a:r>
              <a:rPr lang="en-US" dirty="0" smtClean="0"/>
              <a:t>H30-H36 Disorders of choroid and retina</a:t>
            </a:r>
          </a:p>
          <a:p>
            <a:r>
              <a:rPr lang="en-US" dirty="0" smtClean="0"/>
              <a:t>H40-H42 Glaucoma</a:t>
            </a:r>
          </a:p>
          <a:p>
            <a:r>
              <a:rPr lang="en-US" dirty="0" smtClean="0"/>
              <a:t>H43-H45 Disorders of vitreous body and globe</a:t>
            </a:r>
          </a:p>
          <a:p>
            <a:r>
              <a:rPr lang="en-US" dirty="0" smtClean="0"/>
              <a:t>H46-H48 Disorders of optic nerve and visual pathways</a:t>
            </a:r>
          </a:p>
          <a:p>
            <a:r>
              <a:rPr lang="en-US" dirty="0" smtClean="0"/>
              <a:t>H49-H52 </a:t>
            </a:r>
            <a:r>
              <a:rPr lang="en-US" dirty="0" err="1" smtClean="0"/>
              <a:t>Disordes</a:t>
            </a:r>
            <a:r>
              <a:rPr lang="en-US" dirty="0" smtClean="0"/>
              <a:t> of ocular muscles, binocular movement, </a:t>
            </a:r>
            <a:r>
              <a:rPr lang="en-US" dirty="0" err="1" smtClean="0"/>
              <a:t>accomodation</a:t>
            </a:r>
            <a:r>
              <a:rPr lang="en-US" dirty="0" smtClean="0"/>
              <a:t> and refraction</a:t>
            </a:r>
          </a:p>
          <a:p>
            <a:r>
              <a:rPr lang="en-US" dirty="0" smtClean="0"/>
              <a:t>H53-H54 Visual disturbances and Blindness</a:t>
            </a:r>
          </a:p>
          <a:p>
            <a:r>
              <a:rPr lang="en-US" dirty="0" smtClean="0"/>
              <a:t>H55-H59 Other disorders of eye and adnexa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2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H10. Conjunctivitis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8712" y="1694329"/>
            <a:ext cx="10554574" cy="5351930"/>
          </a:xfrm>
        </p:spPr>
        <p:txBody>
          <a:bodyPr>
            <a:normAutofit/>
          </a:bodyPr>
          <a:lstStyle/>
          <a:p>
            <a:r>
              <a:rPr lang="en-US" dirty="0" err="1" smtClean="0"/>
              <a:t>Konjungtivitis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radang</a:t>
            </a:r>
            <a:r>
              <a:rPr lang="en-US" dirty="0" smtClean="0"/>
              <a:t> </a:t>
            </a:r>
            <a:r>
              <a:rPr lang="en-US" dirty="0" err="1" smtClean="0"/>
              <a:t>konjungtiva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radang</a:t>
            </a:r>
            <a:r>
              <a:rPr lang="en-US" dirty="0" smtClean="0"/>
              <a:t> </a:t>
            </a:r>
            <a:r>
              <a:rPr lang="en-US" dirty="0" err="1" smtClean="0"/>
              <a:t>selaput</a:t>
            </a:r>
            <a:r>
              <a:rPr lang="en-US" dirty="0" smtClean="0"/>
              <a:t> </a:t>
            </a:r>
            <a:r>
              <a:rPr lang="en-US" dirty="0" err="1" smtClean="0"/>
              <a:t>lendir</a:t>
            </a:r>
            <a:r>
              <a:rPr lang="en-US" dirty="0" smtClean="0"/>
              <a:t> yang </a:t>
            </a:r>
            <a:r>
              <a:rPr lang="en-US" dirty="0" err="1" smtClean="0"/>
              <a:t>menutupi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kelopak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bola </a:t>
            </a:r>
            <a:r>
              <a:rPr lang="en-US" dirty="0" err="1" smtClean="0"/>
              <a:t>mata</a:t>
            </a:r>
            <a:endParaRPr lang="en-US" dirty="0" smtClean="0"/>
          </a:p>
          <a:p>
            <a:r>
              <a:rPr lang="en-US" dirty="0" err="1" smtClean="0"/>
              <a:t>Penyebab</a:t>
            </a:r>
            <a:endParaRPr lang="en-US" dirty="0" smtClean="0"/>
          </a:p>
          <a:p>
            <a:pPr lvl="1"/>
            <a:r>
              <a:rPr lang="en-US" dirty="0" err="1" smtClean="0"/>
              <a:t>Bakteri</a:t>
            </a:r>
            <a:endParaRPr lang="en-US" dirty="0" smtClean="0"/>
          </a:p>
          <a:p>
            <a:pPr lvl="1"/>
            <a:r>
              <a:rPr lang="en-US" dirty="0" err="1" smtClean="0"/>
              <a:t>Klamidia</a:t>
            </a:r>
            <a:endParaRPr lang="en-US" dirty="0" smtClean="0"/>
          </a:p>
          <a:p>
            <a:pPr lvl="1"/>
            <a:r>
              <a:rPr lang="en-US" dirty="0" smtClean="0"/>
              <a:t>Virus</a:t>
            </a:r>
          </a:p>
          <a:p>
            <a:pPr lvl="1"/>
            <a:r>
              <a:rPr lang="en-US" dirty="0" err="1" smtClean="0"/>
              <a:t>Alergi</a:t>
            </a:r>
            <a:endParaRPr lang="en-US" dirty="0" smtClean="0"/>
          </a:p>
          <a:p>
            <a:pPr lvl="1"/>
            <a:r>
              <a:rPr lang="en-US" dirty="0" err="1" smtClean="0"/>
              <a:t>Toksik</a:t>
            </a:r>
            <a:endParaRPr lang="en-US" dirty="0" smtClean="0"/>
          </a:p>
          <a:p>
            <a:r>
              <a:rPr lang="en-US" dirty="0" err="1" smtClean="0"/>
              <a:t>Gejala</a:t>
            </a:r>
            <a:r>
              <a:rPr lang="en-US" dirty="0" smtClean="0"/>
              <a:t>: </a:t>
            </a:r>
            <a:r>
              <a:rPr lang="en-US" dirty="0" err="1" smtClean="0"/>
              <a:t>hiperemi</a:t>
            </a:r>
            <a:r>
              <a:rPr lang="en-US" dirty="0" smtClean="0"/>
              <a:t> </a:t>
            </a:r>
            <a:r>
              <a:rPr lang="en-US" dirty="0" err="1" smtClean="0"/>
              <a:t>konjungtiva</a:t>
            </a:r>
            <a:r>
              <a:rPr lang="en-US" dirty="0" smtClean="0"/>
              <a:t> bulbi, </a:t>
            </a:r>
            <a:r>
              <a:rPr lang="en-US" dirty="0" err="1" smtClean="0"/>
              <a:t>lakrimasi</a:t>
            </a:r>
            <a:r>
              <a:rPr lang="en-US" dirty="0" smtClean="0"/>
              <a:t>, </a:t>
            </a:r>
            <a:r>
              <a:rPr lang="en-US" dirty="0" err="1" smtClean="0"/>
              <a:t>eksudat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sekret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 di </a:t>
            </a:r>
            <a:r>
              <a:rPr lang="en-US" dirty="0" err="1" smtClean="0"/>
              <a:t>pagi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, </a:t>
            </a:r>
            <a:r>
              <a:rPr lang="en-US" dirty="0" err="1" smtClean="0"/>
              <a:t>pseudoptosis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kelopak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yang </a:t>
            </a:r>
            <a:r>
              <a:rPr lang="en-US" dirty="0" err="1" smtClean="0"/>
              <a:t>bengkak</a:t>
            </a:r>
            <a:r>
              <a:rPr lang="en-US" dirty="0" smtClean="0"/>
              <a:t>, </a:t>
            </a:r>
            <a:r>
              <a:rPr lang="en-US" dirty="0" err="1" smtClean="0"/>
              <a:t>membran</a:t>
            </a:r>
            <a:r>
              <a:rPr lang="en-US" dirty="0" smtClean="0"/>
              <a:t>, </a:t>
            </a:r>
            <a:r>
              <a:rPr lang="en-US" dirty="0" err="1" smtClean="0"/>
              <a:t>pseudomembran</a:t>
            </a:r>
            <a:r>
              <a:rPr lang="en-US" dirty="0" smtClean="0"/>
              <a:t>, </a:t>
            </a:r>
            <a:r>
              <a:rPr lang="en-US" dirty="0" err="1" smtClean="0"/>
              <a:t>perasaan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 di </a:t>
            </a:r>
            <a:r>
              <a:rPr lang="en-US" dirty="0" err="1" smtClean="0"/>
              <a:t>mata</a:t>
            </a:r>
            <a:r>
              <a:rPr lang="en-US" dirty="0" smtClean="0"/>
              <a:t>, </a:t>
            </a:r>
            <a:r>
              <a:rPr lang="en-US" dirty="0" err="1" smtClean="0"/>
              <a:t>adenopati</a:t>
            </a:r>
            <a:r>
              <a:rPr lang="en-US" dirty="0" smtClean="0"/>
              <a:t> </a:t>
            </a:r>
            <a:r>
              <a:rPr lang="en-US" dirty="0" err="1" smtClean="0"/>
              <a:t>aurikular</a:t>
            </a:r>
            <a:endParaRPr lang="en-US" dirty="0" smtClean="0"/>
          </a:p>
          <a:p>
            <a:r>
              <a:rPr lang="en-US" dirty="0" err="1" smtClean="0"/>
              <a:t>Visus</a:t>
            </a:r>
            <a:r>
              <a:rPr lang="en-US" dirty="0" smtClean="0"/>
              <a:t> </a:t>
            </a:r>
            <a:r>
              <a:rPr lang="en-US" dirty="0" err="1" smtClean="0"/>
              <a:t>norma</a:t>
            </a:r>
            <a:r>
              <a:rPr lang="en-US" dirty="0" smtClean="0"/>
              <a:t>, </a:t>
            </a:r>
            <a:r>
              <a:rPr lang="en-US" dirty="0" err="1" smtClean="0"/>
              <a:t>bilik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pupil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normal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17" y="206562"/>
            <a:ext cx="3523130" cy="2422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736" y="206562"/>
            <a:ext cx="3587592" cy="2842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5417" y="206562"/>
            <a:ext cx="3443752" cy="2842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17" y="3550310"/>
            <a:ext cx="3618823" cy="2400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1081" y="3503719"/>
            <a:ext cx="3448088" cy="24936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736" y="3574205"/>
            <a:ext cx="3625931" cy="242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5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70014645"/>
              </p:ext>
            </p:extLst>
          </p:nvPr>
        </p:nvGraphicFramePr>
        <p:xfrm>
          <a:off x="914400" y="2366963"/>
          <a:ext cx="10363199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457"/>
                <a:gridCol w="1480457"/>
                <a:gridCol w="1480457"/>
                <a:gridCol w="1480457"/>
                <a:gridCol w="1480457"/>
                <a:gridCol w="1480457"/>
                <a:gridCol w="14804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Gejala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Subyektif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Glaukoma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akut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Uveitis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akut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Keratitis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Konjungtivitis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Bakteri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Virus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Alergi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Visus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+++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+/ ++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+++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Rasa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nyeri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++/ +++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++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++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Fotofobia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+++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+++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Halo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++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Eksudat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 / +++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+++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++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Gatal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++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Demam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 / ++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9789" marR="8978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28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H.11 Pterygium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Perumbuhan</a:t>
            </a:r>
            <a:r>
              <a:rPr lang="en-US" dirty="0" smtClean="0"/>
              <a:t> </a:t>
            </a:r>
            <a:r>
              <a:rPr lang="en-US" dirty="0" err="1" smtClean="0"/>
              <a:t>fibrovaskular</a:t>
            </a:r>
            <a:r>
              <a:rPr lang="en-US" dirty="0" smtClean="0"/>
              <a:t> </a:t>
            </a:r>
            <a:r>
              <a:rPr lang="en-US" dirty="0" err="1" smtClean="0"/>
              <a:t>konjungtiva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invasif</a:t>
            </a:r>
            <a:endParaRPr lang="en-US" dirty="0" smtClean="0"/>
          </a:p>
          <a:p>
            <a:r>
              <a:rPr lang="en-US" dirty="0" err="1" smtClean="0"/>
              <a:t>Degeneratif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celah</a:t>
            </a:r>
            <a:r>
              <a:rPr lang="en-US" dirty="0" smtClean="0"/>
              <a:t> </a:t>
            </a:r>
            <a:r>
              <a:rPr lang="en-US" dirty="0" err="1" smtClean="0"/>
              <a:t>kelopak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nasal </a:t>
            </a:r>
            <a:r>
              <a:rPr lang="en-US" dirty="0" err="1" smtClean="0"/>
              <a:t>ataupun</a:t>
            </a:r>
            <a:r>
              <a:rPr lang="en-US" dirty="0" smtClean="0"/>
              <a:t> temporal </a:t>
            </a:r>
            <a:r>
              <a:rPr lang="en-US" dirty="0" err="1" smtClean="0"/>
              <a:t>konjungtiva</a:t>
            </a:r>
            <a:r>
              <a:rPr lang="en-US" dirty="0" smtClean="0"/>
              <a:t> yang </a:t>
            </a:r>
            <a:r>
              <a:rPr lang="en-US" dirty="0" err="1" smtClean="0"/>
              <a:t>meluas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kornea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segitiga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puncak</a:t>
            </a:r>
            <a:r>
              <a:rPr lang="en-US" dirty="0" smtClean="0"/>
              <a:t> di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sentral</a:t>
            </a:r>
            <a:endParaRPr lang="en-US" dirty="0" smtClean="0"/>
          </a:p>
          <a:p>
            <a:r>
              <a:rPr lang="en-US" dirty="0" err="1" smtClean="0"/>
              <a:t>Penyebab</a:t>
            </a:r>
            <a:r>
              <a:rPr lang="en-US" dirty="0" smtClean="0"/>
              <a:t>: </a:t>
            </a:r>
            <a:r>
              <a:rPr lang="en-US" dirty="0" err="1" smtClean="0"/>
              <a:t>iritasi</a:t>
            </a:r>
            <a:r>
              <a:rPr lang="en-US" dirty="0" smtClean="0"/>
              <a:t> </a:t>
            </a:r>
            <a:r>
              <a:rPr lang="en-US" dirty="0" err="1" smtClean="0"/>
              <a:t>kronis</a:t>
            </a:r>
            <a:r>
              <a:rPr lang="en-US" dirty="0" smtClean="0"/>
              <a:t> </a:t>
            </a:r>
            <a:r>
              <a:rPr lang="en-US" dirty="0" err="1" smtClean="0"/>
              <a:t>debu</a:t>
            </a:r>
            <a:r>
              <a:rPr lang="en-US" dirty="0" smtClean="0"/>
              <a:t>, </a:t>
            </a:r>
            <a:r>
              <a:rPr lang="en-US" dirty="0" err="1" smtClean="0"/>
              <a:t>cahaya</a:t>
            </a:r>
            <a:r>
              <a:rPr lang="en-US" dirty="0" smtClean="0"/>
              <a:t> </a:t>
            </a:r>
            <a:r>
              <a:rPr lang="en-US" dirty="0" err="1" smtClean="0"/>
              <a:t>sinar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yang </a:t>
            </a:r>
            <a:r>
              <a:rPr lang="en-US" dirty="0" err="1" smtClean="0"/>
              <a:t>panas</a:t>
            </a:r>
            <a:endParaRPr lang="en-US" dirty="0" smtClean="0"/>
          </a:p>
          <a:p>
            <a:r>
              <a:rPr lang="en-US" dirty="0" err="1" smtClean="0"/>
              <a:t>Gejala</a:t>
            </a:r>
            <a:r>
              <a:rPr lang="en-US" dirty="0" smtClean="0"/>
              <a:t>: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iritatif</a:t>
            </a:r>
            <a:r>
              <a:rPr lang="en-US" dirty="0" smtClean="0"/>
              <a:t>, </a:t>
            </a:r>
            <a:r>
              <a:rPr lang="en-US" dirty="0" err="1" smtClean="0"/>
              <a:t>merah</a:t>
            </a:r>
            <a:r>
              <a:rPr lang="en-US" dirty="0" smtClean="0"/>
              <a:t>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astigmat</a:t>
            </a:r>
            <a:endParaRPr lang="en-US" dirty="0" smtClean="0"/>
          </a:p>
          <a:p>
            <a:r>
              <a:rPr lang="en-US" dirty="0" err="1" smtClean="0"/>
              <a:t>Terapi</a:t>
            </a:r>
            <a:r>
              <a:rPr lang="en-US" dirty="0" smtClean="0"/>
              <a:t>: </a:t>
            </a:r>
            <a:r>
              <a:rPr lang="en-US" dirty="0" err="1" smtClean="0"/>
              <a:t>konservatif</a:t>
            </a:r>
            <a:r>
              <a:rPr lang="en-US" dirty="0" smtClean="0"/>
              <a:t>,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pembedahan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penglihatan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670" y="-1"/>
            <a:ext cx="3948953" cy="263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9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H15.0 </a:t>
            </a:r>
            <a:r>
              <a:rPr lang="en-US" dirty="0" err="1" smtClean="0"/>
              <a:t>Scleritis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Peradangan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sklera</a:t>
            </a:r>
            <a:endParaRPr lang="en-US" dirty="0" smtClean="0"/>
          </a:p>
          <a:p>
            <a:r>
              <a:rPr lang="en-US" dirty="0" err="1" smtClean="0"/>
              <a:t>Etiologi</a:t>
            </a:r>
            <a:r>
              <a:rPr lang="en-US" dirty="0" smtClean="0"/>
              <a:t> :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kelaiinan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sistemik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: SLE , </a:t>
            </a:r>
            <a:r>
              <a:rPr lang="en-US" dirty="0" err="1" smtClean="0"/>
              <a:t>pasca</a:t>
            </a:r>
            <a:r>
              <a:rPr lang="en-US" dirty="0" smtClean="0"/>
              <a:t> herpes, </a:t>
            </a:r>
            <a:r>
              <a:rPr lang="en-US" dirty="0" err="1" smtClean="0"/>
              <a:t>sifilis</a:t>
            </a:r>
            <a:r>
              <a:rPr lang="en-US" dirty="0" smtClean="0"/>
              <a:t>, gout, </a:t>
            </a:r>
            <a:r>
              <a:rPr lang="en-US" dirty="0" err="1" smtClean="0"/>
              <a:t>tuberkulosis</a:t>
            </a:r>
            <a:r>
              <a:rPr lang="en-US" dirty="0" smtClean="0"/>
              <a:t>, </a:t>
            </a:r>
            <a:r>
              <a:rPr lang="en-US" dirty="0" err="1" smtClean="0"/>
              <a:t>bakteri</a:t>
            </a:r>
            <a:endParaRPr lang="en-US" dirty="0" smtClean="0"/>
          </a:p>
          <a:p>
            <a:r>
              <a:rPr lang="en-US" dirty="0" err="1" smtClean="0"/>
              <a:t>Umumnya</a:t>
            </a:r>
            <a:r>
              <a:rPr lang="en-US" dirty="0" smtClean="0"/>
              <a:t> bilateral, </a:t>
            </a:r>
            <a:r>
              <a:rPr lang="en-US" dirty="0" err="1" smtClean="0"/>
              <a:t>wanita</a:t>
            </a:r>
            <a:r>
              <a:rPr lang="en-US" dirty="0" smtClean="0"/>
              <a:t>&gt; </a:t>
            </a:r>
            <a:r>
              <a:rPr lang="en-US" dirty="0" err="1" smtClean="0"/>
              <a:t>pria</a:t>
            </a:r>
            <a:r>
              <a:rPr lang="en-US" dirty="0" smtClean="0"/>
              <a:t>, </a:t>
            </a:r>
            <a:r>
              <a:rPr lang="en-US" dirty="0" err="1" smtClean="0"/>
              <a:t>usia</a:t>
            </a:r>
            <a:r>
              <a:rPr lang="en-US" dirty="0" smtClean="0"/>
              <a:t> 50-60 </a:t>
            </a:r>
            <a:r>
              <a:rPr lang="en-US" dirty="0" err="1" smtClean="0"/>
              <a:t>tahun</a:t>
            </a:r>
            <a:endParaRPr lang="en-US" dirty="0" smtClean="0"/>
          </a:p>
          <a:p>
            <a:r>
              <a:rPr lang="en-US" dirty="0" err="1" smtClean="0"/>
              <a:t>Gejala</a:t>
            </a:r>
            <a:r>
              <a:rPr lang="en-US" dirty="0" smtClean="0"/>
              <a:t>: </a:t>
            </a:r>
            <a:r>
              <a:rPr lang="en-US" dirty="0" err="1" smtClean="0"/>
              <a:t>perasaan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 yang </a:t>
            </a:r>
            <a:r>
              <a:rPr lang="en-US" dirty="0" err="1" smtClean="0"/>
              <a:t>berat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dahi</a:t>
            </a:r>
            <a:r>
              <a:rPr lang="en-US" dirty="0" smtClean="0"/>
              <a:t>, </a:t>
            </a:r>
            <a:r>
              <a:rPr lang="en-US" dirty="0" err="1" smtClean="0"/>
              <a:t>alis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dagu</a:t>
            </a:r>
            <a:r>
              <a:rPr lang="en-US" dirty="0" smtClean="0"/>
              <a:t> yang </a:t>
            </a:r>
            <a:r>
              <a:rPr lang="en-US" dirty="0" err="1" smtClean="0"/>
              <a:t>kadang-kadang</a:t>
            </a:r>
            <a:r>
              <a:rPr lang="en-US" dirty="0" smtClean="0"/>
              <a:t> </a:t>
            </a:r>
            <a:r>
              <a:rPr lang="en-US" dirty="0" err="1" smtClean="0"/>
              <a:t>membangunkan</a:t>
            </a:r>
            <a:r>
              <a:rPr lang="en-US" dirty="0" smtClean="0"/>
              <a:t> </a:t>
            </a:r>
            <a:r>
              <a:rPr lang="en-US" dirty="0" err="1" smtClean="0"/>
              <a:t>sewaktu</a:t>
            </a:r>
            <a:r>
              <a:rPr lang="en-US" dirty="0" smtClean="0"/>
              <a:t> </a:t>
            </a:r>
            <a:r>
              <a:rPr lang="en-US" dirty="0" err="1" smtClean="0"/>
              <a:t>tidur</a:t>
            </a:r>
            <a:r>
              <a:rPr lang="en-US" dirty="0" smtClean="0"/>
              <a:t>. Mata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berair</a:t>
            </a:r>
            <a:r>
              <a:rPr lang="en-US" dirty="0" smtClean="0"/>
              <a:t>, </a:t>
            </a:r>
            <a:r>
              <a:rPr lang="en-US" dirty="0" err="1" smtClean="0"/>
              <a:t>fotofobia</a:t>
            </a:r>
            <a:r>
              <a:rPr lang="en-US" dirty="0" smtClean="0"/>
              <a:t>, </a:t>
            </a:r>
            <a:r>
              <a:rPr lang="en-US" dirty="0" err="1" smtClean="0"/>
              <a:t>penglihatan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.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kotoran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,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benjolan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biru</a:t>
            </a:r>
            <a:endParaRPr lang="en-US" dirty="0" smtClean="0"/>
          </a:p>
          <a:p>
            <a:r>
              <a:rPr lang="en-US" dirty="0" err="1" smtClean="0"/>
              <a:t>Tes</a:t>
            </a:r>
            <a:r>
              <a:rPr lang="en-US" dirty="0" smtClean="0"/>
              <a:t> </a:t>
            </a:r>
            <a:r>
              <a:rPr lang="en-US" dirty="0" err="1" smtClean="0"/>
              <a:t>Fenilefrin</a:t>
            </a:r>
            <a:r>
              <a:rPr lang="en-US" dirty="0" smtClean="0"/>
              <a:t>: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topikal</a:t>
            </a:r>
            <a:r>
              <a:rPr lang="en-US" dirty="0" smtClean="0"/>
              <a:t> </a:t>
            </a:r>
            <a:r>
              <a:rPr lang="en-US" dirty="0" err="1" smtClean="0"/>
              <a:t>fenilefrin</a:t>
            </a:r>
            <a:endParaRPr lang="en-US" dirty="0" smtClean="0"/>
          </a:p>
          <a:p>
            <a:r>
              <a:rPr lang="en-US" dirty="0" err="1" smtClean="0"/>
              <a:t>Terapi</a:t>
            </a:r>
            <a:r>
              <a:rPr lang="en-US" dirty="0" smtClean="0"/>
              <a:t> : </a:t>
            </a:r>
            <a:r>
              <a:rPr lang="en-US" dirty="0" err="1" smtClean="0"/>
              <a:t>antiinflamasi</a:t>
            </a:r>
            <a:r>
              <a:rPr lang="en-US" dirty="0" smtClean="0"/>
              <a:t> steroid </a:t>
            </a:r>
            <a:r>
              <a:rPr lang="en-US" dirty="0" err="1" smtClean="0"/>
              <a:t>ataupun</a:t>
            </a:r>
            <a:r>
              <a:rPr lang="en-US" dirty="0" smtClean="0"/>
              <a:t> non-steroid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2228" y="133240"/>
            <a:ext cx="3907120" cy="260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H15.1 </a:t>
            </a:r>
            <a:r>
              <a:rPr lang="en-US" dirty="0" err="1" smtClean="0"/>
              <a:t>Episcleritis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8712" y="2787063"/>
            <a:ext cx="10563286" cy="3636511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radang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ikat</a:t>
            </a:r>
            <a:r>
              <a:rPr lang="en-US" dirty="0" smtClean="0"/>
              <a:t> </a:t>
            </a:r>
            <a:r>
              <a:rPr lang="en-US" dirty="0" err="1" smtClean="0"/>
              <a:t>vaskular</a:t>
            </a:r>
            <a:r>
              <a:rPr lang="en-US" dirty="0" smtClean="0"/>
              <a:t> yang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konjungtiva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sklera</a:t>
            </a:r>
            <a:endParaRPr lang="en-US" dirty="0" smtClean="0"/>
          </a:p>
          <a:p>
            <a:r>
              <a:rPr lang="en-US" dirty="0" err="1" smtClean="0"/>
              <a:t>Penyebabnya</a:t>
            </a:r>
            <a:r>
              <a:rPr lang="en-US" dirty="0" smtClean="0"/>
              <a:t>: </a:t>
            </a:r>
            <a:r>
              <a:rPr lang="en-US" dirty="0" err="1" smtClean="0"/>
              <a:t>idiopatik</a:t>
            </a:r>
            <a:endParaRPr lang="en-US" dirty="0" smtClean="0"/>
          </a:p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: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sistemik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tuberkulosis</a:t>
            </a:r>
            <a:r>
              <a:rPr lang="en-US" dirty="0" smtClean="0"/>
              <a:t>, </a:t>
            </a:r>
            <a:r>
              <a:rPr lang="en-US" dirty="0" err="1" smtClean="0"/>
              <a:t>reumatoid</a:t>
            </a:r>
            <a:r>
              <a:rPr lang="en-US" dirty="0" smtClean="0"/>
              <a:t> </a:t>
            </a:r>
            <a:r>
              <a:rPr lang="en-US" dirty="0" err="1" smtClean="0"/>
              <a:t>artritis</a:t>
            </a:r>
            <a:r>
              <a:rPr lang="en-US" dirty="0" smtClean="0"/>
              <a:t>, SLE</a:t>
            </a:r>
          </a:p>
          <a:p>
            <a:r>
              <a:rPr lang="en-US" dirty="0" err="1" smtClean="0"/>
              <a:t>Umumnya</a:t>
            </a:r>
            <a:r>
              <a:rPr lang="en-US" dirty="0" smtClean="0"/>
              <a:t> unilateral,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</a:t>
            </a:r>
            <a:r>
              <a:rPr lang="en-US" dirty="0" err="1" smtClean="0"/>
              <a:t>pertengahan</a:t>
            </a:r>
            <a:endParaRPr lang="en-US" dirty="0" smtClean="0"/>
          </a:p>
          <a:p>
            <a:r>
              <a:rPr lang="en-US" dirty="0" err="1" smtClean="0"/>
              <a:t>Gejala</a:t>
            </a:r>
            <a:r>
              <a:rPr lang="en-US" dirty="0" smtClean="0"/>
              <a:t>: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kotoran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,,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yang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melebarnya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konjungtiva</a:t>
            </a:r>
            <a:r>
              <a:rPr lang="en-US" dirty="0" smtClean="0"/>
              <a:t>,  </a:t>
            </a:r>
            <a:r>
              <a:rPr lang="en-US" dirty="0" err="1" smtClean="0"/>
              <a:t>terasa</a:t>
            </a:r>
            <a:r>
              <a:rPr lang="en-US" dirty="0" smtClean="0"/>
              <a:t> </a:t>
            </a:r>
            <a:r>
              <a:rPr lang="en-US" dirty="0" err="1" smtClean="0"/>
              <a:t>kering</a:t>
            </a:r>
            <a:r>
              <a:rPr lang="en-US" dirty="0" smtClean="0"/>
              <a:t>, rasa </a:t>
            </a:r>
            <a:r>
              <a:rPr lang="en-US" dirty="0" err="1" smtClean="0"/>
              <a:t>sakit</a:t>
            </a:r>
            <a:r>
              <a:rPr lang="en-US" dirty="0" smtClean="0"/>
              <a:t> yang </a:t>
            </a:r>
            <a:r>
              <a:rPr lang="en-US" dirty="0" err="1" smtClean="0"/>
              <a:t>ringan</a:t>
            </a:r>
            <a:endParaRPr lang="en-US" dirty="0" smtClean="0"/>
          </a:p>
          <a:p>
            <a:r>
              <a:rPr lang="en-US" dirty="0" err="1" smtClean="0"/>
              <a:t>Terapi</a:t>
            </a:r>
            <a:r>
              <a:rPr lang="en-US" dirty="0" smtClean="0"/>
              <a:t>: anti-</a:t>
            </a:r>
            <a:r>
              <a:rPr lang="en-US" dirty="0" err="1" smtClean="0"/>
              <a:t>inflamasi</a:t>
            </a:r>
            <a:r>
              <a:rPr lang="en-US" dirty="0" smtClean="0"/>
              <a:t> </a:t>
            </a:r>
            <a:r>
              <a:rPr lang="en-US" dirty="0" err="1" smtClean="0"/>
              <a:t>kortikosteroid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nonkortikosteroid</a:t>
            </a:r>
            <a:r>
              <a:rPr lang="en-US" dirty="0" smtClean="0"/>
              <a:t> </a:t>
            </a:r>
            <a:r>
              <a:rPr lang="en-US" dirty="0" err="1" smtClean="0"/>
              <a:t>topikal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0964" y="0"/>
            <a:ext cx="3370729" cy="259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4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H.16 Keratitis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Peradangan</a:t>
            </a:r>
            <a:r>
              <a:rPr lang="en-US" dirty="0" smtClean="0"/>
              <a:t> </a:t>
            </a:r>
            <a:r>
              <a:rPr lang="en-US" dirty="0" err="1" smtClean="0"/>
              <a:t>kornea</a:t>
            </a:r>
            <a:endParaRPr lang="en-US" dirty="0" smtClean="0"/>
          </a:p>
          <a:p>
            <a:r>
              <a:rPr lang="en-US" dirty="0" err="1" smtClean="0"/>
              <a:t>Penyebab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Virus</a:t>
            </a:r>
          </a:p>
          <a:p>
            <a:pPr lvl="1"/>
            <a:r>
              <a:rPr lang="en-US" dirty="0" err="1" smtClean="0"/>
              <a:t>Bakteri</a:t>
            </a:r>
            <a:endParaRPr lang="en-US" dirty="0" smtClean="0"/>
          </a:p>
          <a:p>
            <a:pPr lvl="1"/>
            <a:r>
              <a:rPr lang="en-US" dirty="0" err="1" smtClean="0"/>
              <a:t>Jamur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Protozoa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8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8712" y="1721225"/>
            <a:ext cx="10554574" cy="5136776"/>
          </a:xfrm>
        </p:spPr>
        <p:txBody>
          <a:bodyPr>
            <a:normAutofit/>
          </a:bodyPr>
          <a:lstStyle/>
          <a:p>
            <a:r>
              <a:rPr lang="en-US" dirty="0" smtClean="0"/>
              <a:t>Keratitis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didahului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Defisiensi</a:t>
            </a:r>
            <a:r>
              <a:rPr lang="en-US" dirty="0" smtClean="0"/>
              <a:t> vitamin A</a:t>
            </a:r>
          </a:p>
          <a:p>
            <a:pPr lvl="1"/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konjungtivitis</a:t>
            </a:r>
            <a:r>
              <a:rPr lang="en-US" dirty="0" smtClean="0"/>
              <a:t> </a:t>
            </a:r>
            <a:r>
              <a:rPr lang="en-US" dirty="0" err="1" smtClean="0"/>
              <a:t>menahun</a:t>
            </a:r>
            <a:endParaRPr lang="en-US" dirty="0" smtClean="0"/>
          </a:p>
          <a:p>
            <a:pPr lvl="1"/>
            <a:r>
              <a:rPr lang="en-US" dirty="0" smtClean="0"/>
              <a:t>Trauma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epitel</a:t>
            </a:r>
            <a:endParaRPr lang="en-US" dirty="0" smtClean="0"/>
          </a:p>
          <a:p>
            <a:pPr lvl="1"/>
            <a:r>
              <a:rPr lang="en-US" dirty="0" err="1" smtClean="0"/>
              <a:t>Lensa</a:t>
            </a:r>
            <a:r>
              <a:rPr lang="en-US" dirty="0" smtClean="0"/>
              <a:t> </a:t>
            </a:r>
            <a:r>
              <a:rPr lang="en-US" dirty="0" err="1" smtClean="0"/>
              <a:t>kontak</a:t>
            </a:r>
            <a:endParaRPr lang="en-US" dirty="0" smtClean="0"/>
          </a:p>
          <a:p>
            <a:pPr lvl="1"/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imunitas</a:t>
            </a:r>
            <a:r>
              <a:rPr lang="en-US" dirty="0" smtClean="0"/>
              <a:t> yang </a:t>
            </a:r>
            <a:r>
              <a:rPr lang="en-US" dirty="0" err="1" smtClean="0"/>
              <a:t>kurang</a:t>
            </a:r>
            <a:endParaRPr lang="en-US" dirty="0" smtClean="0"/>
          </a:p>
          <a:p>
            <a:pPr lvl="1"/>
            <a:r>
              <a:rPr lang="en-US" dirty="0" err="1" smtClean="0"/>
              <a:t>Musim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lembab</a:t>
            </a:r>
            <a:endParaRPr lang="en-US" dirty="0" smtClean="0"/>
          </a:p>
          <a:p>
            <a:pPr lvl="1"/>
            <a:r>
              <a:rPr lang="en-US" dirty="0" err="1" smtClean="0"/>
              <a:t>Pemakaian</a:t>
            </a:r>
            <a:r>
              <a:rPr lang="en-US" dirty="0" smtClean="0"/>
              <a:t> </a:t>
            </a:r>
            <a:r>
              <a:rPr lang="en-US" dirty="0" err="1" smtClean="0"/>
              <a:t>kortikosteroid</a:t>
            </a:r>
            <a:endParaRPr lang="en-US" dirty="0" smtClean="0"/>
          </a:p>
          <a:p>
            <a:pPr lvl="1"/>
            <a:r>
              <a:rPr lang="en-US" dirty="0" smtClean="0"/>
              <a:t>Herpes </a:t>
            </a:r>
            <a:r>
              <a:rPr lang="en-US" dirty="0" err="1" smtClean="0"/>
              <a:t>genitall</a:t>
            </a:r>
            <a:endParaRPr lang="en-US" dirty="0" smtClean="0"/>
          </a:p>
          <a:p>
            <a:r>
              <a:rPr lang="en-US" dirty="0" err="1" smtClean="0"/>
              <a:t>Gejala</a:t>
            </a:r>
            <a:r>
              <a:rPr lang="en-US" dirty="0" smtClean="0"/>
              <a:t>: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ringan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, </a:t>
            </a:r>
            <a:r>
              <a:rPr lang="en-US" dirty="0" err="1" smtClean="0"/>
              <a:t>silau</a:t>
            </a:r>
            <a:r>
              <a:rPr lang="en-US" dirty="0" smtClean="0"/>
              <a:t>,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berair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kotor</a:t>
            </a:r>
            <a:r>
              <a:rPr lang="en-US" dirty="0" smtClean="0"/>
              <a:t>, </a:t>
            </a:r>
            <a:r>
              <a:rPr lang="en-US" dirty="0" err="1" smtClean="0"/>
              <a:t>lesi</a:t>
            </a:r>
            <a:r>
              <a:rPr lang="en-US" dirty="0" smtClean="0"/>
              <a:t> </a:t>
            </a:r>
            <a:r>
              <a:rPr lang="en-US" dirty="0" err="1" smtClean="0"/>
              <a:t>dikornea</a:t>
            </a:r>
            <a:r>
              <a:rPr lang="en-US" dirty="0" smtClean="0"/>
              <a:t> </a:t>
            </a:r>
            <a:r>
              <a:rPr lang="en-US" dirty="0" err="1" smtClean="0"/>
              <a:t>disertai</a:t>
            </a:r>
            <a:r>
              <a:rPr lang="en-US" dirty="0" smtClean="0"/>
              <a:t> </a:t>
            </a:r>
            <a:r>
              <a:rPr lang="en-US" dirty="0" err="1" smtClean="0"/>
              <a:t>penglihatan</a:t>
            </a:r>
            <a:r>
              <a:rPr lang="en-US" dirty="0" smtClean="0"/>
              <a:t> </a:t>
            </a:r>
            <a:r>
              <a:rPr lang="en-US" dirty="0" err="1" smtClean="0"/>
              <a:t>berkurang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6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00" y="3634888"/>
            <a:ext cx="4401527" cy="2888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00" y="171263"/>
            <a:ext cx="4241800" cy="318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575" y="1"/>
            <a:ext cx="5331901" cy="3014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576" y="3104475"/>
            <a:ext cx="5431752" cy="371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H18.4 Corneal degeneration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Arcus </a:t>
            </a:r>
            <a:r>
              <a:rPr lang="en-US" dirty="0" err="1" smtClean="0"/>
              <a:t>senilis</a:t>
            </a:r>
            <a:endParaRPr lang="en-US" dirty="0" smtClean="0"/>
          </a:p>
          <a:p>
            <a:pPr lvl="1"/>
            <a:r>
              <a:rPr lang="en-US" dirty="0" err="1" smtClean="0"/>
              <a:t>Ipenyakit</a:t>
            </a:r>
            <a:r>
              <a:rPr lang="en-US" dirty="0" smtClean="0"/>
              <a:t> </a:t>
            </a:r>
            <a:r>
              <a:rPr lang="en-US" dirty="0" err="1" smtClean="0"/>
              <a:t>degeneratif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indikasi</a:t>
            </a:r>
            <a:r>
              <a:rPr lang="en-US" dirty="0" smtClean="0"/>
              <a:t> </a:t>
            </a:r>
            <a:r>
              <a:rPr lang="en-US" dirty="0" err="1" smtClean="0"/>
              <a:t>hyperlipoproteinemia</a:t>
            </a:r>
            <a:r>
              <a:rPr lang="en-US" dirty="0" smtClean="0"/>
              <a:t> (LDL)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serum </a:t>
            </a:r>
            <a:r>
              <a:rPr lang="en-US" dirty="0" err="1" smtClean="0"/>
              <a:t>kolesterol</a:t>
            </a:r>
            <a:endParaRPr lang="en-US" dirty="0" smtClean="0"/>
          </a:p>
          <a:p>
            <a:pPr lvl="1"/>
            <a:r>
              <a:rPr lang="en-US" dirty="0" smtClean="0"/>
              <a:t>Deposition of lipid in the peripheral cornea stroma</a:t>
            </a:r>
          </a:p>
          <a:p>
            <a:pPr lvl="1"/>
            <a:r>
              <a:rPr lang="en-US" dirty="0" smtClean="0"/>
              <a:t>60%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50-60 </a:t>
            </a:r>
            <a:r>
              <a:rPr lang="en-US" dirty="0" err="1" smtClean="0"/>
              <a:t>dan</a:t>
            </a:r>
            <a:r>
              <a:rPr lang="en-US" dirty="0" smtClean="0"/>
              <a:t> 100%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80 </a:t>
            </a:r>
            <a:r>
              <a:rPr lang="en-US" dirty="0" err="1" smtClean="0"/>
              <a:t>tahun</a:t>
            </a:r>
            <a:endParaRPr lang="en-US" dirty="0" smtClean="0"/>
          </a:p>
          <a:p>
            <a:pPr lvl="1"/>
            <a:r>
              <a:rPr lang="en-US" dirty="0" err="1" smtClean="0"/>
              <a:t>Gejala</a:t>
            </a:r>
            <a:r>
              <a:rPr lang="en-US" dirty="0" smtClean="0"/>
              <a:t>: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keruh</a:t>
            </a:r>
            <a:r>
              <a:rPr lang="en-US" dirty="0" smtClean="0"/>
              <a:t> </a:t>
            </a:r>
            <a:r>
              <a:rPr lang="en-US" dirty="0" err="1" smtClean="0"/>
              <a:t>keputihan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tegas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pinggirannya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9223" y="241801"/>
            <a:ext cx="3169023" cy="299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293" y="2151903"/>
            <a:ext cx="8252725" cy="438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H18.4 Corneal degeneration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Band Keratopathy</a:t>
            </a:r>
          </a:p>
          <a:p>
            <a:pPr lvl="1"/>
            <a:r>
              <a:rPr lang="en-US" dirty="0" err="1" smtClean="0"/>
              <a:t>Degenerasi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superfisial</a:t>
            </a:r>
            <a:r>
              <a:rPr lang="en-US" dirty="0" smtClean="0"/>
              <a:t> </a:t>
            </a:r>
            <a:r>
              <a:rPr lang="en-US" dirty="0" err="1" smtClean="0"/>
              <a:t>kornea</a:t>
            </a:r>
            <a:r>
              <a:rPr lang="en-US" dirty="0" smtClean="0"/>
              <a:t> yang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Bowman </a:t>
            </a:r>
          </a:p>
          <a:p>
            <a:pPr lvl="1"/>
            <a:r>
              <a:rPr lang="en-US" dirty="0" err="1" smtClean="0"/>
              <a:t>Penyebab</a:t>
            </a:r>
            <a:r>
              <a:rPr lang="en-US" dirty="0" smtClean="0"/>
              <a:t>: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okular</a:t>
            </a:r>
            <a:r>
              <a:rPr lang="en-US" dirty="0" smtClean="0"/>
              <a:t> </a:t>
            </a:r>
            <a:r>
              <a:rPr lang="en-US" dirty="0" err="1" smtClean="0"/>
              <a:t>kronik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uveitis, phthisis bulbi, hypercalcemia (due to hyperparathyroidism), </a:t>
            </a:r>
            <a:r>
              <a:rPr lang="en-US" dirty="0" err="1" smtClean="0"/>
              <a:t>hereditay</a:t>
            </a:r>
            <a:r>
              <a:rPr lang="en-US" dirty="0" smtClean="0"/>
              <a:t>, </a:t>
            </a:r>
            <a:r>
              <a:rPr lang="en-US" dirty="0" err="1" smtClean="0"/>
              <a:t>peningkatan</a:t>
            </a:r>
            <a:r>
              <a:rPr lang="en-US" dirty="0" smtClean="0"/>
              <a:t> level serum </a:t>
            </a:r>
            <a:r>
              <a:rPr lang="en-US" dirty="0" err="1" smtClean="0"/>
              <a:t>phosporus</a:t>
            </a:r>
            <a:r>
              <a:rPr lang="en-US" dirty="0" smtClean="0"/>
              <a:t>  </a:t>
            </a:r>
            <a:r>
              <a:rPr lang="en-US" dirty="0" err="1" smtClean="0"/>
              <a:t>pada</a:t>
            </a:r>
            <a:r>
              <a:rPr lang="en-US" dirty="0" smtClean="0"/>
              <a:t> CKD, </a:t>
            </a:r>
            <a:r>
              <a:rPr lang="en-US" dirty="0" err="1" smtClean="0"/>
              <a:t>kronik</a:t>
            </a:r>
            <a:r>
              <a:rPr lang="en-US" dirty="0" smtClean="0"/>
              <a:t> </a:t>
            </a:r>
            <a:r>
              <a:rPr lang="en-US" dirty="0" err="1" smtClean="0"/>
              <a:t>terpapar</a:t>
            </a:r>
            <a:r>
              <a:rPr lang="en-US" dirty="0" smtClean="0"/>
              <a:t> </a:t>
            </a:r>
            <a:r>
              <a:rPr lang="en-US" dirty="0" err="1" smtClean="0"/>
              <a:t>merkuri</a:t>
            </a:r>
            <a:endParaRPr lang="en-US" dirty="0" smtClean="0"/>
          </a:p>
          <a:p>
            <a:pPr lvl="1"/>
            <a:r>
              <a:rPr lang="en-US" dirty="0" err="1" smtClean="0"/>
              <a:t>Pemasangan</a:t>
            </a:r>
            <a:r>
              <a:rPr lang="en-US" dirty="0" smtClean="0"/>
              <a:t> silicone oil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aphakic</a:t>
            </a:r>
            <a:endParaRPr lang="en-US" dirty="0" smtClean="0"/>
          </a:p>
          <a:p>
            <a:pPr lvl="1"/>
            <a:r>
              <a:rPr lang="en-US" dirty="0" err="1" smtClean="0"/>
              <a:t>Terapi</a:t>
            </a:r>
            <a:r>
              <a:rPr lang="en-US" dirty="0" smtClean="0"/>
              <a:t> : </a:t>
            </a:r>
            <a:r>
              <a:rPr lang="en-US" dirty="0" err="1" smtClean="0"/>
              <a:t>Kelasi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EDTA 0.5-0.15%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0" y="283263"/>
            <a:ext cx="41275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H.18.6 Keratoconus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Kornea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sentral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parasentral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progresif</a:t>
            </a:r>
            <a:r>
              <a:rPr lang="en-US" dirty="0" smtClean="0"/>
              <a:t> </a:t>
            </a:r>
            <a:r>
              <a:rPr lang="en-US" dirty="0" err="1" smtClean="0"/>
              <a:t>menipis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menonjol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konus</a:t>
            </a:r>
            <a:endParaRPr lang="en-US" dirty="0" smtClean="0"/>
          </a:p>
          <a:p>
            <a:r>
              <a:rPr lang="en-US" dirty="0" smtClean="0"/>
              <a:t>6%-8% </a:t>
            </a:r>
            <a:r>
              <a:rPr lang="en-US" dirty="0" err="1" smtClean="0"/>
              <a:t>riwyat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+ </a:t>
            </a:r>
            <a:r>
              <a:rPr lang="en-US" dirty="0" err="1" smtClean="0"/>
              <a:t>resiko</a:t>
            </a:r>
            <a:r>
              <a:rPr lang="en-US" dirty="0" smtClean="0"/>
              <a:t> </a:t>
            </a:r>
            <a:r>
              <a:rPr lang="en-US" dirty="0" err="1" smtClean="0"/>
              <a:t>fakto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(</a:t>
            </a:r>
            <a:r>
              <a:rPr lang="en-US" dirty="0" err="1" smtClean="0"/>
              <a:t>menggosok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, </a:t>
            </a:r>
            <a:r>
              <a:rPr lang="en-US" dirty="0" err="1" smtClean="0"/>
              <a:t>inflamasi</a:t>
            </a:r>
            <a:r>
              <a:rPr lang="en-US" dirty="0" smtClean="0"/>
              <a:t>, hard contact lens </a:t>
            </a:r>
            <a:r>
              <a:rPr lang="en-US" dirty="0" err="1" smtClean="0"/>
              <a:t>dan</a:t>
            </a:r>
            <a:r>
              <a:rPr lang="en-US" dirty="0" smtClean="0"/>
              <a:t> oxidative stress</a:t>
            </a:r>
          </a:p>
          <a:p>
            <a:r>
              <a:rPr lang="en-US" dirty="0" err="1" smtClean="0"/>
              <a:t>Bilaterall</a:t>
            </a:r>
            <a:r>
              <a:rPr lang="en-US" dirty="0" smtClean="0"/>
              <a:t> , high astigmatism, </a:t>
            </a:r>
            <a:r>
              <a:rPr lang="en-US" dirty="0" err="1" smtClean="0"/>
              <a:t>fibrilasi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Bowman layer, yang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pecah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3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" y="207309"/>
            <a:ext cx="5981700" cy="316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132" y="161244"/>
            <a:ext cx="3720727" cy="3208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58" y="3609488"/>
            <a:ext cx="3731560" cy="305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73649" y="2967335"/>
            <a:ext cx="4044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63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88" y="2238189"/>
            <a:ext cx="7086600" cy="431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087" y="2238189"/>
            <a:ext cx="4499175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5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843" y="932413"/>
            <a:ext cx="7078416" cy="5147939"/>
          </a:xfrm>
        </p:spPr>
      </p:pic>
    </p:spTree>
    <p:extLst>
      <p:ext uri="{BB962C8B-B14F-4D97-AF65-F5344CB8AC3E}">
        <p14:creationId xmlns:p14="http://schemas.microsoft.com/office/powerpoint/2010/main" val="181270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415553" y="215153"/>
            <a:ext cx="592974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H00-H06 Disorders of </a:t>
            </a:r>
            <a:r>
              <a:rPr lang="en-US" dirty="0" err="1"/>
              <a:t>eyeld</a:t>
            </a:r>
            <a:r>
              <a:rPr lang="en-US" dirty="0"/>
              <a:t>, lacrimal system and orbit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8712" y="2222287"/>
            <a:ext cx="10554574" cy="46357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H00 </a:t>
            </a:r>
            <a:r>
              <a:rPr lang="en-US" dirty="0" err="1" smtClean="0"/>
              <a:t>Hordeolum</a:t>
            </a:r>
            <a:r>
              <a:rPr lang="en-US" dirty="0" smtClean="0"/>
              <a:t> and </a:t>
            </a:r>
            <a:r>
              <a:rPr lang="en-US" dirty="0" err="1" smtClean="0"/>
              <a:t>chalazion</a:t>
            </a:r>
            <a:endParaRPr lang="en-US" dirty="0" smtClean="0"/>
          </a:p>
          <a:p>
            <a:r>
              <a:rPr lang="en-US" dirty="0" smtClean="0"/>
              <a:t>H01. 0  </a:t>
            </a:r>
            <a:r>
              <a:rPr lang="en-US" sz="2400" dirty="0" smtClean="0"/>
              <a:t>Blepharitis</a:t>
            </a:r>
          </a:p>
          <a:p>
            <a:r>
              <a:rPr lang="en-US" dirty="0" smtClean="0"/>
              <a:t>H02 Other disorders of eyelid</a:t>
            </a:r>
          </a:p>
          <a:p>
            <a:pPr lvl="1"/>
            <a:r>
              <a:rPr lang="en-US" dirty="0" smtClean="0"/>
              <a:t>H02.0 Entropion and </a:t>
            </a:r>
            <a:r>
              <a:rPr lang="en-US" dirty="0" err="1" smtClean="0"/>
              <a:t>trichiasis</a:t>
            </a:r>
            <a:r>
              <a:rPr lang="en-US" dirty="0" smtClean="0"/>
              <a:t> of eyelid</a:t>
            </a:r>
          </a:p>
          <a:p>
            <a:pPr lvl="1"/>
            <a:r>
              <a:rPr lang="en-US" dirty="0" smtClean="0"/>
              <a:t>H02.1 Ectropion of eyelid</a:t>
            </a:r>
          </a:p>
          <a:p>
            <a:pPr lvl="1"/>
            <a:r>
              <a:rPr lang="en-US" dirty="0" smtClean="0"/>
              <a:t>H02.2 </a:t>
            </a:r>
            <a:r>
              <a:rPr lang="en-US" dirty="0" err="1" smtClean="0"/>
              <a:t>Lagophthalmus</a:t>
            </a:r>
            <a:endParaRPr lang="en-US" dirty="0" smtClean="0"/>
          </a:p>
          <a:p>
            <a:r>
              <a:rPr lang="en-US" dirty="0" smtClean="0"/>
              <a:t>H03.0 Parasitic infestation of eyelid (</a:t>
            </a:r>
            <a:r>
              <a:rPr lang="en-US" dirty="0" err="1" smtClean="0"/>
              <a:t>demodex</a:t>
            </a:r>
            <a:r>
              <a:rPr lang="en-US" dirty="0" smtClean="0"/>
              <a:t>)</a:t>
            </a:r>
          </a:p>
          <a:p>
            <a:r>
              <a:rPr lang="en-US" dirty="0" smtClean="0"/>
              <a:t>H04 Disorders of lacrimal system</a:t>
            </a:r>
          </a:p>
          <a:p>
            <a:pPr lvl="1"/>
            <a:r>
              <a:rPr lang="en-US" dirty="0" smtClean="0"/>
              <a:t>H04.1 Dry eye syndrome</a:t>
            </a:r>
          </a:p>
          <a:p>
            <a:pPr lvl="1"/>
            <a:r>
              <a:rPr lang="en-US" dirty="0" smtClean="0"/>
              <a:t>H04.3 </a:t>
            </a:r>
            <a:r>
              <a:rPr lang="en-US" dirty="0" err="1" smtClean="0"/>
              <a:t>Dacryocystitis</a:t>
            </a:r>
            <a:endParaRPr lang="en-US" dirty="0" smtClean="0"/>
          </a:p>
          <a:p>
            <a:r>
              <a:rPr lang="en-US" dirty="0" smtClean="0"/>
              <a:t>H05.Disorders of orbit</a:t>
            </a:r>
          </a:p>
          <a:p>
            <a:pPr lvl="1"/>
            <a:r>
              <a:rPr lang="en-US" dirty="0" smtClean="0"/>
              <a:t>H05.0 Acute inflammation of orbit (Orbital Cellulitis)</a:t>
            </a:r>
          </a:p>
        </p:txBody>
      </p:sp>
    </p:spTree>
    <p:extLst>
      <p:ext uri="{BB962C8B-B14F-4D97-AF65-F5344CB8AC3E}">
        <p14:creationId xmlns:p14="http://schemas.microsoft.com/office/powerpoint/2010/main" val="99090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H00 </a:t>
            </a:r>
            <a:r>
              <a:rPr lang="en-US" dirty="0" err="1"/>
              <a:t>Hordeolum</a:t>
            </a:r>
            <a:r>
              <a:rPr lang="en-US" dirty="0"/>
              <a:t> and </a:t>
            </a:r>
            <a:r>
              <a:rPr lang="en-US" dirty="0" err="1"/>
              <a:t>chalazion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222287"/>
            <a:ext cx="7853082" cy="4366773"/>
          </a:xfrm>
        </p:spPr>
        <p:txBody>
          <a:bodyPr>
            <a:normAutofit/>
          </a:bodyPr>
          <a:lstStyle/>
          <a:p>
            <a:r>
              <a:rPr lang="en-US" dirty="0" err="1" smtClean="0"/>
              <a:t>Hordeolum</a:t>
            </a:r>
            <a:r>
              <a:rPr lang="en-US" dirty="0" smtClean="0"/>
              <a:t> : </a:t>
            </a:r>
            <a:r>
              <a:rPr lang="en-US" dirty="0" err="1" smtClean="0"/>
              <a:t>peradangan</a:t>
            </a:r>
            <a:r>
              <a:rPr lang="en-US" dirty="0" smtClean="0"/>
              <a:t> </a:t>
            </a:r>
            <a:r>
              <a:rPr lang="en-US" dirty="0" err="1" smtClean="0"/>
              <a:t>supuratif</a:t>
            </a:r>
            <a:r>
              <a:rPr lang="en-US" dirty="0" smtClean="0"/>
              <a:t> </a:t>
            </a:r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 smtClean="0"/>
              <a:t>kelopak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endParaRPr lang="en-US" dirty="0" smtClean="0"/>
          </a:p>
          <a:p>
            <a:pPr lvl="1"/>
            <a:r>
              <a:rPr lang="en-US" sz="1800" dirty="0" err="1" smtClean="0"/>
              <a:t>Infeksi</a:t>
            </a:r>
            <a:r>
              <a:rPr lang="en-US" sz="1800" dirty="0" smtClean="0"/>
              <a:t> staphylococcus</a:t>
            </a:r>
          </a:p>
          <a:p>
            <a:pPr lvl="1"/>
            <a:r>
              <a:rPr lang="en-US" sz="1800" dirty="0" err="1" smtClean="0"/>
              <a:t>Sering</a:t>
            </a:r>
            <a:r>
              <a:rPr lang="en-US" sz="1800" dirty="0" smtClean="0"/>
              <a:t> </a:t>
            </a:r>
            <a:r>
              <a:rPr lang="en-US" sz="1800" dirty="0" err="1" smtClean="0"/>
              <a:t>hordeolum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membentuk</a:t>
            </a:r>
            <a:r>
              <a:rPr lang="en-US" sz="1800" dirty="0" smtClean="0"/>
              <a:t> </a:t>
            </a:r>
            <a:r>
              <a:rPr lang="en-US" sz="1800" dirty="0" err="1" smtClean="0"/>
              <a:t>abses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pecah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sendirinya</a:t>
            </a:r>
            <a:endParaRPr lang="en-US" sz="1800" dirty="0" smtClean="0"/>
          </a:p>
          <a:p>
            <a:pPr lvl="1"/>
            <a:r>
              <a:rPr lang="en-US" sz="1800" dirty="0" err="1" smtClean="0"/>
              <a:t>Terbagi</a:t>
            </a:r>
            <a:r>
              <a:rPr lang="en-US" sz="1800" dirty="0" smtClean="0"/>
              <a:t> </a:t>
            </a:r>
            <a:r>
              <a:rPr lang="en-US" sz="1800" dirty="0" err="1" smtClean="0"/>
              <a:t>atas</a:t>
            </a:r>
            <a:r>
              <a:rPr lang="en-US" sz="1800" dirty="0" smtClean="0"/>
              <a:t> </a:t>
            </a:r>
            <a:r>
              <a:rPr lang="en-US" sz="1800" dirty="0" err="1" smtClean="0"/>
              <a:t>hordeolum</a:t>
            </a:r>
            <a:r>
              <a:rPr lang="en-US" sz="1800" dirty="0" smtClean="0"/>
              <a:t> </a:t>
            </a:r>
            <a:r>
              <a:rPr lang="en-US" sz="1800" dirty="0" err="1" smtClean="0"/>
              <a:t>internum</a:t>
            </a:r>
            <a:r>
              <a:rPr lang="en-US" sz="1800" dirty="0" smtClean="0"/>
              <a:t> (</a:t>
            </a:r>
            <a:r>
              <a:rPr lang="en-US" sz="1800" dirty="0" err="1" smtClean="0"/>
              <a:t>infeksi</a:t>
            </a:r>
            <a:r>
              <a:rPr lang="en-US" sz="1800" dirty="0" smtClean="0"/>
              <a:t> </a:t>
            </a:r>
            <a:r>
              <a:rPr lang="en-US" sz="1800" dirty="0" err="1" smtClean="0"/>
              <a:t>kelenjar</a:t>
            </a:r>
            <a:r>
              <a:rPr lang="en-US" sz="1800" dirty="0" smtClean="0"/>
              <a:t> Zeiss </a:t>
            </a:r>
            <a:r>
              <a:rPr lang="en-US" sz="1800" dirty="0" err="1" smtClean="0"/>
              <a:t>dan</a:t>
            </a:r>
            <a:r>
              <a:rPr lang="en-US" sz="1800" dirty="0" smtClean="0"/>
              <a:t> Moll),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hordeolum</a:t>
            </a:r>
            <a:r>
              <a:rPr lang="en-US" sz="1800" dirty="0" smtClean="0"/>
              <a:t> </a:t>
            </a:r>
            <a:r>
              <a:rPr lang="en-US" sz="1800" dirty="0" err="1" smtClean="0"/>
              <a:t>eksternum</a:t>
            </a:r>
            <a:r>
              <a:rPr lang="en-US" sz="1800" dirty="0" smtClean="0"/>
              <a:t> (</a:t>
            </a:r>
            <a:r>
              <a:rPr lang="en-US" sz="1800" dirty="0" err="1" smtClean="0"/>
              <a:t>Infeksi</a:t>
            </a:r>
            <a:r>
              <a:rPr lang="en-US" sz="1800" dirty="0" smtClean="0"/>
              <a:t> </a:t>
            </a:r>
            <a:r>
              <a:rPr lang="en-US" sz="1800" dirty="0" err="1" smtClean="0"/>
              <a:t>kelenjar</a:t>
            </a:r>
            <a:r>
              <a:rPr lang="en-US" sz="1800" dirty="0" smtClean="0"/>
              <a:t> </a:t>
            </a:r>
            <a:r>
              <a:rPr lang="en-US" sz="1800" dirty="0" err="1" smtClean="0"/>
              <a:t>Meibom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err="1" smtClean="0"/>
              <a:t>Gejala</a:t>
            </a:r>
            <a:r>
              <a:rPr lang="en-US" sz="1800" dirty="0" smtClean="0"/>
              <a:t> : </a:t>
            </a:r>
            <a:r>
              <a:rPr lang="en-US" sz="1800" dirty="0" err="1" smtClean="0"/>
              <a:t>bengkak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kelopak</a:t>
            </a:r>
            <a:r>
              <a:rPr lang="en-US" sz="1800" dirty="0" smtClean="0"/>
              <a:t> </a:t>
            </a:r>
            <a:r>
              <a:rPr lang="en-US" sz="1800" dirty="0" err="1" smtClean="0"/>
              <a:t>atas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bawah</a:t>
            </a:r>
            <a:r>
              <a:rPr lang="en-US" sz="1800" dirty="0" smtClean="0"/>
              <a:t>, </a:t>
            </a:r>
            <a:r>
              <a:rPr lang="en-US" sz="1800" dirty="0" err="1" smtClean="0"/>
              <a:t>sakit</a:t>
            </a:r>
            <a:r>
              <a:rPr lang="en-US" sz="1800" dirty="0" smtClean="0"/>
              <a:t>, </a:t>
            </a:r>
            <a:r>
              <a:rPr lang="en-US" sz="1800" dirty="0" err="1" smtClean="0"/>
              <a:t>merah</a:t>
            </a:r>
            <a:r>
              <a:rPr lang="en-US" sz="1800" dirty="0" smtClean="0"/>
              <a:t>, </a:t>
            </a:r>
            <a:r>
              <a:rPr lang="en-US" sz="1800" dirty="0" err="1" smtClean="0"/>
              <a:t>lunak</a:t>
            </a:r>
            <a:r>
              <a:rPr lang="en-US" sz="1800" dirty="0" smtClean="0"/>
              <a:t>, </a:t>
            </a:r>
            <a:r>
              <a:rPr lang="en-US" sz="1800" dirty="0" err="1" smtClean="0"/>
              <a:t>keropeng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tepi</a:t>
            </a:r>
            <a:r>
              <a:rPr lang="en-US" sz="1800" dirty="0" smtClean="0"/>
              <a:t> </a:t>
            </a:r>
            <a:r>
              <a:rPr lang="en-US" sz="1800" dirty="0" err="1" smtClean="0"/>
              <a:t>kelopak</a:t>
            </a:r>
            <a:r>
              <a:rPr lang="en-US" sz="1800" dirty="0" smtClean="0"/>
              <a:t>, rasa </a:t>
            </a:r>
            <a:r>
              <a:rPr lang="en-US" sz="1800" dirty="0" err="1" smtClean="0"/>
              <a:t>panas</a:t>
            </a:r>
            <a:r>
              <a:rPr lang="en-US" sz="1800" dirty="0" smtClean="0"/>
              <a:t>, </a:t>
            </a:r>
            <a:r>
              <a:rPr lang="en-US" sz="1800" dirty="0" err="1" smtClean="0"/>
              <a:t>gatal</a:t>
            </a:r>
            <a:r>
              <a:rPr lang="en-US" sz="1800" dirty="0" smtClean="0"/>
              <a:t>, rasa </a:t>
            </a:r>
            <a:r>
              <a:rPr lang="en-US" sz="1800" dirty="0" err="1" smtClean="0"/>
              <a:t>silau</a:t>
            </a:r>
            <a:r>
              <a:rPr lang="en-US" sz="1800" dirty="0" smtClean="0"/>
              <a:t>, </a:t>
            </a:r>
            <a:r>
              <a:rPr lang="en-US" sz="1800" dirty="0" err="1" smtClean="0"/>
              <a:t>mata</a:t>
            </a:r>
            <a:r>
              <a:rPr lang="en-US" sz="1800" dirty="0" smtClean="0"/>
              <a:t> </a:t>
            </a:r>
            <a:r>
              <a:rPr lang="en-US" sz="1800" dirty="0" err="1" smtClean="0"/>
              <a:t>berair</a:t>
            </a:r>
            <a:r>
              <a:rPr lang="en-US" sz="1800" dirty="0" smtClean="0"/>
              <a:t>, </a:t>
            </a:r>
            <a:r>
              <a:rPr lang="en-US" sz="1800" dirty="0" err="1" smtClean="0"/>
              <a:t>berkedip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enak</a:t>
            </a:r>
            <a:r>
              <a:rPr lang="en-US" sz="1800" dirty="0" smtClean="0"/>
              <a:t>, rasa </a:t>
            </a:r>
            <a:r>
              <a:rPr lang="en-US" sz="1800" dirty="0" err="1" smtClean="0"/>
              <a:t>kelilipan</a:t>
            </a:r>
            <a:r>
              <a:rPr lang="en-US" sz="1800" dirty="0" smtClean="0"/>
              <a:t>,</a:t>
            </a:r>
          </a:p>
          <a:p>
            <a:pPr lvl="1"/>
            <a:r>
              <a:rPr lang="en-US" sz="1800" dirty="0" err="1" smtClean="0"/>
              <a:t>Terapi</a:t>
            </a:r>
            <a:r>
              <a:rPr lang="en-US" sz="1800" dirty="0" smtClean="0"/>
              <a:t>: </a:t>
            </a:r>
            <a:r>
              <a:rPr lang="en-US" sz="1800" dirty="0" err="1" smtClean="0"/>
              <a:t>kompres</a:t>
            </a:r>
            <a:r>
              <a:rPr lang="en-US" sz="1800" dirty="0" smtClean="0"/>
              <a:t> </a:t>
            </a:r>
            <a:r>
              <a:rPr lang="en-US" sz="1800" dirty="0" err="1" smtClean="0"/>
              <a:t>hangat</a:t>
            </a:r>
            <a:r>
              <a:rPr lang="en-US" sz="1800" dirty="0" smtClean="0"/>
              <a:t>, </a:t>
            </a:r>
            <a:r>
              <a:rPr lang="en-US" sz="1800" dirty="0" err="1" smtClean="0"/>
              <a:t>antibiotik</a:t>
            </a:r>
            <a:r>
              <a:rPr lang="en-US" sz="1800" dirty="0" smtClean="0"/>
              <a:t> </a:t>
            </a:r>
            <a:r>
              <a:rPr lang="en-US" sz="1800" dirty="0" err="1" smtClean="0"/>
              <a:t>lokal</a:t>
            </a:r>
            <a:r>
              <a:rPr lang="en-US" sz="1800" dirty="0" smtClean="0"/>
              <a:t>, </a:t>
            </a:r>
            <a:r>
              <a:rPr lang="en-US" sz="1800" dirty="0" err="1" smtClean="0"/>
              <a:t>insisi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kuretase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8139" y="4464424"/>
            <a:ext cx="3175653" cy="2124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8139" y="2222287"/>
            <a:ext cx="3190657" cy="213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1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8712" y="2222287"/>
            <a:ext cx="8271500" cy="4097831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Kalazion</a:t>
            </a:r>
            <a:r>
              <a:rPr lang="en-US" sz="2400" dirty="0" smtClean="0"/>
              <a:t> : </a:t>
            </a:r>
            <a:r>
              <a:rPr lang="en-US" sz="2400" dirty="0" err="1" smtClean="0"/>
              <a:t>peradangan</a:t>
            </a:r>
            <a:r>
              <a:rPr lang="en-US" sz="2400" dirty="0" smtClean="0"/>
              <a:t> granulomatous </a:t>
            </a:r>
            <a:r>
              <a:rPr lang="en-US" sz="2400" dirty="0" err="1" smtClean="0"/>
              <a:t>kelenjar</a:t>
            </a:r>
            <a:r>
              <a:rPr lang="en-US" sz="2400" dirty="0" smtClean="0"/>
              <a:t> </a:t>
            </a:r>
            <a:r>
              <a:rPr lang="en-US" sz="2400" dirty="0" err="1" smtClean="0"/>
              <a:t>meibom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tersumbat</a:t>
            </a:r>
            <a:endParaRPr lang="en-US" sz="2400" dirty="0" smtClean="0"/>
          </a:p>
          <a:p>
            <a:r>
              <a:rPr lang="en-US" sz="2400" dirty="0" err="1" smtClean="0"/>
              <a:t>Gejala</a:t>
            </a:r>
            <a:r>
              <a:rPr lang="en-US" sz="2400" dirty="0" smtClean="0"/>
              <a:t>: </a:t>
            </a:r>
            <a:r>
              <a:rPr lang="en-US" sz="2400" dirty="0" err="1" smtClean="0"/>
              <a:t>benjolan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kelopak</a:t>
            </a:r>
            <a:r>
              <a:rPr lang="en-US" sz="2400" dirty="0" smtClean="0"/>
              <a:t>,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nyeri</a:t>
            </a:r>
            <a:r>
              <a:rPr lang="en-US" sz="2400" dirty="0" smtClean="0"/>
              <a:t> </a:t>
            </a:r>
            <a:r>
              <a:rPr lang="en-US" sz="2400" dirty="0" err="1" smtClean="0"/>
              <a:t>tekan</a:t>
            </a:r>
            <a:r>
              <a:rPr lang="en-US" sz="2400" dirty="0" smtClean="0"/>
              <a:t>,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hiperemi</a:t>
            </a:r>
            <a:r>
              <a:rPr lang="en-US" sz="2400" dirty="0" smtClean="0"/>
              <a:t>, </a:t>
            </a:r>
            <a:r>
              <a:rPr lang="en-US" sz="2400" dirty="0" err="1" smtClean="0"/>
              <a:t>pseudoptosis</a:t>
            </a:r>
            <a:endParaRPr lang="en-US" sz="2400" dirty="0" smtClean="0"/>
          </a:p>
          <a:p>
            <a:r>
              <a:rPr lang="en-US" sz="2400" dirty="0" err="1" smtClean="0"/>
              <a:t>Terapi</a:t>
            </a:r>
            <a:r>
              <a:rPr lang="en-US" sz="2400" dirty="0" smtClean="0"/>
              <a:t>: </a:t>
            </a:r>
            <a:r>
              <a:rPr lang="en-US" sz="2400" dirty="0" err="1" smtClean="0"/>
              <a:t>kompres</a:t>
            </a:r>
            <a:r>
              <a:rPr lang="en-US" sz="2400" dirty="0" smtClean="0"/>
              <a:t> </a:t>
            </a:r>
            <a:r>
              <a:rPr lang="en-US" sz="2400" dirty="0" err="1" smtClean="0"/>
              <a:t>hangat</a:t>
            </a:r>
            <a:r>
              <a:rPr lang="en-US" sz="2400" dirty="0" smtClean="0"/>
              <a:t>, </a:t>
            </a:r>
            <a:r>
              <a:rPr lang="en-US" sz="2400" dirty="0" err="1" smtClean="0"/>
              <a:t>insis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kuretage</a:t>
            </a:r>
            <a:endParaRPr lang="en-US" sz="2400" dirty="0" smtClean="0"/>
          </a:p>
          <a:p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berulang</a:t>
            </a:r>
            <a:r>
              <a:rPr lang="en-US" sz="2400" dirty="0" smtClean="0"/>
              <a:t> </a:t>
            </a:r>
            <a:r>
              <a:rPr lang="en-US" sz="2400" dirty="0" err="1" smtClean="0"/>
              <a:t>sebaiknya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biopsi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pemeriksaan</a:t>
            </a:r>
            <a:r>
              <a:rPr lang="en-US" sz="2400" dirty="0" smtClean="0"/>
              <a:t> </a:t>
            </a:r>
            <a:r>
              <a:rPr lang="en-US" sz="2400" dirty="0" err="1" smtClean="0"/>
              <a:t>histopatologik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0212" y="2792767"/>
            <a:ext cx="25241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2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1540</TotalTime>
  <Words>1374</Words>
  <Application>Microsoft Office PowerPoint</Application>
  <PresentationFormat>Custom</PresentationFormat>
  <Paragraphs>210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Droplet</vt:lpstr>
      <vt:lpstr>PATOLOGI SISTEM INDERA KHUSUS  MATA I</vt:lpstr>
      <vt:lpstr>ICD 10 Diseases of the eye and adnexa</vt:lpstr>
      <vt:lpstr>ANATOMI</vt:lpstr>
      <vt:lpstr>ANATOMI</vt:lpstr>
      <vt:lpstr>PowerPoint Presentation</vt:lpstr>
      <vt:lpstr>PowerPoint Presentation</vt:lpstr>
      <vt:lpstr>H00-H06 Disorders of eyeld, lacrimal system and orbit</vt:lpstr>
      <vt:lpstr>H00 Hordeolum and chalazion</vt:lpstr>
      <vt:lpstr>PowerPoint Presentation</vt:lpstr>
      <vt:lpstr>H01. 0  Blepharitis</vt:lpstr>
      <vt:lpstr>H02 Other disorders of eyelid</vt:lpstr>
      <vt:lpstr>H02 Other disorders of eyelid</vt:lpstr>
      <vt:lpstr>H02 Other disorders of eyelid</vt:lpstr>
      <vt:lpstr>H03.0 Parasitic infestation of eyelid (demodex)</vt:lpstr>
      <vt:lpstr>H04.1 Dry eye syndrome</vt:lpstr>
      <vt:lpstr>PowerPoint Presentation</vt:lpstr>
      <vt:lpstr>PowerPoint Presentation</vt:lpstr>
      <vt:lpstr>H04.3 Dacryocystitis</vt:lpstr>
      <vt:lpstr>H05.0 Acute inflammation of orbit  (Orbital Cellulitis)</vt:lpstr>
      <vt:lpstr>H10. Conjunctivitis</vt:lpstr>
      <vt:lpstr>PowerPoint Presentation</vt:lpstr>
      <vt:lpstr>PowerPoint Presentation</vt:lpstr>
      <vt:lpstr>H.11 Pterygium</vt:lpstr>
      <vt:lpstr>H15.0 Scleritis</vt:lpstr>
      <vt:lpstr>H15.1 Episcleritis</vt:lpstr>
      <vt:lpstr>H.16 Keratitis</vt:lpstr>
      <vt:lpstr>PowerPoint Presentation</vt:lpstr>
      <vt:lpstr>PowerPoint Presentation</vt:lpstr>
      <vt:lpstr>H18.4 Corneal degeneration</vt:lpstr>
      <vt:lpstr>H18.4 Corneal degeneration</vt:lpstr>
      <vt:lpstr>H.18.6 Keratoconus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Staff</cp:lastModifiedBy>
  <cp:revision>65</cp:revision>
  <dcterms:created xsi:type="dcterms:W3CDTF">2018-03-26T05:37:01Z</dcterms:created>
  <dcterms:modified xsi:type="dcterms:W3CDTF">2018-04-27T04:19:40Z</dcterms:modified>
</cp:coreProperties>
</file>