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9"/>
    <p:restoredTop sz="94671"/>
  </p:normalViewPr>
  <p:slideViewPr>
    <p:cSldViewPr snapToGrid="0" snapToObjects="1">
      <p:cViewPr varScale="1">
        <p:scale>
          <a:sx n="50" d="100"/>
          <a:sy n="50" d="100"/>
        </p:scale>
        <p:origin x="160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53EB-7FD6-124E-B22D-3C4B6114D9B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AF45-A16C-6C46-A705-2A692980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5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53EB-7FD6-124E-B22D-3C4B6114D9B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AF45-A16C-6C46-A705-2A692980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9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53EB-7FD6-124E-B22D-3C4B6114D9B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AF45-A16C-6C46-A705-2A692980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53EB-7FD6-124E-B22D-3C4B6114D9B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AF45-A16C-6C46-A705-2A692980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0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53EB-7FD6-124E-B22D-3C4B6114D9B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AF45-A16C-6C46-A705-2A692980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53EB-7FD6-124E-B22D-3C4B6114D9B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AF45-A16C-6C46-A705-2A692980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9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53EB-7FD6-124E-B22D-3C4B6114D9B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AF45-A16C-6C46-A705-2A692980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2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53EB-7FD6-124E-B22D-3C4B6114D9B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AF45-A16C-6C46-A705-2A692980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53EB-7FD6-124E-B22D-3C4B6114D9B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AF45-A16C-6C46-A705-2A692980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9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53EB-7FD6-124E-B22D-3C4B6114D9B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AF45-A16C-6C46-A705-2A692980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6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53EB-7FD6-124E-B22D-3C4B6114D9B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AF45-A16C-6C46-A705-2A692980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3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353EB-7FD6-124E-B22D-3C4B6114D9B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AF45-A16C-6C46-A705-2A692980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0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Relationship Id="rId3" Type="http://schemas.openxmlformats.org/officeDocument/2006/relationships/image" Target="../media/image25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PATOLOGI MATA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Kartika </a:t>
            </a:r>
            <a:r>
              <a:rPr lang="en-US" dirty="0" err="1" smtClean="0"/>
              <a:t>Lilisantosa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52" y="0"/>
            <a:ext cx="6101788" cy="1775099"/>
          </a:xfrm>
        </p:spPr>
        <p:txBody>
          <a:bodyPr/>
          <a:lstStyle/>
          <a:p>
            <a:r>
              <a:rPr lang="en-US" dirty="0" smtClean="0"/>
              <a:t>H.34.1 Central retinal artery occlusion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4745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Spasme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emboli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arteri</a:t>
            </a:r>
            <a:r>
              <a:rPr lang="en-US" dirty="0" smtClean="0"/>
              <a:t> retina </a:t>
            </a:r>
            <a:r>
              <a:rPr lang="en-US" dirty="0" err="1" smtClean="0"/>
              <a:t>sentral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kabur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tiba-tiba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rasa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(</a:t>
            </a:r>
            <a:r>
              <a:rPr lang="en-US" dirty="0" err="1" smtClean="0"/>
              <a:t>amaurosis</a:t>
            </a:r>
            <a:r>
              <a:rPr lang="en-US" dirty="0" smtClean="0"/>
              <a:t> </a:t>
            </a:r>
            <a:r>
              <a:rPr lang="en-US" dirty="0" err="1" smtClean="0"/>
              <a:t>fugaks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menetap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Reaksi</a:t>
            </a:r>
            <a:r>
              <a:rPr lang="en-US" dirty="0" smtClean="0"/>
              <a:t> pupil </a:t>
            </a:r>
            <a:r>
              <a:rPr lang="en-US" dirty="0" err="1" smtClean="0"/>
              <a:t>lemah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Funduskopi</a:t>
            </a:r>
            <a:r>
              <a:rPr lang="en-US" dirty="0" smtClean="0"/>
              <a:t>: </a:t>
            </a:r>
            <a:r>
              <a:rPr lang="en-US" dirty="0" err="1" smtClean="0"/>
              <a:t>seluruh</a:t>
            </a:r>
            <a:r>
              <a:rPr lang="en-US" dirty="0" smtClean="0"/>
              <a:t> retina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pucat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edema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retina. </a:t>
            </a:r>
            <a:r>
              <a:rPr lang="en-US" dirty="0" err="1" smtClean="0"/>
              <a:t>Tampak</a:t>
            </a:r>
            <a:r>
              <a:rPr lang="en-US" dirty="0" smtClean="0"/>
              <a:t> cherry red spot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makula</a:t>
            </a:r>
            <a:r>
              <a:rPr lang="en-US" dirty="0" smtClean="0"/>
              <a:t> </a:t>
            </a:r>
            <a:r>
              <a:rPr lang="en-US" dirty="0" err="1" smtClean="0"/>
              <a:t>lutea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Etiologi</a:t>
            </a:r>
            <a:r>
              <a:rPr lang="en-US" dirty="0" smtClean="0"/>
              <a:t> :</a:t>
            </a:r>
            <a:r>
              <a:rPr lang="en-US" dirty="0" err="1" smtClean="0"/>
              <a:t>arteritik</a:t>
            </a:r>
            <a:r>
              <a:rPr lang="en-US" dirty="0" smtClean="0"/>
              <a:t> (temporal arteritis) </a:t>
            </a:r>
            <a:r>
              <a:rPr lang="en-US" dirty="0" err="1" smtClean="0"/>
              <a:t>dan</a:t>
            </a:r>
            <a:r>
              <a:rPr lang="en-US" dirty="0" smtClean="0"/>
              <a:t> non </a:t>
            </a:r>
            <a:r>
              <a:rPr lang="en-US" dirty="0" err="1" smtClean="0"/>
              <a:t>arteritik</a:t>
            </a:r>
            <a:r>
              <a:rPr lang="en-US" dirty="0" smtClean="0"/>
              <a:t> (emboli, </a:t>
            </a:r>
            <a:r>
              <a:rPr lang="en-US" dirty="0" err="1" smtClean="0"/>
              <a:t>aterosklerotik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Terapi</a:t>
            </a:r>
            <a:r>
              <a:rPr lang="en-US" dirty="0" smtClean="0"/>
              <a:t>: </a:t>
            </a:r>
            <a:r>
              <a:rPr lang="en-US" dirty="0" err="1" smtClean="0"/>
              <a:t>turunkan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bola </a:t>
            </a:r>
            <a:r>
              <a:rPr lang="en-US" dirty="0" err="1" smtClean="0"/>
              <a:t>mata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oral </a:t>
            </a:r>
            <a:r>
              <a:rPr lang="en-US" dirty="0" err="1" smtClean="0"/>
              <a:t>asetazolamid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parasentesis</a:t>
            </a:r>
            <a:r>
              <a:rPr lang="en-US" dirty="0" smtClean="0"/>
              <a:t> </a:t>
            </a:r>
            <a:r>
              <a:rPr lang="en-US" dirty="0" err="1" smtClean="0"/>
              <a:t>bilik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. </a:t>
            </a:r>
            <a:r>
              <a:rPr lang="en-US" dirty="0" err="1" smtClean="0"/>
              <a:t>Diberika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, vasodilator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antikoagulan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82" y="0"/>
            <a:ext cx="5253318" cy="224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H34.8 Retinal vein occlusion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Oklusi</a:t>
            </a:r>
            <a:r>
              <a:rPr lang="en-US" dirty="0" smtClean="0"/>
              <a:t> vena retina </a:t>
            </a:r>
            <a:r>
              <a:rPr lang="en-US" dirty="0" err="1" smtClean="0"/>
              <a:t>sentral</a:t>
            </a:r>
            <a:r>
              <a:rPr lang="en-US" dirty="0" smtClean="0"/>
              <a:t> : </a:t>
            </a:r>
            <a:r>
              <a:rPr lang="en-US" dirty="0" err="1" smtClean="0"/>
              <a:t>Penyumbatan</a:t>
            </a:r>
            <a:r>
              <a:rPr lang="en-US" dirty="0" smtClean="0"/>
              <a:t> vena retina yang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bola </a:t>
            </a:r>
            <a:r>
              <a:rPr lang="en-US" dirty="0" err="1" smtClean="0"/>
              <a:t>mata</a:t>
            </a:r>
            <a:endParaRPr lang="en-US" dirty="0" smtClean="0"/>
          </a:p>
          <a:p>
            <a:r>
              <a:rPr lang="en-US" dirty="0" err="1" smtClean="0"/>
              <a:t>Sebab</a:t>
            </a:r>
            <a:r>
              <a:rPr lang="en-US" dirty="0" smtClean="0"/>
              <a:t> –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penyumbatan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kompresi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vena </a:t>
            </a:r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arteriosklerosis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lamina </a:t>
            </a:r>
            <a:r>
              <a:rPr lang="en-US" dirty="0" err="1" smtClean="0"/>
              <a:t>kribrosa</a:t>
            </a:r>
            <a:endParaRPr lang="en-US" dirty="0" smtClean="0"/>
          </a:p>
          <a:p>
            <a:pPr lvl="1"/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vena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fibroskelrosis</a:t>
            </a:r>
            <a:r>
              <a:rPr lang="en-US" dirty="0" smtClean="0"/>
              <a:t>, </a:t>
            </a:r>
            <a:r>
              <a:rPr lang="en-US" dirty="0" err="1" smtClean="0"/>
              <a:t>endoflebitis</a:t>
            </a:r>
            <a:endParaRPr lang="en-US" dirty="0" smtClean="0"/>
          </a:p>
          <a:p>
            <a:pPr lvl="1"/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vena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viskositas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: </a:t>
            </a:r>
            <a:r>
              <a:rPr lang="en-US" dirty="0" err="1" smtClean="0"/>
              <a:t>glaukoma</a:t>
            </a:r>
            <a:r>
              <a:rPr lang="en-US" dirty="0" smtClean="0"/>
              <a:t>, diabetes </a:t>
            </a:r>
            <a:r>
              <a:rPr lang="en-US" dirty="0" err="1" smtClean="0"/>
              <a:t>melitus</a:t>
            </a:r>
            <a:r>
              <a:rPr lang="en-US" dirty="0" smtClean="0"/>
              <a:t>, </a:t>
            </a:r>
            <a:r>
              <a:rPr lang="en-US" dirty="0" err="1" smtClean="0"/>
              <a:t>hipertensi</a:t>
            </a:r>
            <a:r>
              <a:rPr lang="en-US" dirty="0" smtClean="0"/>
              <a:t>,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, </a:t>
            </a:r>
            <a:r>
              <a:rPr lang="en-US" dirty="0" err="1" smtClean="0"/>
              <a:t>arteriosklerosis</a:t>
            </a:r>
            <a:r>
              <a:rPr lang="en-US" dirty="0" smtClean="0"/>
              <a:t>, </a:t>
            </a:r>
            <a:r>
              <a:rPr lang="en-US" dirty="0" err="1" smtClean="0"/>
              <a:t>papiledema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tajam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perifer</a:t>
            </a:r>
            <a:r>
              <a:rPr lang="en-US" dirty="0" smtClean="0"/>
              <a:t> </a:t>
            </a:r>
            <a:r>
              <a:rPr lang="en-US" dirty="0" err="1" smtClean="0"/>
              <a:t>mendadak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memburuk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47" y="140727"/>
            <a:ext cx="3405094" cy="25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H35.1 Retinopathy of Prematurity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Retinopati</a:t>
            </a:r>
            <a:r>
              <a:rPr lang="en-US" dirty="0" smtClean="0"/>
              <a:t> </a:t>
            </a:r>
            <a:r>
              <a:rPr lang="en-US" dirty="0" err="1" smtClean="0"/>
              <a:t>prematuritas</a:t>
            </a:r>
            <a:r>
              <a:rPr lang="en-US" dirty="0" smtClean="0"/>
              <a:t> : </a:t>
            </a:r>
            <a:r>
              <a:rPr lang="en-US" dirty="0" err="1" smtClean="0"/>
              <a:t>pertumbuhan</a:t>
            </a:r>
            <a:r>
              <a:rPr lang="en-US" dirty="0" smtClean="0"/>
              <a:t> abnormal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retina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prematur</a:t>
            </a:r>
            <a:endParaRPr lang="en-US" dirty="0" smtClean="0"/>
          </a:p>
          <a:p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retina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3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konsepsi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berakhir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34-36 </a:t>
            </a:r>
            <a:r>
              <a:rPr lang="en-US" dirty="0" err="1" smtClean="0"/>
              <a:t>minggu</a:t>
            </a:r>
            <a:endParaRPr lang="en-US" dirty="0" smtClean="0"/>
          </a:p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premature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dini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retina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berheni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patologis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kaca</a:t>
            </a:r>
            <a:endParaRPr lang="en-US" dirty="0" smtClean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yang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&lt;1.5 kg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30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diperiksa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indirect ophthalmoscopy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abnormal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laser </a:t>
            </a:r>
            <a:r>
              <a:rPr lang="en-US" dirty="0" err="1" smtClean="0"/>
              <a:t>terapi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" y="282821"/>
            <a:ext cx="4879977" cy="65049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29" y="932413"/>
            <a:ext cx="7241271" cy="520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H36 Diabetic Retinopathy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Retinopati</a:t>
            </a:r>
            <a:r>
              <a:rPr lang="en-US" dirty="0" smtClean="0"/>
              <a:t> diabetes </a:t>
            </a:r>
            <a:r>
              <a:rPr lang="en-US" dirty="0" err="1" smtClean="0"/>
              <a:t>melitus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retinopati</a:t>
            </a:r>
            <a:r>
              <a:rPr lang="en-US" dirty="0" smtClean="0"/>
              <a:t> yang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DM</a:t>
            </a:r>
          </a:p>
          <a:p>
            <a:r>
              <a:rPr lang="en-US" dirty="0" smtClean="0"/>
              <a:t>Diabetes yang </a:t>
            </a:r>
            <a:r>
              <a:rPr lang="en-US" dirty="0" err="1" smtClean="0"/>
              <a:t>diderita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20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DM </a:t>
            </a:r>
            <a:r>
              <a:rPr lang="en-US" dirty="0" err="1" smtClean="0"/>
              <a:t>tipe</a:t>
            </a:r>
            <a:r>
              <a:rPr lang="en-US" dirty="0" smtClean="0"/>
              <a:t> I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seluruhnya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&gt; 60% </a:t>
            </a:r>
            <a:r>
              <a:rPr lang="en-US" dirty="0" err="1" smtClean="0"/>
              <a:t>pada</a:t>
            </a:r>
            <a:r>
              <a:rPr lang="en-US" dirty="0" smtClean="0"/>
              <a:t> DM </a:t>
            </a:r>
            <a:r>
              <a:rPr lang="en-US" dirty="0" err="1" smtClean="0"/>
              <a:t>tipe</a:t>
            </a:r>
            <a:r>
              <a:rPr lang="en-US" dirty="0" smtClean="0"/>
              <a:t> II </a:t>
            </a:r>
            <a:r>
              <a:rPr lang="en-US" dirty="0" err="1" smtClean="0"/>
              <a:t>menderita</a:t>
            </a:r>
            <a:r>
              <a:rPr lang="en-US" dirty="0" smtClean="0"/>
              <a:t> </a:t>
            </a:r>
            <a:r>
              <a:rPr lang="en-US" dirty="0" err="1" smtClean="0"/>
              <a:t>retinopati</a:t>
            </a:r>
            <a:endParaRPr lang="en-US" dirty="0" smtClean="0"/>
          </a:p>
          <a:p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2 </a:t>
            </a:r>
            <a:r>
              <a:rPr lang="en-US" dirty="0" err="1" smtClean="0"/>
              <a:t>tahap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Non proliferative diabetic retinopathy (NPDR),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r>
              <a:rPr lang="en-US" dirty="0" smtClean="0"/>
              <a:t>, </a:t>
            </a:r>
            <a:r>
              <a:rPr lang="en-US" dirty="0" err="1" smtClean="0"/>
              <a:t>sedang</a:t>
            </a:r>
            <a:r>
              <a:rPr lang="en-US" dirty="0" smtClean="0"/>
              <a:t>, </a:t>
            </a:r>
            <a:r>
              <a:rPr lang="en-US" dirty="0" err="1" smtClean="0"/>
              <a:t>berat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Prolifetarive</a:t>
            </a:r>
            <a:r>
              <a:rPr lang="en-US" dirty="0" smtClean="0"/>
              <a:t> Diabetic Retinopathy (PDR)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neovaskularisasi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vitreous hemorrhage (</a:t>
            </a:r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kaca</a:t>
            </a:r>
            <a:r>
              <a:rPr lang="en-US" dirty="0" smtClean="0"/>
              <a:t>)</a:t>
            </a:r>
          </a:p>
          <a:p>
            <a:pPr marL="400050">
              <a:buFont typeface="Courier New" charset="0"/>
              <a:buChar char="o"/>
            </a:pPr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pengihatan</a:t>
            </a:r>
            <a:r>
              <a:rPr lang="en-US" dirty="0" smtClean="0"/>
              <a:t> </a:t>
            </a:r>
            <a:r>
              <a:rPr lang="en-US" dirty="0" err="1" smtClean="0"/>
              <a:t>kabur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DM, floaters</a:t>
            </a:r>
          </a:p>
        </p:txBody>
      </p:sp>
    </p:spTree>
    <p:extLst>
      <p:ext uri="{BB962C8B-B14F-4D97-AF65-F5344CB8AC3E}">
        <p14:creationId xmlns:p14="http://schemas.microsoft.com/office/powerpoint/2010/main" val="10843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4" y="2141818"/>
            <a:ext cx="5624335" cy="43481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23" y="3561064"/>
            <a:ext cx="4412633" cy="2928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36" y="0"/>
            <a:ext cx="4559208" cy="34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H.40 Glaucoma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bola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atrofi</a:t>
            </a:r>
            <a:r>
              <a:rPr lang="en-US" dirty="0" smtClean="0"/>
              <a:t> </a:t>
            </a:r>
            <a:r>
              <a:rPr lang="en-US" dirty="0" err="1" smtClean="0"/>
              <a:t>papil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menciutnya</a:t>
            </a:r>
            <a:r>
              <a:rPr lang="en-US" dirty="0" smtClean="0"/>
              <a:t> </a:t>
            </a:r>
            <a:r>
              <a:rPr lang="en-US" dirty="0" err="1" smtClean="0"/>
              <a:t>lapang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endParaRPr lang="en-US" dirty="0" smtClean="0"/>
          </a:p>
          <a:p>
            <a:r>
              <a:rPr lang="en-US" dirty="0" err="1" smtClean="0"/>
              <a:t>Tekanan</a:t>
            </a:r>
            <a:r>
              <a:rPr lang="en-US" dirty="0" smtClean="0"/>
              <a:t> bola </a:t>
            </a:r>
            <a:r>
              <a:rPr lang="en-US" dirty="0" err="1" smtClean="0"/>
              <a:t>mata</a:t>
            </a:r>
            <a:r>
              <a:rPr lang="en-US" dirty="0" smtClean="0"/>
              <a:t> normal </a:t>
            </a:r>
            <a:r>
              <a:rPr lang="en-US" dirty="0" err="1" smtClean="0"/>
              <a:t>adalah</a:t>
            </a:r>
            <a:r>
              <a:rPr lang="en-US" dirty="0" smtClean="0"/>
              <a:t> 10-21 mmHg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penciutan</a:t>
            </a:r>
            <a:r>
              <a:rPr lang="en-US" dirty="0" smtClean="0"/>
              <a:t> </a:t>
            </a:r>
            <a:r>
              <a:rPr lang="en-US" dirty="0" err="1" smtClean="0"/>
              <a:t>lapang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bola </a:t>
            </a:r>
            <a:r>
              <a:rPr lang="en-US" dirty="0" err="1" smtClean="0"/>
              <a:t>mata</a:t>
            </a:r>
            <a:r>
              <a:rPr lang="en-US" dirty="0" smtClean="0"/>
              <a:t> yang </a:t>
            </a:r>
            <a:r>
              <a:rPr lang="en-US" dirty="0" err="1" smtClean="0"/>
              <a:t>menjalar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4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glaukoma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Glaukoma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terutup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Glaukoma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Glaukoma</a:t>
            </a:r>
            <a:r>
              <a:rPr lang="en-US" dirty="0" smtClean="0"/>
              <a:t> </a:t>
            </a:r>
            <a:r>
              <a:rPr lang="en-US" dirty="0" err="1" smtClean="0"/>
              <a:t>kongenital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Glaukoma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(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lain, </a:t>
            </a:r>
            <a:r>
              <a:rPr lang="en-US" dirty="0" err="1" smtClean="0"/>
              <a:t>misalnya</a:t>
            </a:r>
            <a:r>
              <a:rPr lang="en-US" dirty="0" smtClean="0"/>
              <a:t> uveitis, </a:t>
            </a:r>
            <a:r>
              <a:rPr lang="en-US" dirty="0" err="1" smtClean="0"/>
              <a:t>penggunaan</a:t>
            </a:r>
            <a:r>
              <a:rPr lang="en-US" dirty="0" smtClean="0"/>
              <a:t> steroid)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8" y="3100247"/>
            <a:ext cx="5771367" cy="26819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8" y="1970695"/>
            <a:ext cx="5327691" cy="43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 46 Optic Neuritis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demyelinisasi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optic nerve</a:t>
            </a:r>
          </a:p>
          <a:p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Optic </a:t>
            </a:r>
            <a:r>
              <a:rPr lang="en-US" dirty="0" err="1" smtClean="0"/>
              <a:t>papillitis</a:t>
            </a:r>
            <a:endParaRPr lang="en-US" dirty="0" smtClean="0"/>
          </a:p>
          <a:p>
            <a:pPr lvl="1"/>
            <a:r>
              <a:rPr lang="en-US" dirty="0" err="1" smtClean="0"/>
              <a:t>Retrobulbar</a:t>
            </a:r>
            <a:r>
              <a:rPr lang="en-US" dirty="0" smtClean="0"/>
              <a:t> neuritis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visus</a:t>
            </a:r>
            <a:r>
              <a:rPr lang="en-US" dirty="0" smtClean="0"/>
              <a:t> yang </a:t>
            </a:r>
            <a:r>
              <a:rPr lang="en-US" dirty="0" err="1" smtClean="0"/>
              <a:t>mendadak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,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bola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digerakkan</a:t>
            </a:r>
            <a:endParaRPr lang="en-US" dirty="0" smtClean="0"/>
          </a:p>
          <a:p>
            <a:r>
              <a:rPr lang="en-US" dirty="0" err="1" smtClean="0"/>
              <a:t>Etiologi</a:t>
            </a:r>
            <a:r>
              <a:rPr lang="en-US" dirty="0" smtClean="0"/>
              <a:t>: multiple sclerosis, diabetes </a:t>
            </a:r>
            <a:r>
              <a:rPr lang="en-US" dirty="0" err="1" smtClean="0"/>
              <a:t>melitus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5" y="250730"/>
            <a:ext cx="3045392" cy="271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Strabismus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ketidakseimbangan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kedudukan</a:t>
            </a:r>
            <a:r>
              <a:rPr lang="en-US" dirty="0" smtClean="0"/>
              <a:t> bola </a:t>
            </a:r>
            <a:r>
              <a:rPr lang="en-US" dirty="0" err="1" smtClean="0"/>
              <a:t>mata</a:t>
            </a:r>
            <a:endParaRPr lang="en-US" dirty="0" smtClean="0"/>
          </a:p>
          <a:p>
            <a:r>
              <a:rPr lang="en-US" dirty="0" err="1" smtClean="0"/>
              <a:t>Tipe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Horizontal </a:t>
            </a:r>
          </a:p>
          <a:p>
            <a:pPr lvl="2"/>
            <a:r>
              <a:rPr lang="en-US" dirty="0" err="1" smtClean="0"/>
              <a:t>Esotropia</a:t>
            </a:r>
            <a:r>
              <a:rPr lang="en-US" dirty="0" smtClean="0"/>
              <a:t> :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penyimpangan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nasal </a:t>
            </a:r>
          </a:p>
          <a:p>
            <a:pPr lvl="2"/>
            <a:r>
              <a:rPr lang="en-US" dirty="0" err="1" smtClean="0"/>
              <a:t>Eksotropia</a:t>
            </a:r>
            <a:r>
              <a:rPr lang="en-US" dirty="0" smtClean="0"/>
              <a:t>: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penyimpangan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temporal</a:t>
            </a:r>
          </a:p>
          <a:p>
            <a:pPr lvl="1"/>
            <a:r>
              <a:rPr lang="en-US" dirty="0" err="1" smtClean="0"/>
              <a:t>Vertikal</a:t>
            </a:r>
            <a:r>
              <a:rPr lang="en-US" dirty="0" smtClean="0"/>
              <a:t> : </a:t>
            </a:r>
            <a:r>
              <a:rPr lang="en-US" dirty="0" err="1" smtClean="0"/>
              <a:t>hipertropia</a:t>
            </a:r>
            <a:endParaRPr lang="en-US" dirty="0" smtClean="0"/>
          </a:p>
          <a:p>
            <a:pPr lvl="1"/>
            <a:r>
              <a:rPr lang="en-US" dirty="0" err="1" smtClean="0"/>
              <a:t>Sagital</a:t>
            </a:r>
            <a:r>
              <a:rPr lang="en-US" dirty="0" smtClean="0"/>
              <a:t> : </a:t>
            </a:r>
            <a:r>
              <a:rPr lang="en-US" dirty="0" err="1" smtClean="0"/>
              <a:t>insiklotropia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eksiklotropia</a:t>
            </a:r>
            <a:endParaRPr lang="en-US" dirty="0" smtClean="0"/>
          </a:p>
          <a:p>
            <a:r>
              <a:rPr lang="en-US" dirty="0" err="1" smtClean="0"/>
              <a:t>Pemeriksaan</a:t>
            </a:r>
            <a:r>
              <a:rPr lang="en-US" dirty="0" smtClean="0"/>
              <a:t>: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tutup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,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refleks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r>
              <a:rPr lang="en-US" dirty="0" smtClean="0"/>
              <a:t> Hirschberg, </a:t>
            </a:r>
            <a:r>
              <a:rPr lang="en-US" dirty="0" err="1" smtClean="0"/>
              <a:t>Ujji</a:t>
            </a:r>
            <a:r>
              <a:rPr lang="en-US" dirty="0" smtClean="0"/>
              <a:t> </a:t>
            </a:r>
            <a:r>
              <a:rPr lang="en-US" dirty="0" err="1" smtClean="0"/>
              <a:t>Krimsky</a:t>
            </a:r>
            <a:r>
              <a:rPr lang="en-US" dirty="0" smtClean="0"/>
              <a:t>, </a:t>
            </a:r>
            <a:r>
              <a:rPr lang="en-US" dirty="0" err="1" smtClean="0"/>
              <a:t>Uji</a:t>
            </a:r>
            <a:r>
              <a:rPr lang="en-US" dirty="0" smtClean="0"/>
              <a:t> Maddox Rod, </a:t>
            </a:r>
          </a:p>
          <a:p>
            <a:r>
              <a:rPr lang="en-US" dirty="0" err="1" smtClean="0"/>
              <a:t>Penyebab</a:t>
            </a:r>
            <a:r>
              <a:rPr lang="en-US" dirty="0" smtClean="0"/>
              <a:t>: </a:t>
            </a:r>
            <a:r>
              <a:rPr lang="en-US" dirty="0" err="1" smtClean="0"/>
              <a:t>kongenital</a:t>
            </a:r>
            <a:r>
              <a:rPr lang="en-US" dirty="0" smtClean="0"/>
              <a:t>, trauma, </a:t>
            </a:r>
            <a:r>
              <a:rPr lang="en-US" dirty="0" err="1" smtClean="0"/>
              <a:t>paralitik</a:t>
            </a:r>
            <a:r>
              <a:rPr lang="en-US" dirty="0" smtClean="0"/>
              <a:t> </a:t>
            </a:r>
            <a:r>
              <a:rPr lang="en-US" dirty="0" err="1" smtClean="0"/>
              <a:t>nervus</a:t>
            </a:r>
            <a:r>
              <a:rPr lang="en-US" dirty="0" smtClean="0"/>
              <a:t> III, IV, IV, myasthenia gravis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H.25-26  Cataract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kata </a:t>
            </a:r>
            <a:r>
              <a:rPr lang="en-US" dirty="0" err="1" smtClean="0"/>
              <a:t>Yunani</a:t>
            </a:r>
            <a:r>
              <a:rPr lang="en-US" dirty="0" smtClean="0"/>
              <a:t> : </a:t>
            </a:r>
            <a:r>
              <a:rPr lang="en-US" dirty="0" err="1" smtClean="0"/>
              <a:t>Katarrhakies</a:t>
            </a:r>
            <a:r>
              <a:rPr lang="en-US" dirty="0" smtClean="0"/>
              <a:t> yang </a:t>
            </a:r>
            <a:r>
              <a:rPr lang="en-US" dirty="0" err="1" smtClean="0"/>
              <a:t>berarti</a:t>
            </a:r>
            <a:r>
              <a:rPr lang="en-US" dirty="0" smtClean="0"/>
              <a:t> air </a:t>
            </a:r>
            <a:r>
              <a:rPr lang="en-US" dirty="0" err="1" smtClean="0"/>
              <a:t>terjun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air </a:t>
            </a:r>
            <a:r>
              <a:rPr lang="en-US" dirty="0" err="1" smtClean="0"/>
              <a:t>terjun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lensa</a:t>
            </a:r>
            <a:r>
              <a:rPr lang="en-US" dirty="0" smtClean="0"/>
              <a:t> yang </a:t>
            </a:r>
            <a:r>
              <a:rPr lang="en-US" dirty="0" err="1" smtClean="0"/>
              <a:t>keruh</a:t>
            </a:r>
            <a:endParaRPr lang="en-US" dirty="0" smtClean="0"/>
          </a:p>
          <a:p>
            <a:r>
              <a:rPr lang="en-US" dirty="0" err="1" smtClean="0"/>
              <a:t>Katarak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kekeruhan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lensa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hidrasi</a:t>
            </a:r>
            <a:r>
              <a:rPr lang="en-US" dirty="0" smtClean="0"/>
              <a:t> (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) </a:t>
            </a:r>
            <a:r>
              <a:rPr lang="en-US" dirty="0" err="1" smtClean="0"/>
              <a:t>lensa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denaturasi</a:t>
            </a:r>
            <a:r>
              <a:rPr lang="en-US" dirty="0" smtClean="0"/>
              <a:t> protein </a:t>
            </a:r>
            <a:r>
              <a:rPr lang="en-US" dirty="0" err="1" smtClean="0"/>
              <a:t>lensa</a:t>
            </a:r>
            <a:endParaRPr lang="en-US" dirty="0" smtClean="0"/>
          </a:p>
          <a:p>
            <a:r>
              <a:rPr lang="en-US" dirty="0" err="1" smtClean="0"/>
              <a:t>Penyebab</a:t>
            </a:r>
            <a:r>
              <a:rPr lang="en-US" dirty="0" smtClean="0"/>
              <a:t> : </a:t>
            </a:r>
            <a:r>
              <a:rPr lang="en-US" dirty="0" err="1" smtClean="0"/>
              <a:t>kongenital</a:t>
            </a:r>
            <a:r>
              <a:rPr lang="en-US" dirty="0" smtClean="0"/>
              <a:t>,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,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intraokular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(</a:t>
            </a:r>
            <a:r>
              <a:rPr lang="en-US" dirty="0" err="1" smtClean="0"/>
              <a:t>glaukoma</a:t>
            </a:r>
            <a:r>
              <a:rPr lang="en-US" dirty="0" smtClean="0"/>
              <a:t>, uveitis, </a:t>
            </a:r>
            <a:r>
              <a:rPr lang="en-US" dirty="0" err="1" smtClean="0"/>
              <a:t>ablasi</a:t>
            </a:r>
            <a:r>
              <a:rPr lang="en-US" dirty="0" smtClean="0"/>
              <a:t>),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sistemik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metabolik</a:t>
            </a:r>
            <a:r>
              <a:rPr lang="en-US" dirty="0" smtClean="0"/>
              <a:t> ( diabetes </a:t>
            </a:r>
            <a:r>
              <a:rPr lang="en-US" dirty="0" err="1" smtClean="0"/>
              <a:t>melitus</a:t>
            </a:r>
            <a:r>
              <a:rPr lang="en-US" dirty="0" smtClean="0"/>
              <a:t>, </a:t>
            </a:r>
            <a:r>
              <a:rPr lang="en-US" dirty="0" err="1" smtClean="0"/>
              <a:t>galaktosemi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distrofi</a:t>
            </a:r>
            <a:r>
              <a:rPr lang="en-US" dirty="0" smtClean="0"/>
              <a:t> </a:t>
            </a:r>
            <a:r>
              <a:rPr lang="en-US" dirty="0" err="1" smtClean="0"/>
              <a:t>miotonik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6" y="2698377"/>
            <a:ext cx="73914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834" y="2698377"/>
            <a:ext cx="362927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4" y="447188"/>
            <a:ext cx="3957761" cy="25477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20" y="447188"/>
            <a:ext cx="3351566" cy="2547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31" y="447188"/>
            <a:ext cx="3765769" cy="2547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59" y="3289300"/>
            <a:ext cx="4983480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H.52 Disorders of Refraction and </a:t>
            </a:r>
            <a:r>
              <a:rPr lang="en-US" dirty="0" err="1" smtClean="0"/>
              <a:t>accomodation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23" y="2185468"/>
            <a:ext cx="7437782" cy="4298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Emetropia</a:t>
            </a:r>
            <a:r>
              <a:rPr lang="en-US" sz="2000" dirty="0" smtClean="0"/>
              <a:t>  : </a:t>
            </a:r>
            <a:r>
              <a:rPr lang="en-US" sz="2000" dirty="0" err="1" smtClean="0"/>
              <a:t>dari</a:t>
            </a:r>
            <a:r>
              <a:rPr lang="en-US" sz="2000" dirty="0" smtClean="0"/>
              <a:t> kata </a:t>
            </a:r>
            <a:r>
              <a:rPr lang="en-US" sz="2000" dirty="0" err="1" smtClean="0"/>
              <a:t>Yunani</a:t>
            </a:r>
            <a:r>
              <a:rPr lang="en-US" sz="2000" dirty="0" smtClean="0"/>
              <a:t> </a:t>
            </a:r>
            <a:r>
              <a:rPr lang="en-US" sz="2000" dirty="0" err="1" smtClean="0"/>
              <a:t>emetros</a:t>
            </a:r>
            <a:r>
              <a:rPr lang="en-US" sz="2000" dirty="0" smtClean="0"/>
              <a:t> =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normal; </a:t>
            </a:r>
            <a:r>
              <a:rPr lang="en-US" sz="2000" dirty="0" err="1" smtClean="0"/>
              <a:t>opsis</a:t>
            </a:r>
            <a:r>
              <a:rPr lang="en-US" sz="2000" dirty="0" smtClean="0"/>
              <a:t> = </a:t>
            </a:r>
            <a:r>
              <a:rPr lang="en-US" sz="2000" dirty="0" err="1" smtClean="0"/>
              <a:t>penglihatan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Akomodasi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lensa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mencembung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kpntraksi</a:t>
            </a:r>
            <a:r>
              <a:rPr lang="en-US" sz="2000" dirty="0" smtClean="0"/>
              <a:t> </a:t>
            </a:r>
            <a:r>
              <a:rPr lang="en-US" sz="2000" dirty="0" err="1" smtClean="0"/>
              <a:t>otot</a:t>
            </a:r>
            <a:r>
              <a:rPr lang="en-US" sz="2000" dirty="0" smtClean="0"/>
              <a:t> </a:t>
            </a:r>
            <a:r>
              <a:rPr lang="en-US" sz="2000" dirty="0" err="1" smtClean="0"/>
              <a:t>siliar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Presbiopia</a:t>
            </a:r>
            <a:r>
              <a:rPr lang="en-US" sz="2000" dirty="0" smtClean="0"/>
              <a:t> : </a:t>
            </a:r>
            <a:r>
              <a:rPr lang="en-US" sz="2000" dirty="0" err="1" smtClean="0"/>
              <a:t>Gangguan</a:t>
            </a:r>
            <a:r>
              <a:rPr lang="en-US" sz="2000" dirty="0" smtClean="0"/>
              <a:t> </a:t>
            </a:r>
            <a:r>
              <a:rPr lang="en-US" sz="2000" dirty="0" err="1" smtClean="0"/>
              <a:t>akomodasi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usia</a:t>
            </a:r>
            <a:r>
              <a:rPr lang="en-US" sz="2000" dirty="0" smtClean="0"/>
              <a:t> </a:t>
            </a:r>
            <a:r>
              <a:rPr lang="en-US" sz="2000" dirty="0" err="1" smtClean="0"/>
              <a:t>lanjut</a:t>
            </a:r>
            <a:r>
              <a:rPr lang="en-US" sz="2000" dirty="0" smtClean="0"/>
              <a:t>  </a:t>
            </a:r>
            <a:r>
              <a:rPr lang="en-US" sz="2000" dirty="0" err="1" smtClean="0"/>
              <a:t>umumnya</a:t>
            </a:r>
            <a:r>
              <a:rPr lang="en-US" sz="2000" dirty="0" smtClean="0"/>
              <a:t> </a:t>
            </a:r>
            <a:r>
              <a:rPr lang="en-US" sz="2000" dirty="0" err="1" smtClean="0"/>
              <a:t>timbul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usai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40 </a:t>
            </a:r>
            <a:r>
              <a:rPr lang="en-US" sz="2000" dirty="0" err="1" smtClean="0"/>
              <a:t>tahundiakibatkan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dirty="0" err="1" smtClean="0"/>
              <a:t>Kelemahan</a:t>
            </a:r>
            <a:r>
              <a:rPr lang="en-US" sz="2000" dirty="0" smtClean="0"/>
              <a:t> </a:t>
            </a:r>
            <a:r>
              <a:rPr lang="en-US" sz="2000" dirty="0" err="1" smtClean="0"/>
              <a:t>otot</a:t>
            </a:r>
            <a:r>
              <a:rPr lang="en-US" sz="2000" dirty="0" smtClean="0"/>
              <a:t> </a:t>
            </a:r>
            <a:r>
              <a:rPr lang="en-US" sz="2000" dirty="0" err="1" smtClean="0"/>
              <a:t>akomodasi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dirty="0" err="1" smtClean="0"/>
              <a:t>Lensa</a:t>
            </a:r>
            <a:r>
              <a:rPr lang="en-US" sz="2000" dirty="0" smtClean="0"/>
              <a:t> </a:t>
            </a:r>
            <a:r>
              <a:rPr lang="en-US" sz="2000" dirty="0" err="1" smtClean="0"/>
              <a:t>mata</a:t>
            </a:r>
            <a:r>
              <a:rPr lang="en-US" sz="2000" dirty="0" smtClean="0"/>
              <a:t> </a:t>
            </a:r>
            <a:r>
              <a:rPr lang="en-US" sz="2000" dirty="0" err="1" smtClean="0"/>
              <a:t>berkurang</a:t>
            </a:r>
            <a:r>
              <a:rPr lang="en-US" sz="2000" dirty="0" smtClean="0"/>
              <a:t> </a:t>
            </a:r>
            <a:r>
              <a:rPr lang="en-US" sz="2000" dirty="0" err="1" smtClean="0"/>
              <a:t>elastisitasya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371" y="2222287"/>
            <a:ext cx="3962558" cy="42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Ametropia</a:t>
            </a:r>
            <a:r>
              <a:rPr lang="en-US" dirty="0" smtClean="0"/>
              <a:t> : (</a:t>
            </a:r>
            <a:r>
              <a:rPr lang="en-US" dirty="0" err="1" smtClean="0"/>
              <a:t>Yunani</a:t>
            </a:r>
            <a:r>
              <a:rPr lang="en-US" dirty="0" smtClean="0"/>
              <a:t>) </a:t>
            </a:r>
            <a:r>
              <a:rPr lang="en-US" dirty="0" err="1" smtClean="0"/>
              <a:t>ametros</a:t>
            </a:r>
            <a:r>
              <a:rPr lang="en-US" dirty="0" smtClean="0"/>
              <a:t> =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sebanding</a:t>
            </a:r>
            <a:r>
              <a:rPr lang="en-US" dirty="0" smtClean="0"/>
              <a:t>, </a:t>
            </a:r>
            <a:r>
              <a:rPr lang="en-US" dirty="0" err="1" smtClean="0"/>
              <a:t>Opos</a:t>
            </a:r>
            <a:r>
              <a:rPr lang="en-US" dirty="0" smtClean="0"/>
              <a:t> = </a:t>
            </a:r>
            <a:r>
              <a:rPr lang="en-US" dirty="0" err="1" smtClean="0"/>
              <a:t>mata</a:t>
            </a:r>
            <a:endParaRPr lang="en-US" dirty="0" smtClean="0"/>
          </a:p>
          <a:p>
            <a:r>
              <a:rPr lang="en-US" dirty="0" err="1" smtClean="0"/>
              <a:t>Ametropia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akomodasi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bayangan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</a:t>
            </a:r>
            <a:r>
              <a:rPr lang="en-US" dirty="0" err="1" smtClean="0"/>
              <a:t>sejajar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yang </a:t>
            </a:r>
            <a:r>
              <a:rPr lang="en-US" dirty="0" err="1" smtClean="0"/>
              <a:t>tidqk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retina</a:t>
            </a:r>
          </a:p>
          <a:p>
            <a:pPr lvl="1"/>
            <a:r>
              <a:rPr lang="en-US" dirty="0" err="1" smtClean="0"/>
              <a:t>Ametropia</a:t>
            </a:r>
            <a:r>
              <a:rPr lang="en-US" dirty="0" smtClean="0"/>
              <a:t> </a:t>
            </a:r>
            <a:r>
              <a:rPr lang="en-US" dirty="0" err="1" smtClean="0"/>
              <a:t>aksial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bola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(myopia)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(hyperopia)</a:t>
            </a:r>
          </a:p>
          <a:p>
            <a:pPr lvl="1"/>
            <a:r>
              <a:rPr lang="en-US" dirty="0" err="1" smtClean="0"/>
              <a:t>Ametropia</a:t>
            </a:r>
            <a:r>
              <a:rPr lang="en-US" dirty="0" smtClean="0"/>
              <a:t> </a:t>
            </a:r>
            <a:r>
              <a:rPr lang="en-US" dirty="0" err="1" smtClean="0"/>
              <a:t>refraktif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err="1" smtClean="0"/>
              <a:t>Ametropia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prmbiasan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did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..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Kelengkungan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lens yang </a:t>
            </a:r>
            <a:r>
              <a:rPr lang="en-US" dirty="0" err="1" smtClean="0"/>
              <a:t>tidak</a:t>
            </a:r>
            <a:r>
              <a:rPr lang="en-US" dirty="0" smtClean="0"/>
              <a:t> normal</a:t>
            </a:r>
          </a:p>
          <a:p>
            <a:pPr lvl="2"/>
            <a:r>
              <a:rPr lang="en-US" dirty="0" err="1" smtClean="0"/>
              <a:t>Indeks</a:t>
            </a:r>
            <a:r>
              <a:rPr lang="en-US" dirty="0" smtClean="0"/>
              <a:t> bias abnormal, </a:t>
            </a:r>
            <a:r>
              <a:rPr lang="en-US" dirty="0" err="1" smtClean="0"/>
              <a:t>panjang</a:t>
            </a:r>
            <a:r>
              <a:rPr lang="en-US" dirty="0" smtClean="0"/>
              <a:t> bola </a:t>
            </a:r>
            <a:r>
              <a:rPr lang="en-US" dirty="0" err="1" smtClean="0"/>
              <a:t>mata</a:t>
            </a:r>
            <a:r>
              <a:rPr lang="en-US" dirty="0" smtClean="0"/>
              <a:t> normal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H.52 Disorders of Refraction and </a:t>
            </a:r>
            <a:r>
              <a:rPr lang="en-US" dirty="0" err="1" smtClean="0"/>
              <a:t>accomodation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004924"/>
            <a:ext cx="5926029" cy="288789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18712" y="2222287"/>
            <a:ext cx="4506323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Miopia</a:t>
            </a:r>
            <a:r>
              <a:rPr lang="en-US" dirty="0" smtClean="0"/>
              <a:t> (</a:t>
            </a:r>
            <a:r>
              <a:rPr lang="en-US" dirty="0" err="1" smtClean="0"/>
              <a:t>rabun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Miopia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r>
              <a:rPr lang="en-US" dirty="0" smtClean="0"/>
              <a:t> :  spheris1-3 </a:t>
            </a:r>
            <a:r>
              <a:rPr lang="en-US" dirty="0" err="1" smtClean="0"/>
              <a:t>dioptri</a:t>
            </a:r>
            <a:endParaRPr lang="en-US" dirty="0" smtClean="0"/>
          </a:p>
          <a:p>
            <a:pPr lvl="1"/>
            <a:r>
              <a:rPr lang="en-US" dirty="0" err="1" smtClean="0"/>
              <a:t>Miopia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: </a:t>
            </a:r>
            <a:r>
              <a:rPr lang="en-US" dirty="0" err="1" smtClean="0"/>
              <a:t>spheris</a:t>
            </a:r>
            <a:r>
              <a:rPr lang="en-US" dirty="0" smtClean="0"/>
              <a:t> 3-6 </a:t>
            </a:r>
            <a:r>
              <a:rPr lang="en-US" dirty="0" err="1" smtClean="0"/>
              <a:t>dioptri</a:t>
            </a:r>
            <a:endParaRPr lang="en-US" dirty="0" smtClean="0"/>
          </a:p>
          <a:p>
            <a:pPr lvl="1"/>
            <a:r>
              <a:rPr lang="en-US" dirty="0" err="1" smtClean="0"/>
              <a:t>Miopia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: </a:t>
            </a:r>
            <a:r>
              <a:rPr lang="en-US" dirty="0" err="1" smtClean="0"/>
              <a:t>spheris</a:t>
            </a:r>
            <a:r>
              <a:rPr lang="en-US" dirty="0" smtClean="0"/>
              <a:t> &gt;6 </a:t>
            </a:r>
            <a:r>
              <a:rPr lang="en-US" dirty="0" err="1" smtClean="0"/>
              <a:t>dioptri</a:t>
            </a:r>
            <a:endParaRPr lang="en-US" dirty="0" smtClean="0"/>
          </a:p>
          <a:p>
            <a:r>
              <a:rPr lang="en-US" dirty="0" err="1" smtClean="0"/>
              <a:t>Hipermetropia</a:t>
            </a:r>
            <a:r>
              <a:rPr lang="en-US" dirty="0" smtClean="0"/>
              <a:t> (</a:t>
            </a:r>
            <a:r>
              <a:rPr lang="en-US" dirty="0" err="1" smtClean="0"/>
              <a:t>rabun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Ringan</a:t>
            </a:r>
            <a:r>
              <a:rPr lang="en-US" dirty="0" smtClean="0"/>
              <a:t> : </a:t>
            </a:r>
            <a:r>
              <a:rPr lang="en-US" dirty="0" err="1" smtClean="0"/>
              <a:t>spheris</a:t>
            </a:r>
            <a:r>
              <a:rPr lang="en-US" dirty="0" smtClean="0"/>
              <a:t>  +0.25 s/d +3 D</a:t>
            </a:r>
          </a:p>
          <a:p>
            <a:pPr lvl="1"/>
            <a:r>
              <a:rPr lang="en-US" dirty="0" err="1" smtClean="0"/>
              <a:t>Sedang</a:t>
            </a:r>
            <a:r>
              <a:rPr lang="en-US" dirty="0" smtClean="0"/>
              <a:t> : </a:t>
            </a:r>
            <a:r>
              <a:rPr lang="en-US" dirty="0" err="1" smtClean="0"/>
              <a:t>spheris</a:t>
            </a:r>
            <a:r>
              <a:rPr lang="en-US" dirty="0" smtClean="0"/>
              <a:t> +3D s/d +6 D</a:t>
            </a:r>
          </a:p>
          <a:p>
            <a:pPr lvl="1"/>
            <a:r>
              <a:rPr lang="en-US" dirty="0" err="1" smtClean="0"/>
              <a:t>Berat</a:t>
            </a:r>
            <a:r>
              <a:rPr lang="en-US" dirty="0" smtClean="0"/>
              <a:t> : Spheris &gt;+6.25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Astigmatism : </a:t>
            </a:r>
            <a:r>
              <a:rPr lang="en-US" dirty="0" err="1" smtClean="0"/>
              <a:t>berkas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difokuskan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tajam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retina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2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kelengkungan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endParaRPr lang="en-US" dirty="0" smtClean="0"/>
          </a:p>
          <a:p>
            <a:pPr lvl="1"/>
            <a:r>
              <a:rPr lang="en-US" dirty="0" smtClean="0"/>
              <a:t>Astigmatism regular</a:t>
            </a:r>
          </a:p>
          <a:p>
            <a:pPr lvl="2"/>
            <a:r>
              <a:rPr lang="en-US" dirty="0" smtClean="0"/>
              <a:t>Astigmatism with the rule :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kelengkungan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horizontal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dibanding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koreksi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silinder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90</a:t>
            </a:r>
            <a:r>
              <a:rPr lang="en-US" baseline="30000" dirty="0" smtClean="0"/>
              <a:t>o</a:t>
            </a:r>
            <a:r>
              <a:rPr lang="en-US" dirty="0" smtClean="0"/>
              <a:t> (</a:t>
            </a:r>
            <a:r>
              <a:rPr lang="en-US" u="sng" dirty="0" smtClean="0"/>
              <a:t>+</a:t>
            </a:r>
            <a:r>
              <a:rPr lang="en-US" dirty="0" smtClean="0"/>
              <a:t> 30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Astigmatism with the rule :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kelengkungan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dibanding</a:t>
            </a:r>
            <a:r>
              <a:rPr lang="en-US" dirty="0" smtClean="0"/>
              <a:t> horizontal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koreksi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silinder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180</a:t>
            </a:r>
            <a:r>
              <a:rPr lang="en-US" baseline="30000" dirty="0" smtClean="0"/>
              <a:t>o</a:t>
            </a:r>
            <a:r>
              <a:rPr lang="en-US" dirty="0" smtClean="0"/>
              <a:t> (+30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Astigmatism </a:t>
            </a:r>
            <a:r>
              <a:rPr lang="en-US" dirty="0" err="1" smtClean="0"/>
              <a:t>iregular</a:t>
            </a:r>
            <a:r>
              <a:rPr lang="en-US" dirty="0" smtClean="0"/>
              <a:t> : Astigmatism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2 meridian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Subjective visual disturbances</a:t>
            </a:r>
          </a:p>
          <a:p>
            <a:r>
              <a:rPr lang="en-US" dirty="0" err="1" smtClean="0"/>
              <a:t>Asthenopia</a:t>
            </a:r>
            <a:endParaRPr lang="en-US" dirty="0" smtClean="0"/>
          </a:p>
          <a:p>
            <a:r>
              <a:rPr lang="en-US" dirty="0" smtClean="0"/>
              <a:t>Day blindness</a:t>
            </a:r>
          </a:p>
          <a:p>
            <a:r>
              <a:rPr lang="en-US" dirty="0" err="1" smtClean="0"/>
              <a:t>Hemeralopia</a:t>
            </a:r>
            <a:endParaRPr lang="en-US" dirty="0" smtClean="0"/>
          </a:p>
          <a:p>
            <a:r>
              <a:rPr lang="en-US" dirty="0" err="1" smtClean="0"/>
              <a:t>Metamorphopsia</a:t>
            </a:r>
            <a:endParaRPr lang="en-US" dirty="0" smtClean="0"/>
          </a:p>
          <a:p>
            <a:r>
              <a:rPr lang="en-US" dirty="0" smtClean="0"/>
              <a:t>Photophobia</a:t>
            </a:r>
          </a:p>
          <a:p>
            <a:r>
              <a:rPr lang="en-US" dirty="0" smtClean="0"/>
              <a:t>Scintillating scotoma</a:t>
            </a:r>
          </a:p>
          <a:p>
            <a:r>
              <a:rPr lang="en-US" dirty="0" smtClean="0"/>
              <a:t>Visual halos</a:t>
            </a:r>
          </a:p>
          <a:p>
            <a:r>
              <a:rPr lang="en-US" dirty="0" smtClean="0"/>
              <a:t>Diplopia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906"/>
            <a:ext cx="10554574" cy="4545106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1800" dirty="0" err="1" smtClean="0"/>
              <a:t>Faktor</a:t>
            </a:r>
            <a:r>
              <a:rPr lang="en-US" sz="1800" dirty="0" smtClean="0"/>
              <a:t> </a:t>
            </a:r>
            <a:r>
              <a:rPr lang="en-US" sz="1800" dirty="0" err="1" smtClean="0"/>
              <a:t>penyebab</a:t>
            </a:r>
            <a:r>
              <a:rPr lang="en-US" sz="1800" dirty="0" smtClean="0"/>
              <a:t> </a:t>
            </a:r>
            <a:r>
              <a:rPr lang="en-US" sz="1800" dirty="0" err="1" smtClean="0"/>
              <a:t>terbentuknya</a:t>
            </a:r>
            <a:r>
              <a:rPr lang="en-US" sz="1800" dirty="0" smtClean="0"/>
              <a:t> </a:t>
            </a:r>
            <a:r>
              <a:rPr lang="en-US" sz="1800" dirty="0" err="1" smtClean="0"/>
              <a:t>katarak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cepat</a:t>
            </a:r>
            <a:r>
              <a:rPr lang="en-US" sz="1800" dirty="0" smtClean="0"/>
              <a:t> :</a:t>
            </a:r>
          </a:p>
          <a:p>
            <a:pPr lvl="1">
              <a:lnSpc>
                <a:spcPct val="160000"/>
              </a:lnSpc>
            </a:pPr>
            <a:r>
              <a:rPr lang="en-US" sz="1800" dirty="0" smtClean="0"/>
              <a:t>Diabetes</a:t>
            </a:r>
          </a:p>
          <a:p>
            <a:pPr lvl="1">
              <a:lnSpc>
                <a:spcPct val="160000"/>
              </a:lnSpc>
            </a:pPr>
            <a:r>
              <a:rPr lang="en-US" sz="1800" dirty="0" err="1" smtClean="0"/>
              <a:t>Radang</a:t>
            </a:r>
            <a:r>
              <a:rPr lang="en-US" sz="1800" dirty="0" smtClean="0"/>
              <a:t> </a:t>
            </a:r>
            <a:r>
              <a:rPr lang="en-US" sz="1800" dirty="0" err="1" smtClean="0"/>
              <a:t>mata</a:t>
            </a:r>
            <a:endParaRPr lang="en-US" sz="1800" dirty="0" smtClean="0"/>
          </a:p>
          <a:p>
            <a:pPr lvl="1">
              <a:lnSpc>
                <a:spcPct val="160000"/>
              </a:lnSpc>
            </a:pPr>
            <a:r>
              <a:rPr lang="en-US" sz="1800" dirty="0" smtClean="0"/>
              <a:t>Trauma </a:t>
            </a:r>
            <a:r>
              <a:rPr lang="en-US" sz="1800" dirty="0" err="1" smtClean="0"/>
              <a:t>mata</a:t>
            </a:r>
            <a:endParaRPr lang="en-US" sz="1800" dirty="0" smtClean="0"/>
          </a:p>
          <a:p>
            <a:pPr lvl="1">
              <a:lnSpc>
                <a:spcPct val="160000"/>
              </a:lnSpc>
            </a:pPr>
            <a:r>
              <a:rPr lang="en-US" sz="1800" dirty="0" err="1" smtClean="0"/>
              <a:t>Riwayat</a:t>
            </a:r>
            <a:r>
              <a:rPr lang="en-US" sz="1800" dirty="0" smtClean="0"/>
              <a:t> </a:t>
            </a:r>
            <a:r>
              <a:rPr lang="en-US" sz="1800" dirty="0" err="1" smtClean="0"/>
              <a:t>keluarga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katarak</a:t>
            </a:r>
            <a:endParaRPr lang="en-US" sz="1800" dirty="0" smtClean="0"/>
          </a:p>
          <a:p>
            <a:pPr lvl="1">
              <a:lnSpc>
                <a:spcPct val="160000"/>
              </a:lnSpc>
            </a:pPr>
            <a:r>
              <a:rPr lang="en-US" sz="1800" dirty="0" err="1" smtClean="0"/>
              <a:t>Pemakaian</a:t>
            </a:r>
            <a:r>
              <a:rPr lang="en-US" sz="1800" dirty="0" smtClean="0"/>
              <a:t> steroid lama (oral)</a:t>
            </a:r>
          </a:p>
          <a:p>
            <a:pPr lvl="1">
              <a:lnSpc>
                <a:spcPct val="160000"/>
              </a:lnSpc>
            </a:pPr>
            <a:r>
              <a:rPr lang="en-US" sz="1800" dirty="0" err="1" smtClean="0"/>
              <a:t>Merokok</a:t>
            </a:r>
            <a:endParaRPr lang="en-US" sz="1800" dirty="0" smtClean="0"/>
          </a:p>
          <a:p>
            <a:pPr lvl="1">
              <a:lnSpc>
                <a:spcPct val="160000"/>
              </a:lnSpc>
            </a:pPr>
            <a:r>
              <a:rPr lang="en-US" sz="1800" dirty="0" err="1" smtClean="0"/>
              <a:t>Pembedahan</a:t>
            </a:r>
            <a:r>
              <a:rPr lang="en-US" sz="1800" dirty="0" smtClean="0"/>
              <a:t> </a:t>
            </a:r>
            <a:r>
              <a:rPr lang="en-US" sz="1800" dirty="0" err="1" smtClean="0"/>
              <a:t>mata</a:t>
            </a:r>
            <a:r>
              <a:rPr lang="en-US" sz="1800" dirty="0" smtClean="0"/>
              <a:t> </a:t>
            </a:r>
            <a:r>
              <a:rPr lang="en-US" sz="1800" dirty="0" err="1" smtClean="0"/>
              <a:t>lainnya</a:t>
            </a:r>
            <a:endParaRPr lang="en-US" sz="1800" dirty="0" smtClean="0"/>
          </a:p>
          <a:p>
            <a:pPr lvl="1">
              <a:lnSpc>
                <a:spcPct val="160000"/>
              </a:lnSpc>
            </a:pPr>
            <a:r>
              <a:rPr lang="en-US" sz="1800" dirty="0" err="1" smtClean="0"/>
              <a:t>Terpajan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sinar</a:t>
            </a:r>
            <a:r>
              <a:rPr lang="en-US" sz="1800" dirty="0" smtClean="0"/>
              <a:t> ultra violet</a:t>
            </a:r>
          </a:p>
          <a:p>
            <a:pPr>
              <a:lnSpc>
                <a:spcPct val="160000"/>
              </a:lnSpc>
            </a:pPr>
            <a:r>
              <a:rPr lang="en-US" sz="1800" dirty="0" err="1" smtClean="0"/>
              <a:t>Gejala</a:t>
            </a:r>
            <a:r>
              <a:rPr lang="en-US" sz="1800" dirty="0" smtClean="0"/>
              <a:t>: </a:t>
            </a:r>
            <a:r>
              <a:rPr lang="en-US" sz="1800" dirty="0" err="1" smtClean="0"/>
              <a:t>merasa</a:t>
            </a:r>
            <a:r>
              <a:rPr lang="en-US" sz="1800" dirty="0" smtClean="0"/>
              <a:t> </a:t>
            </a:r>
            <a:r>
              <a:rPr lang="en-US" sz="1800" dirty="0" err="1" smtClean="0"/>
              <a:t>silau</a:t>
            </a:r>
            <a:r>
              <a:rPr lang="en-US" sz="1800" dirty="0" smtClean="0"/>
              <a:t>, </a:t>
            </a:r>
            <a:r>
              <a:rPr lang="en-US" sz="1800" dirty="0" err="1" smtClean="0"/>
              <a:t>berkabut</a:t>
            </a:r>
            <a:r>
              <a:rPr lang="en-US" sz="1800" dirty="0" smtClean="0"/>
              <a:t>, </a:t>
            </a:r>
            <a:r>
              <a:rPr lang="en-US" sz="1800" dirty="0" err="1" smtClean="0"/>
              <a:t>berasap</a:t>
            </a:r>
            <a:r>
              <a:rPr lang="en-US" sz="1800" dirty="0" smtClean="0"/>
              <a:t>, </a:t>
            </a:r>
            <a:r>
              <a:rPr lang="en-US" sz="1800" dirty="0" err="1" smtClean="0"/>
              <a:t>sukar</a:t>
            </a:r>
            <a:r>
              <a:rPr lang="en-US" sz="1800" dirty="0" smtClean="0"/>
              <a:t> </a:t>
            </a:r>
            <a:r>
              <a:rPr lang="en-US" sz="1800" dirty="0" err="1" smtClean="0"/>
              <a:t>melihat</a:t>
            </a:r>
            <a:r>
              <a:rPr lang="en-US" sz="1800" dirty="0" smtClean="0"/>
              <a:t> </a:t>
            </a:r>
            <a:r>
              <a:rPr lang="en-US" sz="1800" dirty="0" err="1" smtClean="0"/>
              <a:t>dimalam</a:t>
            </a:r>
            <a:r>
              <a:rPr lang="en-US" sz="1800" dirty="0" smtClean="0"/>
              <a:t> </a:t>
            </a:r>
            <a:r>
              <a:rPr lang="en-US" sz="1800" dirty="0" err="1" smtClean="0"/>
              <a:t>hari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penerangan</a:t>
            </a:r>
            <a:r>
              <a:rPr lang="en-US" sz="1800" dirty="0" smtClean="0"/>
              <a:t> </a:t>
            </a:r>
            <a:r>
              <a:rPr lang="en-US" sz="1800" dirty="0" err="1" smtClean="0"/>
              <a:t>redup</a:t>
            </a:r>
            <a:r>
              <a:rPr lang="en-US" sz="1800" dirty="0" smtClean="0"/>
              <a:t>, </a:t>
            </a:r>
            <a:r>
              <a:rPr lang="en-US" sz="1800" dirty="0" err="1" smtClean="0"/>
              <a:t>melihat</a:t>
            </a:r>
            <a:r>
              <a:rPr lang="en-US" sz="1800" dirty="0" smtClean="0"/>
              <a:t> </a:t>
            </a:r>
            <a:r>
              <a:rPr lang="en-US" sz="1800" dirty="0" err="1" smtClean="0"/>
              <a:t>ganda</a:t>
            </a:r>
            <a:r>
              <a:rPr lang="en-US" sz="1800" dirty="0" smtClean="0"/>
              <a:t>, </a:t>
            </a:r>
            <a:r>
              <a:rPr lang="en-US" sz="1800" dirty="0" err="1" smtClean="0"/>
              <a:t>melihat</a:t>
            </a:r>
            <a:r>
              <a:rPr lang="en-US" sz="1800" dirty="0" smtClean="0"/>
              <a:t> </a:t>
            </a:r>
            <a:r>
              <a:rPr lang="en-US" sz="1800" dirty="0" err="1" smtClean="0"/>
              <a:t>warna</a:t>
            </a:r>
            <a:r>
              <a:rPr lang="en-US" sz="1800" dirty="0" smtClean="0"/>
              <a:t> </a:t>
            </a:r>
            <a:r>
              <a:rPr lang="en-US" sz="1800" dirty="0" err="1" smtClean="0"/>
              <a:t>terganggu</a:t>
            </a:r>
            <a:r>
              <a:rPr lang="en-US" sz="1800" dirty="0" smtClean="0"/>
              <a:t>, </a:t>
            </a:r>
            <a:r>
              <a:rPr lang="en-US" sz="1800" dirty="0" err="1" smtClean="0"/>
              <a:t>melihat</a:t>
            </a:r>
            <a:r>
              <a:rPr lang="en-US" sz="1800" dirty="0" smtClean="0"/>
              <a:t> halo </a:t>
            </a:r>
            <a:r>
              <a:rPr lang="en-US" sz="1800" dirty="0" err="1" smtClean="0"/>
              <a:t>sekitar</a:t>
            </a:r>
            <a:r>
              <a:rPr lang="en-US" sz="1800" dirty="0" smtClean="0"/>
              <a:t> </a:t>
            </a:r>
            <a:r>
              <a:rPr lang="en-US" sz="1800" dirty="0" err="1" smtClean="0"/>
              <a:t>mata</a:t>
            </a:r>
            <a:r>
              <a:rPr lang="en-US" sz="1800" dirty="0" smtClean="0"/>
              <a:t>, </a:t>
            </a:r>
            <a:r>
              <a:rPr lang="en-US" sz="1800" dirty="0" err="1" smtClean="0"/>
              <a:t>penglihatan</a:t>
            </a:r>
            <a:r>
              <a:rPr lang="en-US" sz="1800" dirty="0" smtClean="0"/>
              <a:t> </a:t>
            </a:r>
            <a:r>
              <a:rPr lang="en-US" sz="1800" dirty="0" err="1" smtClean="0"/>
              <a:t>menurun</a:t>
            </a: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H.25-26  Cataract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katarak</a:t>
            </a:r>
            <a:r>
              <a:rPr lang="en-US" dirty="0" smtClean="0"/>
              <a:t> 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Katarak</a:t>
            </a:r>
            <a:r>
              <a:rPr lang="en-US" dirty="0" smtClean="0"/>
              <a:t> </a:t>
            </a:r>
            <a:r>
              <a:rPr lang="en-US" dirty="0" err="1" smtClean="0"/>
              <a:t>kongenital</a:t>
            </a:r>
            <a:r>
              <a:rPr lang="en-US" dirty="0" smtClean="0"/>
              <a:t>: </a:t>
            </a:r>
            <a:r>
              <a:rPr lang="en-US" dirty="0" err="1" smtClean="0"/>
              <a:t>katarak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1 </a:t>
            </a:r>
            <a:r>
              <a:rPr lang="en-US" dirty="0" err="1" smtClean="0"/>
              <a:t>tahun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Katarak</a:t>
            </a:r>
            <a:r>
              <a:rPr lang="en-US" dirty="0" smtClean="0"/>
              <a:t> </a:t>
            </a:r>
            <a:r>
              <a:rPr lang="en-US" dirty="0" err="1" smtClean="0"/>
              <a:t>Juvenil</a:t>
            </a:r>
            <a:r>
              <a:rPr lang="en-US" dirty="0" smtClean="0"/>
              <a:t>: </a:t>
            </a:r>
            <a:r>
              <a:rPr lang="en-US" dirty="0" err="1" smtClean="0"/>
              <a:t>Katarak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1 </a:t>
            </a:r>
            <a:r>
              <a:rPr lang="en-US" dirty="0" err="1" smtClean="0"/>
              <a:t>tahun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Katarak</a:t>
            </a:r>
            <a:r>
              <a:rPr lang="en-US" dirty="0" smtClean="0"/>
              <a:t> </a:t>
            </a:r>
            <a:r>
              <a:rPr lang="en-US" dirty="0" err="1" smtClean="0"/>
              <a:t>Senil</a:t>
            </a:r>
            <a:r>
              <a:rPr lang="en-US" dirty="0" smtClean="0"/>
              <a:t>: </a:t>
            </a:r>
            <a:r>
              <a:rPr lang="en-US" dirty="0" err="1" smtClean="0"/>
              <a:t>Katarak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50 </a:t>
            </a:r>
            <a:r>
              <a:rPr lang="en-US" dirty="0" err="1" smtClean="0"/>
              <a:t>tahun</a:t>
            </a:r>
            <a:r>
              <a:rPr lang="en-US" dirty="0" smtClean="0"/>
              <a:t>,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</a:p>
          <a:p>
            <a:pPr marL="1200150" lvl="2" indent="-342900">
              <a:buFont typeface="+mj-lt"/>
              <a:buAutoNum type="alphaLcPeriod"/>
            </a:pPr>
            <a:r>
              <a:rPr lang="en-US" dirty="0" err="1" smtClean="0"/>
              <a:t>Insipien</a:t>
            </a:r>
            <a:r>
              <a:rPr lang="en-US" dirty="0" smtClean="0"/>
              <a:t>: </a:t>
            </a:r>
            <a:r>
              <a:rPr lang="en-US" dirty="0" err="1" smtClean="0"/>
              <a:t>katarak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</a:t>
            </a:r>
            <a:r>
              <a:rPr lang="en-US" dirty="0" err="1" smtClean="0"/>
              <a:t>ekuator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jeriji</a:t>
            </a:r>
            <a:endParaRPr lang="en-US" dirty="0" smtClean="0"/>
          </a:p>
          <a:p>
            <a:pPr marL="1200150" lvl="2" indent="-342900">
              <a:buFont typeface="+mj-lt"/>
              <a:buAutoNum type="alphaLcPeriod"/>
            </a:pPr>
            <a:r>
              <a:rPr lang="en-US" dirty="0" err="1" smtClean="0"/>
              <a:t>Imatur</a:t>
            </a:r>
            <a:r>
              <a:rPr lang="en-US" dirty="0" smtClean="0"/>
              <a:t>: </a:t>
            </a:r>
            <a:r>
              <a:rPr lang="en-US" dirty="0" err="1" smtClean="0"/>
              <a:t>lensa</a:t>
            </a:r>
            <a:r>
              <a:rPr lang="en-US" dirty="0" smtClean="0"/>
              <a:t> </a:t>
            </a:r>
            <a:r>
              <a:rPr lang="en-US" dirty="0" err="1" smtClean="0"/>
              <a:t>keruh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lensa</a:t>
            </a:r>
            <a:endParaRPr lang="en-US" dirty="0" smtClean="0"/>
          </a:p>
          <a:p>
            <a:pPr marL="1200150" lvl="2" indent="-342900">
              <a:buFont typeface="+mj-lt"/>
              <a:buAutoNum type="alphaLcPeriod"/>
            </a:pPr>
            <a:r>
              <a:rPr lang="en-US" dirty="0" err="1" smtClean="0"/>
              <a:t>Matur</a:t>
            </a:r>
            <a:r>
              <a:rPr lang="en-US" dirty="0" smtClean="0"/>
              <a:t>: </a:t>
            </a:r>
            <a:r>
              <a:rPr lang="en-US" dirty="0" err="1" smtClean="0"/>
              <a:t>lensa</a:t>
            </a:r>
            <a:r>
              <a:rPr lang="en-US" dirty="0" smtClean="0"/>
              <a:t> </a:t>
            </a:r>
            <a:r>
              <a:rPr lang="en-US" dirty="0" err="1" smtClean="0"/>
              <a:t>keruh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masa </a:t>
            </a:r>
            <a:r>
              <a:rPr lang="en-US" dirty="0" err="1" smtClean="0"/>
              <a:t>lensa</a:t>
            </a:r>
            <a:endParaRPr lang="en-US" dirty="0" smtClean="0"/>
          </a:p>
          <a:p>
            <a:pPr marL="1200150" lvl="2" indent="-342900">
              <a:buFont typeface="+mj-lt"/>
              <a:buAutoNum type="alphaLcPeriod"/>
            </a:pPr>
            <a:r>
              <a:rPr lang="en-US" dirty="0" err="1" smtClean="0"/>
              <a:t>Hipermatur</a:t>
            </a:r>
            <a:r>
              <a:rPr lang="en-US" dirty="0" smtClean="0"/>
              <a:t>: </a:t>
            </a:r>
            <a:r>
              <a:rPr lang="en-US" dirty="0" err="1" smtClean="0"/>
              <a:t>katarak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proses </a:t>
            </a:r>
            <a:r>
              <a:rPr lang="en-US" dirty="0" err="1" smtClean="0"/>
              <a:t>degenerasi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, </a:t>
            </a:r>
            <a:r>
              <a:rPr lang="en-US" dirty="0" err="1" smtClean="0"/>
              <a:t>lembek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mencair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H.25-26  Cataract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Cataract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0" y="2815663"/>
            <a:ext cx="7650649" cy="3423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094" y="2318316"/>
            <a:ext cx="3351144" cy="224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094" y="4560536"/>
            <a:ext cx="3322918" cy="2297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094" y="-20148"/>
            <a:ext cx="3351144" cy="24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H27.1 Dislocation of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973195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Dislokasi</a:t>
            </a:r>
            <a:r>
              <a:rPr lang="en-US" dirty="0" smtClean="0"/>
              <a:t> lens: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lensa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posisinya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putusnya</a:t>
            </a:r>
            <a:r>
              <a:rPr lang="en-US" dirty="0" smtClean="0"/>
              <a:t> zonula Zinn</a:t>
            </a:r>
          </a:p>
          <a:p>
            <a:r>
              <a:rPr lang="en-US" dirty="0" err="1" smtClean="0"/>
              <a:t>Subluksasi</a:t>
            </a:r>
            <a:r>
              <a:rPr lang="en-US" dirty="0" smtClean="0"/>
              <a:t> </a:t>
            </a:r>
            <a:r>
              <a:rPr lang="en-US" dirty="0" err="1" smtClean="0"/>
              <a:t>lensa</a:t>
            </a:r>
            <a:r>
              <a:rPr lang="en-US" dirty="0" smtClean="0"/>
              <a:t>: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bergeser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lensa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putusnya</a:t>
            </a:r>
            <a:r>
              <a:rPr lang="en-US" dirty="0" smtClean="0"/>
              <a:t> SEBAGIAN zonula Zinn</a:t>
            </a:r>
          </a:p>
          <a:p>
            <a:r>
              <a:rPr lang="en-US" dirty="0" err="1" smtClean="0"/>
              <a:t>Penyebab</a:t>
            </a:r>
            <a:r>
              <a:rPr lang="en-US" dirty="0" smtClean="0"/>
              <a:t> 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12" y="4195482"/>
            <a:ext cx="11110261" cy="17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749177"/>
            <a:ext cx="7188200" cy="248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26" y="345589"/>
            <a:ext cx="3523130" cy="2650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26" y="3340097"/>
            <a:ext cx="3525370" cy="24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H.33 Retinal Detachment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Retinal Detachment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ablasi</a:t>
            </a:r>
            <a:r>
              <a:rPr lang="en-US" dirty="0" smtClean="0"/>
              <a:t> retina :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terpisahnya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retina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retinal pigment </a:t>
            </a:r>
            <a:r>
              <a:rPr lang="en-US" dirty="0" err="1" smtClean="0"/>
              <a:t>epitheliumn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Dikenal</a:t>
            </a:r>
            <a:r>
              <a:rPr lang="en-US" dirty="0" smtClean="0"/>
              <a:t> 3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ablasi</a:t>
            </a:r>
            <a:r>
              <a:rPr lang="en-US" dirty="0" smtClean="0"/>
              <a:t> retina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Ablasi</a:t>
            </a:r>
            <a:r>
              <a:rPr lang="en-US" dirty="0" smtClean="0"/>
              <a:t> retinal </a:t>
            </a:r>
            <a:r>
              <a:rPr lang="en-US" dirty="0" err="1" smtClean="0"/>
              <a:t>regmatogenousa</a:t>
            </a:r>
            <a:r>
              <a:rPr lang="en-US" dirty="0" smtClean="0"/>
              <a:t> : </a:t>
            </a:r>
            <a:r>
              <a:rPr lang="en-US" dirty="0" err="1" smtClean="0"/>
              <a:t>ablasi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robekan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retina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Ablasi</a:t>
            </a:r>
            <a:r>
              <a:rPr lang="en-US" dirty="0" smtClean="0"/>
              <a:t> retina </a:t>
            </a:r>
            <a:r>
              <a:rPr lang="en-US" dirty="0" err="1" smtClean="0"/>
              <a:t>eksudatif</a:t>
            </a:r>
            <a:r>
              <a:rPr lang="en-US" dirty="0" smtClean="0"/>
              <a:t>: </a:t>
            </a:r>
            <a:r>
              <a:rPr lang="en-US" dirty="0" err="1" smtClean="0"/>
              <a:t>ablasi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tertimbunnya</a:t>
            </a:r>
            <a:r>
              <a:rPr lang="en-US" dirty="0" smtClean="0"/>
              <a:t> </a:t>
            </a:r>
            <a:r>
              <a:rPr lang="en-US" dirty="0" err="1" smtClean="0"/>
              <a:t>eksudat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retina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mengangkat</a:t>
            </a:r>
            <a:r>
              <a:rPr lang="en-US" dirty="0" smtClean="0"/>
              <a:t> retina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Ablasi</a:t>
            </a:r>
            <a:r>
              <a:rPr lang="en-US" dirty="0" smtClean="0"/>
              <a:t> retina </a:t>
            </a:r>
            <a:r>
              <a:rPr lang="en-US" dirty="0" err="1" smtClean="0"/>
              <a:t>traksi</a:t>
            </a:r>
            <a:r>
              <a:rPr lang="en-US" dirty="0" smtClean="0"/>
              <a:t>: </a:t>
            </a:r>
            <a:r>
              <a:rPr lang="en-US" dirty="0" err="1" smtClean="0"/>
              <a:t>ablasi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tarikan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parut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vitreous (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kaca</a:t>
            </a:r>
            <a:r>
              <a:rPr lang="en-US" dirty="0" smtClean="0"/>
              <a:t>) </a:t>
            </a:r>
            <a:r>
              <a:rPr lang="en-US" dirty="0" err="1" smtClean="0"/>
              <a:t>ke</a:t>
            </a:r>
            <a:r>
              <a:rPr lang="en-US" dirty="0" smtClean="0"/>
              <a:t> retina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132"/>
            <a:ext cx="4179955" cy="30538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980"/>
            <a:ext cx="4179955" cy="3379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55" y="227234"/>
            <a:ext cx="5126102" cy="3053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55" y="3281082"/>
            <a:ext cx="3905214" cy="3379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22" y="3281082"/>
            <a:ext cx="4292302" cy="35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1129</Words>
  <Application>Microsoft Macintosh PowerPoint</Application>
  <PresentationFormat>Widescreen</PresentationFormat>
  <Paragraphs>130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 Light</vt:lpstr>
      <vt:lpstr>Courier New</vt:lpstr>
      <vt:lpstr>Wingdings 2</vt:lpstr>
      <vt:lpstr>Arial</vt:lpstr>
      <vt:lpstr>Calibri</vt:lpstr>
      <vt:lpstr>Office Theme</vt:lpstr>
      <vt:lpstr>PATOLOGI MATA II</vt:lpstr>
      <vt:lpstr>H.25-26  Cataract</vt:lpstr>
      <vt:lpstr>H.25-26  Cataract</vt:lpstr>
      <vt:lpstr>H.25-26  Cataract</vt:lpstr>
      <vt:lpstr>Cataract</vt:lpstr>
      <vt:lpstr>H27.1 Dislocation of lens</vt:lpstr>
      <vt:lpstr>PowerPoint Presentation</vt:lpstr>
      <vt:lpstr>H.33 Retinal Detachment</vt:lpstr>
      <vt:lpstr>PowerPoint Presentation</vt:lpstr>
      <vt:lpstr>H.34.1 Central retinal artery occlusion</vt:lpstr>
      <vt:lpstr>H34.8 Retinal vein occlusion</vt:lpstr>
      <vt:lpstr>H35.1 Retinopathy of Prematurity</vt:lpstr>
      <vt:lpstr>PowerPoint Presentation</vt:lpstr>
      <vt:lpstr>H36 Diabetic Retinopathy</vt:lpstr>
      <vt:lpstr>PowerPoint Presentation</vt:lpstr>
      <vt:lpstr>H.40 Glaucoma</vt:lpstr>
      <vt:lpstr>PowerPoint Presentation</vt:lpstr>
      <vt:lpstr>H. 46 Optic Neuritis</vt:lpstr>
      <vt:lpstr>Strabismus</vt:lpstr>
      <vt:lpstr>PowerPoint Presentation</vt:lpstr>
      <vt:lpstr>PowerPoint Presentation</vt:lpstr>
      <vt:lpstr>H.52 Disorders of Refraction and accomodation</vt:lpstr>
      <vt:lpstr>H.52 Disorders of Refraction and accomodation</vt:lpstr>
      <vt:lpstr>PowerPoint Presentation</vt:lpstr>
      <vt:lpstr>PowerPoint Presentation</vt:lpstr>
      <vt:lpstr>TUGAS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 MATA II</dc:title>
  <dc:creator>Microsoft Office User</dc:creator>
  <cp:lastModifiedBy>Microsoft Office User</cp:lastModifiedBy>
  <cp:revision>1</cp:revision>
  <dcterms:created xsi:type="dcterms:W3CDTF">2018-04-19T03:31:44Z</dcterms:created>
  <dcterms:modified xsi:type="dcterms:W3CDTF">2018-04-19T03:33:54Z</dcterms:modified>
</cp:coreProperties>
</file>